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sldIdLst>
    <p:sldId id="591" r:id="rId2"/>
    <p:sldId id="496" r:id="rId3"/>
    <p:sldId id="593" r:id="rId4"/>
    <p:sldId id="432" r:id="rId5"/>
    <p:sldId id="441" r:id="rId6"/>
    <p:sldId id="592" r:id="rId7"/>
    <p:sldId id="672" r:id="rId8"/>
    <p:sldId id="442" r:id="rId9"/>
    <p:sldId id="594" r:id="rId10"/>
    <p:sldId id="671" r:id="rId11"/>
    <p:sldId id="443" r:id="rId12"/>
    <p:sldId id="492" r:id="rId13"/>
    <p:sldId id="595" r:id="rId14"/>
    <p:sldId id="444" r:id="rId15"/>
    <p:sldId id="445" r:id="rId16"/>
    <p:sldId id="450" r:id="rId17"/>
    <p:sldId id="596" r:id="rId18"/>
    <p:sldId id="674" r:id="rId19"/>
    <p:sldId id="611" r:id="rId20"/>
    <p:sldId id="623" r:id="rId21"/>
    <p:sldId id="599" r:id="rId22"/>
    <p:sldId id="610" r:id="rId23"/>
    <p:sldId id="602" r:id="rId24"/>
    <p:sldId id="603" r:id="rId25"/>
    <p:sldId id="604" r:id="rId26"/>
    <p:sldId id="605" r:id="rId27"/>
    <p:sldId id="606" r:id="rId28"/>
    <p:sldId id="607" r:id="rId29"/>
    <p:sldId id="601" r:id="rId30"/>
    <p:sldId id="608" r:id="rId31"/>
    <p:sldId id="609" r:id="rId32"/>
    <p:sldId id="547" r:id="rId33"/>
    <p:sldId id="615" r:id="rId34"/>
    <p:sldId id="673" r:id="rId35"/>
    <p:sldId id="624" r:id="rId36"/>
    <p:sldId id="617" r:id="rId37"/>
    <p:sldId id="626" r:id="rId38"/>
    <p:sldId id="619" r:id="rId39"/>
    <p:sldId id="620" r:id="rId40"/>
    <p:sldId id="655" r:id="rId41"/>
    <p:sldId id="627" r:id="rId42"/>
    <p:sldId id="656" r:id="rId43"/>
    <p:sldId id="491" r:id="rId44"/>
    <p:sldId id="640" r:id="rId45"/>
    <p:sldId id="635" r:id="rId46"/>
    <p:sldId id="616" r:id="rId47"/>
    <p:sldId id="638" r:id="rId48"/>
    <p:sldId id="669" r:id="rId49"/>
    <p:sldId id="636" r:id="rId50"/>
    <p:sldId id="490" r:id="rId51"/>
    <p:sldId id="451" r:id="rId52"/>
    <p:sldId id="629" r:id="rId53"/>
    <p:sldId id="634" r:id="rId54"/>
    <p:sldId id="597" r:id="rId55"/>
    <p:sldId id="642" r:id="rId56"/>
    <p:sldId id="478" r:id="rId57"/>
    <p:sldId id="479" r:id="rId58"/>
    <p:sldId id="480" r:id="rId59"/>
    <p:sldId id="644" r:id="rId60"/>
    <p:sldId id="639" r:id="rId61"/>
    <p:sldId id="548" r:id="rId62"/>
    <p:sldId id="545" r:id="rId63"/>
    <p:sldId id="546" r:id="rId64"/>
    <p:sldId id="628" r:id="rId65"/>
    <p:sldId id="551" r:id="rId66"/>
    <p:sldId id="462" r:id="rId67"/>
    <p:sldId id="647" r:id="rId68"/>
    <p:sldId id="649" r:id="rId69"/>
    <p:sldId id="648" r:id="rId70"/>
    <p:sldId id="645" r:id="rId71"/>
    <p:sldId id="452" r:id="rId72"/>
    <p:sldId id="494" r:id="rId73"/>
    <p:sldId id="453" r:id="rId74"/>
    <p:sldId id="454" r:id="rId75"/>
    <p:sldId id="455" r:id="rId76"/>
    <p:sldId id="456" r:id="rId77"/>
    <p:sldId id="457" r:id="rId78"/>
    <p:sldId id="458" r:id="rId79"/>
    <p:sldId id="651" r:id="rId80"/>
    <p:sldId id="652" r:id="rId81"/>
    <p:sldId id="650" r:id="rId82"/>
    <p:sldId id="460" r:id="rId83"/>
    <p:sldId id="668" r:id="rId84"/>
    <p:sldId id="559" r:id="rId85"/>
    <p:sldId id="502" r:id="rId86"/>
    <p:sldId id="663" r:id="rId87"/>
    <p:sldId id="632" r:id="rId88"/>
    <p:sldId id="657" r:id="rId89"/>
    <p:sldId id="658" r:id="rId90"/>
    <p:sldId id="659" r:id="rId91"/>
    <p:sldId id="529" r:id="rId92"/>
    <p:sldId id="660" r:id="rId93"/>
    <p:sldId id="661" r:id="rId94"/>
    <p:sldId id="670" r:id="rId95"/>
    <p:sldId id="664" r:id="rId96"/>
    <p:sldId id="665" r:id="rId97"/>
    <p:sldId id="666" r:id="rId98"/>
    <p:sldId id="667" r:id="rId99"/>
    <p:sldId id="654" r:id="rId100"/>
    <p:sldId id="544" r:id="rId10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userDrawn="1">
          <p15:clr>
            <a:srgbClr val="A4A3A4"/>
          </p15:clr>
        </p15:guide>
        <p15:guide id="2" pos="1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5096"/>
    <a:srgbClr val="FFCC00"/>
    <a:srgbClr val="CC66FF"/>
    <a:srgbClr val="CC00CC"/>
    <a:srgbClr val="FFFFFF"/>
    <a:srgbClr val="FFCC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49" autoAdjust="0"/>
    <p:restoredTop sz="94424" autoAdjust="0"/>
  </p:normalViewPr>
  <p:slideViewPr>
    <p:cSldViewPr snapToGrid="0">
      <p:cViewPr varScale="1">
        <p:scale>
          <a:sx n="80" d="100"/>
          <a:sy n="80" d="100"/>
        </p:scale>
        <p:origin x="1272" y="62"/>
      </p:cViewPr>
      <p:guideLst>
        <p:guide orient="horz" pos="935"/>
        <p:guide pos="15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2016&#24405;&#21462;\&#24405;&#21462;&#24635;&#32467;\&#29366;&#20803;&#21435;&#2152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rgbClr val="715096"/>
                </a:solidFill>
                <a:latin typeface="微软雅黑" panose="020B0503020204020204" pitchFamily="34" charset="-122"/>
                <a:ea typeface="微软雅黑" panose="020B0503020204020204" pitchFamily="34" charset="-122"/>
                <a:cs typeface="+mn-cs"/>
              </a:defRPr>
            </a:pPr>
            <a:r>
              <a:rPr lang="zh-CN" altLang="en-US" sz="2200" b="1" dirty="0" smtClean="0"/>
              <a:t>清华大学招生</a:t>
            </a:r>
            <a:r>
              <a:rPr lang="zh-CN" sz="2200" b="1" dirty="0" smtClean="0"/>
              <a:t>专业人数对比</a:t>
            </a:r>
            <a:endParaRPr lang="zh-CN" sz="2200" b="1" dirty="0"/>
          </a:p>
        </c:rich>
      </c:tx>
      <c:overlay val="0"/>
      <c:spPr>
        <a:noFill/>
        <a:ln>
          <a:noFill/>
        </a:ln>
        <a:effectLst/>
      </c:spPr>
      <c:txPr>
        <a:bodyPr rot="0" spcFirstLastPara="1" vertOverflow="ellipsis" vert="horz" wrap="square" anchor="ctr" anchorCtr="1"/>
        <a:lstStyle/>
        <a:p>
          <a:pPr>
            <a:defRPr sz="2200" b="1" i="0" u="none" strike="noStrike" kern="1200" baseline="0">
              <a:solidFill>
                <a:srgbClr val="715096"/>
              </a:solidFill>
              <a:latin typeface="微软雅黑" panose="020B0503020204020204" pitchFamily="34" charset="-122"/>
              <a:ea typeface="微软雅黑" panose="020B0503020204020204" pitchFamily="34" charset="-122"/>
              <a:cs typeface="+mn-cs"/>
            </a:defRPr>
          </a:pPr>
          <a:endParaRPr lang="zh-CN"/>
        </a:p>
      </c:txPr>
    </c:title>
    <c:autoTitleDeleted val="0"/>
    <c:plotArea>
      <c:layout/>
      <c:pieChart>
        <c:varyColors val="1"/>
        <c:ser>
          <c:idx val="0"/>
          <c:order val="0"/>
          <c:tx>
            <c:strRef>
              <c:f>Sheet1!$B$1</c:f>
              <c:strCache>
                <c:ptCount val="1"/>
                <c:pt idx="0">
                  <c:v>招生总人数</c:v>
                </c:pt>
              </c:strCache>
            </c:strRef>
          </c:tx>
          <c:dPt>
            <c:idx val="0"/>
            <c:bubble3D val="0"/>
            <c:spPr>
              <a:solidFill>
                <a:schemeClr val="accent2">
                  <a:lumMod val="75000"/>
                </a:schemeClr>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B9BA-4CBA-A66A-7DCC7B208DA4}"/>
              </c:ext>
            </c:extLst>
          </c:dPt>
          <c:dPt>
            <c:idx val="1"/>
            <c:bubble3D val="0"/>
            <c:spPr>
              <a:solidFill>
                <a:schemeClr val="accent6">
                  <a:lumMod val="75000"/>
                </a:schemeClr>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B9BA-4CBA-A66A-7DCC7B208DA4}"/>
              </c:ext>
            </c:extLst>
          </c:dPt>
          <c:dPt>
            <c:idx val="2"/>
            <c:bubble3D val="0"/>
            <c:spPr>
              <a:solidFill>
                <a:schemeClr val="accent4">
                  <a:lumMod val="60000"/>
                  <a:lumOff val="40000"/>
                </a:schemeClr>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B9BA-4CBA-A66A-7DCC7B208DA4}"/>
              </c:ext>
            </c:extLst>
          </c:dPt>
          <c:dLbls>
            <c:dLbl>
              <c:idx val="2"/>
              <c:delete val="1"/>
              <c:extLst>
                <c:ext xmlns:c15="http://schemas.microsoft.com/office/drawing/2012/chart" uri="{CE6537A1-D6FC-4f65-9D91-7224C49458BB}"/>
              </c:extLst>
            </c:dLbl>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Sheet1!$A$2:$A$4</c:f>
              <c:strCache>
                <c:ptCount val="3"/>
                <c:pt idx="0">
                  <c:v>排名前20的专业</c:v>
                </c:pt>
                <c:pt idx="1">
                  <c:v>排名21-50的专业</c:v>
                </c:pt>
                <c:pt idx="2">
                  <c:v>其他专业</c:v>
                </c:pt>
              </c:strCache>
            </c:strRef>
          </c:cat>
          <c:val>
            <c:numRef>
              <c:f>Sheet1!$B$2:$B$4</c:f>
              <c:numCache>
                <c:formatCode>General</c:formatCode>
                <c:ptCount val="3"/>
                <c:pt idx="0">
                  <c:v>58</c:v>
                </c:pt>
                <c:pt idx="1">
                  <c:v>26</c:v>
                </c:pt>
                <c:pt idx="2">
                  <c:v>16</c:v>
                </c:pt>
              </c:numCache>
            </c:numRef>
          </c:val>
          <c:extLst xmlns:c16r2="http://schemas.microsoft.com/office/drawing/2015/06/chart">
            <c:ext xmlns:c16="http://schemas.microsoft.com/office/drawing/2014/chart" uri="{C3380CC4-5D6E-409C-BE32-E72D297353CC}">
              <c16:uniqueId val="{00000006-B9BA-4CBA-A66A-7DCC7B208DA4}"/>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9328832084395253"/>
          <c:y val="0.42745939291527357"/>
          <c:w val="0.24068913487263369"/>
          <c:h val="0.21377348442545388"/>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600" b="1" i="0" u="none" strike="noStrike" kern="1200" baseline="0">
              <a:solidFill>
                <a:srgbClr val="715096"/>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sz="1600">
          <a:solidFill>
            <a:srgbClr val="715096"/>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extLst xmlns:c16r2="http://schemas.microsoft.com/office/drawing/2015/06/chart">
              <c:ext xmlns:c16="http://schemas.microsoft.com/office/drawing/2014/chart" uri="{C3380CC4-5D6E-409C-BE32-E72D297353CC}">
                <c16:uniqueId val="{00000001-BC8C-4824-BA03-6B941AEB68E9}"/>
              </c:ext>
            </c:extLst>
          </c:dPt>
          <c:dPt>
            <c:idx val="1"/>
            <c:bubble3D val="0"/>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extLst xmlns:c16r2="http://schemas.microsoft.com/office/drawing/2015/06/chart">
              <c:ext xmlns:c16="http://schemas.microsoft.com/office/drawing/2014/chart" uri="{C3380CC4-5D6E-409C-BE32-E72D297353CC}">
                <c16:uniqueId val="{00000003-BC8C-4824-BA03-6B941AEB68E9}"/>
              </c:ext>
            </c:extLst>
          </c:dPt>
          <c:dPt>
            <c:idx val="2"/>
            <c:bubble3D val="0"/>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extLst xmlns:c16r2="http://schemas.microsoft.com/office/drawing/2015/06/chart">
              <c:ext xmlns:c16="http://schemas.microsoft.com/office/drawing/2014/chart" uri="{C3380CC4-5D6E-409C-BE32-E72D297353CC}">
                <c16:uniqueId val="{00000005-BC8C-4824-BA03-6B941AEB68E9}"/>
              </c:ext>
            </c:extLst>
          </c:dPt>
          <c:dPt>
            <c:idx val="3"/>
            <c:bubble3D val="0"/>
            <c:spPr>
              <a:gradFill rotWithShape="1">
                <a:gsLst>
                  <a:gs pos="0">
                    <a:schemeClr val="accent1">
                      <a:lumMod val="60000"/>
                      <a:lumMod val="110000"/>
                      <a:satMod val="105000"/>
                      <a:tint val="67000"/>
                    </a:schemeClr>
                  </a:gs>
                  <a:gs pos="50000">
                    <a:schemeClr val="accent1">
                      <a:lumMod val="60000"/>
                      <a:lumMod val="105000"/>
                      <a:satMod val="103000"/>
                      <a:tint val="73000"/>
                    </a:schemeClr>
                  </a:gs>
                  <a:gs pos="100000">
                    <a:schemeClr val="accent1">
                      <a:lumMod val="60000"/>
                      <a:lumMod val="105000"/>
                      <a:satMod val="109000"/>
                      <a:tint val="81000"/>
                    </a:schemeClr>
                  </a:gs>
                </a:gsLst>
                <a:lin ang="5400000" scaled="0"/>
              </a:gradFill>
              <a:ln w="9525" cap="flat" cmpd="sng" algn="ctr">
                <a:solidFill>
                  <a:schemeClr val="accent1">
                    <a:lumMod val="60000"/>
                    <a:shade val="95000"/>
                  </a:schemeClr>
                </a:solidFill>
                <a:round/>
              </a:ln>
              <a:effectLst/>
            </c:spPr>
            <c:extLst xmlns:c16r2="http://schemas.microsoft.com/office/drawing/2015/06/chart">
              <c:ext xmlns:c16="http://schemas.microsoft.com/office/drawing/2014/chart" uri="{C3380CC4-5D6E-409C-BE32-E72D297353CC}">
                <c16:uniqueId val="{00000007-BC8C-4824-BA03-6B941AEB68E9}"/>
              </c:ext>
            </c:extLst>
          </c:dPt>
          <c:dPt>
            <c:idx val="4"/>
            <c:bubble3D val="0"/>
            <c:spPr>
              <a:gradFill rotWithShape="1">
                <a:gsLst>
                  <a:gs pos="0">
                    <a:schemeClr val="accent3">
                      <a:lumMod val="60000"/>
                      <a:lumMod val="110000"/>
                      <a:satMod val="105000"/>
                      <a:tint val="67000"/>
                    </a:schemeClr>
                  </a:gs>
                  <a:gs pos="50000">
                    <a:schemeClr val="accent3">
                      <a:lumMod val="60000"/>
                      <a:lumMod val="105000"/>
                      <a:satMod val="103000"/>
                      <a:tint val="73000"/>
                    </a:schemeClr>
                  </a:gs>
                  <a:gs pos="100000">
                    <a:schemeClr val="accent3">
                      <a:lumMod val="60000"/>
                      <a:lumMod val="105000"/>
                      <a:satMod val="109000"/>
                      <a:tint val="81000"/>
                    </a:schemeClr>
                  </a:gs>
                </a:gsLst>
                <a:lin ang="5400000" scaled="0"/>
              </a:gradFill>
              <a:ln w="9525" cap="flat" cmpd="sng" algn="ctr">
                <a:solidFill>
                  <a:schemeClr val="accent3">
                    <a:lumMod val="60000"/>
                    <a:shade val="95000"/>
                  </a:schemeClr>
                </a:solidFill>
                <a:round/>
              </a:ln>
              <a:effectLst/>
            </c:spPr>
            <c:extLst xmlns:c16r2="http://schemas.microsoft.com/office/drawing/2015/06/chart">
              <c:ext xmlns:c16="http://schemas.microsoft.com/office/drawing/2014/chart" uri="{C3380CC4-5D6E-409C-BE32-E72D297353CC}">
                <c16:uniqueId val="{00000009-BC8C-4824-BA03-6B941AEB68E9}"/>
              </c:ext>
            </c:extLst>
          </c:dPt>
          <c:dPt>
            <c:idx val="5"/>
            <c:bubble3D val="0"/>
            <c:spPr>
              <a:gradFill rotWithShape="1">
                <a:gsLst>
                  <a:gs pos="0">
                    <a:schemeClr val="accent5">
                      <a:lumMod val="60000"/>
                      <a:lumMod val="110000"/>
                      <a:satMod val="105000"/>
                      <a:tint val="67000"/>
                    </a:schemeClr>
                  </a:gs>
                  <a:gs pos="50000">
                    <a:schemeClr val="accent5">
                      <a:lumMod val="60000"/>
                      <a:lumMod val="105000"/>
                      <a:satMod val="103000"/>
                      <a:tint val="73000"/>
                    </a:schemeClr>
                  </a:gs>
                  <a:gs pos="100000">
                    <a:schemeClr val="accent5">
                      <a:lumMod val="60000"/>
                      <a:lumMod val="105000"/>
                      <a:satMod val="109000"/>
                      <a:tint val="81000"/>
                    </a:schemeClr>
                  </a:gs>
                </a:gsLst>
                <a:lin ang="5400000" scaled="0"/>
              </a:gradFill>
              <a:ln w="9525" cap="flat" cmpd="sng" algn="ctr">
                <a:solidFill>
                  <a:schemeClr val="accent5">
                    <a:lumMod val="60000"/>
                    <a:shade val="95000"/>
                  </a:schemeClr>
                </a:solidFill>
                <a:round/>
              </a:ln>
              <a:effectLst/>
            </c:spPr>
            <c:extLst xmlns:c16r2="http://schemas.microsoft.com/office/drawing/2015/06/chart">
              <c:ext xmlns:c16="http://schemas.microsoft.com/office/drawing/2014/chart" uri="{C3380CC4-5D6E-409C-BE32-E72D297353CC}">
                <c16:uniqueId val="{0000000B-BC8C-4824-BA03-6B941AEB68E9}"/>
              </c:ext>
            </c:extLst>
          </c:dPt>
          <c:dPt>
            <c:idx val="6"/>
            <c:bubble3D val="0"/>
            <c:spPr>
              <a:gradFill rotWithShape="1">
                <a:gsLst>
                  <a:gs pos="0">
                    <a:schemeClr val="accent1">
                      <a:lumMod val="80000"/>
                      <a:lumOff val="20000"/>
                      <a:lumMod val="110000"/>
                      <a:satMod val="105000"/>
                      <a:tint val="67000"/>
                    </a:schemeClr>
                  </a:gs>
                  <a:gs pos="50000">
                    <a:schemeClr val="accent1">
                      <a:lumMod val="80000"/>
                      <a:lumOff val="20000"/>
                      <a:lumMod val="105000"/>
                      <a:satMod val="103000"/>
                      <a:tint val="73000"/>
                    </a:schemeClr>
                  </a:gs>
                  <a:gs pos="100000">
                    <a:schemeClr val="accent1">
                      <a:lumMod val="80000"/>
                      <a:lumOff val="20000"/>
                      <a:lumMod val="105000"/>
                      <a:satMod val="109000"/>
                      <a:tint val="81000"/>
                    </a:schemeClr>
                  </a:gs>
                </a:gsLst>
                <a:lin ang="5400000" scaled="0"/>
              </a:gradFill>
              <a:ln w="9525" cap="flat" cmpd="sng" algn="ctr">
                <a:solidFill>
                  <a:schemeClr val="accent1">
                    <a:lumMod val="80000"/>
                    <a:lumOff val="20000"/>
                    <a:shade val="95000"/>
                  </a:schemeClr>
                </a:solidFill>
                <a:round/>
              </a:ln>
              <a:effectLst/>
            </c:spPr>
            <c:extLst xmlns:c16r2="http://schemas.microsoft.com/office/drawing/2015/06/chart">
              <c:ext xmlns:c16="http://schemas.microsoft.com/office/drawing/2014/chart" uri="{C3380CC4-5D6E-409C-BE32-E72D297353CC}">
                <c16:uniqueId val="{0000000D-BC8C-4824-BA03-6B941AEB68E9}"/>
              </c:ext>
            </c:extLst>
          </c:dPt>
          <c:dPt>
            <c:idx val="7"/>
            <c:bubble3D val="0"/>
            <c:spPr>
              <a:gradFill rotWithShape="1">
                <a:gsLst>
                  <a:gs pos="0">
                    <a:schemeClr val="accent3">
                      <a:lumMod val="80000"/>
                      <a:lumOff val="20000"/>
                      <a:lumMod val="110000"/>
                      <a:satMod val="105000"/>
                      <a:tint val="67000"/>
                    </a:schemeClr>
                  </a:gs>
                  <a:gs pos="50000">
                    <a:schemeClr val="accent3">
                      <a:lumMod val="80000"/>
                      <a:lumOff val="20000"/>
                      <a:lumMod val="105000"/>
                      <a:satMod val="103000"/>
                      <a:tint val="73000"/>
                    </a:schemeClr>
                  </a:gs>
                  <a:gs pos="100000">
                    <a:schemeClr val="accent3">
                      <a:lumMod val="80000"/>
                      <a:lumOff val="20000"/>
                      <a:lumMod val="105000"/>
                      <a:satMod val="109000"/>
                      <a:tint val="81000"/>
                    </a:schemeClr>
                  </a:gs>
                </a:gsLst>
                <a:lin ang="5400000" scaled="0"/>
              </a:gradFill>
              <a:ln w="9525" cap="flat" cmpd="sng" algn="ctr">
                <a:solidFill>
                  <a:schemeClr val="accent3">
                    <a:lumMod val="80000"/>
                    <a:lumOff val="20000"/>
                    <a:shade val="95000"/>
                  </a:schemeClr>
                </a:solidFill>
                <a:round/>
              </a:ln>
              <a:effectLst/>
            </c:spPr>
            <c:extLst xmlns:c16r2="http://schemas.microsoft.com/office/drawing/2015/06/chart">
              <c:ext xmlns:c16="http://schemas.microsoft.com/office/drawing/2014/chart" uri="{C3380CC4-5D6E-409C-BE32-E72D297353CC}">
                <c16:uniqueId val="{0000000F-BC8C-4824-BA03-6B941AEB68E9}"/>
              </c:ext>
            </c:extLst>
          </c:dPt>
          <c:dPt>
            <c:idx val="8"/>
            <c:bubble3D val="0"/>
            <c:spPr>
              <a:gradFill rotWithShape="1">
                <a:gsLst>
                  <a:gs pos="0">
                    <a:schemeClr val="accent5">
                      <a:lumMod val="80000"/>
                      <a:lumOff val="20000"/>
                      <a:lumMod val="110000"/>
                      <a:satMod val="105000"/>
                      <a:tint val="67000"/>
                    </a:schemeClr>
                  </a:gs>
                  <a:gs pos="50000">
                    <a:schemeClr val="accent5">
                      <a:lumMod val="80000"/>
                      <a:lumOff val="20000"/>
                      <a:lumMod val="105000"/>
                      <a:satMod val="103000"/>
                      <a:tint val="73000"/>
                    </a:schemeClr>
                  </a:gs>
                  <a:gs pos="100000">
                    <a:schemeClr val="accent5">
                      <a:lumMod val="80000"/>
                      <a:lumOff val="20000"/>
                      <a:lumMod val="105000"/>
                      <a:satMod val="109000"/>
                      <a:tint val="81000"/>
                    </a:schemeClr>
                  </a:gs>
                </a:gsLst>
                <a:lin ang="5400000" scaled="0"/>
              </a:gradFill>
              <a:ln w="9525" cap="flat" cmpd="sng" algn="ctr">
                <a:solidFill>
                  <a:schemeClr val="accent5">
                    <a:lumMod val="80000"/>
                    <a:lumOff val="20000"/>
                    <a:shade val="95000"/>
                  </a:schemeClr>
                </a:solidFill>
                <a:round/>
              </a:ln>
              <a:effectLst/>
            </c:spPr>
            <c:extLst xmlns:c16r2="http://schemas.microsoft.com/office/drawing/2015/06/chart">
              <c:ext xmlns:c16="http://schemas.microsoft.com/office/drawing/2014/chart" uri="{C3380CC4-5D6E-409C-BE32-E72D297353CC}">
                <c16:uniqueId val="{00000011-BC8C-4824-BA03-6B941AEB68E9}"/>
              </c:ext>
            </c:extLst>
          </c:dPt>
          <c:dPt>
            <c:idx val="9"/>
            <c:bubble3D val="0"/>
            <c:spPr>
              <a:gradFill rotWithShape="1">
                <a:gsLst>
                  <a:gs pos="0">
                    <a:schemeClr val="accent1">
                      <a:lumMod val="80000"/>
                      <a:lumMod val="110000"/>
                      <a:satMod val="105000"/>
                      <a:tint val="67000"/>
                    </a:schemeClr>
                  </a:gs>
                  <a:gs pos="50000">
                    <a:schemeClr val="accent1">
                      <a:lumMod val="80000"/>
                      <a:lumMod val="105000"/>
                      <a:satMod val="103000"/>
                      <a:tint val="73000"/>
                    </a:schemeClr>
                  </a:gs>
                  <a:gs pos="100000">
                    <a:schemeClr val="accent1">
                      <a:lumMod val="80000"/>
                      <a:lumMod val="105000"/>
                      <a:satMod val="109000"/>
                      <a:tint val="81000"/>
                    </a:schemeClr>
                  </a:gs>
                </a:gsLst>
                <a:lin ang="5400000" scaled="0"/>
              </a:gradFill>
              <a:ln w="9525" cap="flat" cmpd="sng" algn="ctr">
                <a:solidFill>
                  <a:schemeClr val="accent1">
                    <a:lumMod val="80000"/>
                    <a:shade val="95000"/>
                  </a:schemeClr>
                </a:solidFill>
                <a:round/>
              </a:ln>
              <a:effectLst/>
            </c:spPr>
            <c:extLst xmlns:c16r2="http://schemas.microsoft.com/office/drawing/2015/06/chart">
              <c:ext xmlns:c16="http://schemas.microsoft.com/office/drawing/2014/chart" uri="{C3380CC4-5D6E-409C-BE32-E72D297353CC}">
                <c16:uniqueId val="{00000013-BC8C-4824-BA03-6B941AEB68E9}"/>
              </c:ext>
            </c:extLst>
          </c:dPt>
          <c:dPt>
            <c:idx val="10"/>
            <c:bubble3D val="0"/>
            <c:spPr>
              <a:gradFill rotWithShape="1">
                <a:gsLst>
                  <a:gs pos="0">
                    <a:schemeClr val="accent3">
                      <a:lumMod val="80000"/>
                      <a:lumMod val="110000"/>
                      <a:satMod val="105000"/>
                      <a:tint val="67000"/>
                    </a:schemeClr>
                  </a:gs>
                  <a:gs pos="50000">
                    <a:schemeClr val="accent3">
                      <a:lumMod val="80000"/>
                      <a:lumMod val="105000"/>
                      <a:satMod val="103000"/>
                      <a:tint val="73000"/>
                    </a:schemeClr>
                  </a:gs>
                  <a:gs pos="100000">
                    <a:schemeClr val="accent3">
                      <a:lumMod val="80000"/>
                      <a:lumMod val="105000"/>
                      <a:satMod val="109000"/>
                      <a:tint val="81000"/>
                    </a:schemeClr>
                  </a:gs>
                </a:gsLst>
                <a:lin ang="5400000" scaled="0"/>
              </a:gradFill>
              <a:ln w="9525" cap="flat" cmpd="sng" algn="ctr">
                <a:solidFill>
                  <a:schemeClr val="accent3">
                    <a:lumMod val="80000"/>
                    <a:shade val="95000"/>
                  </a:schemeClr>
                </a:solidFill>
                <a:round/>
              </a:ln>
              <a:effectLst/>
            </c:spPr>
            <c:extLst xmlns:c16r2="http://schemas.microsoft.com/office/drawing/2015/06/chart">
              <c:ext xmlns:c16="http://schemas.microsoft.com/office/drawing/2014/chart" uri="{C3380CC4-5D6E-409C-BE32-E72D297353CC}">
                <c16:uniqueId val="{00000015-BC8C-4824-BA03-6B941AEB68E9}"/>
              </c:ext>
            </c:extLst>
          </c:dPt>
          <c:dPt>
            <c:idx val="11"/>
            <c:bubble3D val="0"/>
            <c:spPr>
              <a:gradFill rotWithShape="1">
                <a:gsLst>
                  <a:gs pos="0">
                    <a:schemeClr val="accent5">
                      <a:lumMod val="80000"/>
                      <a:lumMod val="110000"/>
                      <a:satMod val="105000"/>
                      <a:tint val="67000"/>
                    </a:schemeClr>
                  </a:gs>
                  <a:gs pos="50000">
                    <a:schemeClr val="accent5">
                      <a:lumMod val="80000"/>
                      <a:lumMod val="105000"/>
                      <a:satMod val="103000"/>
                      <a:tint val="73000"/>
                    </a:schemeClr>
                  </a:gs>
                  <a:gs pos="100000">
                    <a:schemeClr val="accent5">
                      <a:lumMod val="80000"/>
                      <a:lumMod val="105000"/>
                      <a:satMod val="109000"/>
                      <a:tint val="81000"/>
                    </a:schemeClr>
                  </a:gs>
                </a:gsLst>
                <a:lin ang="5400000" scaled="0"/>
              </a:gradFill>
              <a:ln w="9525" cap="flat" cmpd="sng" algn="ctr">
                <a:solidFill>
                  <a:schemeClr val="accent5">
                    <a:lumMod val="80000"/>
                    <a:shade val="95000"/>
                  </a:schemeClr>
                </a:solidFill>
                <a:round/>
              </a:ln>
              <a:effectLst/>
            </c:spPr>
            <c:extLst xmlns:c16r2="http://schemas.microsoft.com/office/drawing/2015/06/chart">
              <c:ext xmlns:c16="http://schemas.microsoft.com/office/drawing/2014/chart" uri="{C3380CC4-5D6E-409C-BE32-E72D297353CC}">
                <c16:uniqueId val="{00000017-BC8C-4824-BA03-6B941AEB68E9}"/>
              </c:ext>
            </c:extLst>
          </c:dPt>
          <c:dPt>
            <c:idx val="12"/>
            <c:bubble3D val="0"/>
            <c:spPr>
              <a:gradFill rotWithShape="1">
                <a:gsLst>
                  <a:gs pos="0">
                    <a:schemeClr val="accent1">
                      <a:lumMod val="60000"/>
                      <a:lumOff val="40000"/>
                      <a:lumMod val="110000"/>
                      <a:satMod val="105000"/>
                      <a:tint val="67000"/>
                    </a:schemeClr>
                  </a:gs>
                  <a:gs pos="50000">
                    <a:schemeClr val="accent1">
                      <a:lumMod val="60000"/>
                      <a:lumOff val="40000"/>
                      <a:lumMod val="105000"/>
                      <a:satMod val="103000"/>
                      <a:tint val="73000"/>
                    </a:schemeClr>
                  </a:gs>
                  <a:gs pos="100000">
                    <a:schemeClr val="accent1">
                      <a:lumMod val="60000"/>
                      <a:lumOff val="40000"/>
                      <a:lumMod val="105000"/>
                      <a:satMod val="109000"/>
                      <a:tint val="81000"/>
                    </a:schemeClr>
                  </a:gs>
                </a:gsLst>
                <a:lin ang="5400000" scaled="0"/>
              </a:gradFill>
              <a:ln w="9525" cap="flat" cmpd="sng" algn="ctr">
                <a:solidFill>
                  <a:schemeClr val="accent1">
                    <a:lumMod val="60000"/>
                    <a:lumOff val="40000"/>
                    <a:shade val="95000"/>
                  </a:schemeClr>
                </a:solidFill>
                <a:round/>
              </a:ln>
              <a:effectLst/>
            </c:spPr>
            <c:extLst xmlns:c16r2="http://schemas.microsoft.com/office/drawing/2015/06/chart">
              <c:ext xmlns:c16="http://schemas.microsoft.com/office/drawing/2014/chart" uri="{C3380CC4-5D6E-409C-BE32-E72D297353CC}">
                <c16:uniqueId val="{00000019-BC8C-4824-BA03-6B941AEB68E9}"/>
              </c:ext>
            </c:extLst>
          </c:dPt>
          <c:dPt>
            <c:idx val="13"/>
            <c:bubble3D val="0"/>
            <c:spPr>
              <a:gradFill rotWithShape="1">
                <a:gsLst>
                  <a:gs pos="0">
                    <a:schemeClr val="accent3">
                      <a:lumMod val="60000"/>
                      <a:lumOff val="40000"/>
                      <a:lumMod val="110000"/>
                      <a:satMod val="105000"/>
                      <a:tint val="67000"/>
                    </a:schemeClr>
                  </a:gs>
                  <a:gs pos="50000">
                    <a:schemeClr val="accent3">
                      <a:lumMod val="60000"/>
                      <a:lumOff val="40000"/>
                      <a:lumMod val="105000"/>
                      <a:satMod val="103000"/>
                      <a:tint val="73000"/>
                    </a:schemeClr>
                  </a:gs>
                  <a:gs pos="100000">
                    <a:schemeClr val="accent3">
                      <a:lumMod val="60000"/>
                      <a:lumOff val="40000"/>
                      <a:lumMod val="105000"/>
                      <a:satMod val="109000"/>
                      <a:tint val="81000"/>
                    </a:schemeClr>
                  </a:gs>
                </a:gsLst>
                <a:lin ang="5400000" scaled="0"/>
              </a:gradFill>
              <a:ln w="9525" cap="flat" cmpd="sng" algn="ctr">
                <a:solidFill>
                  <a:schemeClr val="accent3">
                    <a:lumMod val="60000"/>
                    <a:lumOff val="40000"/>
                    <a:shade val="95000"/>
                  </a:schemeClr>
                </a:solidFill>
                <a:round/>
              </a:ln>
              <a:effectLst/>
            </c:spPr>
            <c:extLst xmlns:c16r2="http://schemas.microsoft.com/office/drawing/2015/06/chart">
              <c:ext xmlns:c16="http://schemas.microsoft.com/office/drawing/2014/chart" uri="{C3380CC4-5D6E-409C-BE32-E72D297353CC}">
                <c16:uniqueId val="{0000001B-BC8C-4824-BA03-6B941AEB68E9}"/>
              </c:ext>
            </c:extLst>
          </c:dPt>
          <c:dLbls>
            <c:dLbl>
              <c:idx val="1"/>
              <c:layout>
                <c:manualLayout>
                  <c:x val="-0.19347479590884595"/>
                  <c:y val="5.0238143990685255E-2"/>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65000"/>
                          <a:lumOff val="35000"/>
                        </a:schemeClr>
                      </a:solidFill>
                      <a:latin typeface="+mn-lt"/>
                      <a:ea typeface="+mn-ea"/>
                      <a:cs typeface="+mn-cs"/>
                    </a:defRPr>
                  </a:pPr>
                  <a:endParaRPr lang="zh-CN"/>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BC8C-4824-BA03-6B941AEB68E9}"/>
                </c:ext>
                <c:ext xmlns:c15="http://schemas.microsoft.com/office/drawing/2012/chart" uri="{CE6537A1-D6FC-4f65-9D91-7224C49458BB}">
                  <c15:layout>
                    <c:manualLayout>
                      <c:w val="0.11124800764758642"/>
                      <c:h val="0.12711021514905216"/>
                    </c:manualLayout>
                  </c15:layout>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65000"/>
                        <a:lumOff val="3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xmlns:c16r2="http://schemas.microsoft.com/office/drawing/2015/06/chart">
              <c:ext xmlns:c15="http://schemas.microsoft.com/office/drawing/2012/chart" uri="{CE6537A1-D6FC-4f65-9D91-7224C49458BB}"/>
            </c:extLst>
          </c:dLbls>
          <c:cat>
            <c:strRef>
              <c:f>Sheet2!$G$1:$G$13</c:f>
              <c:strCache>
                <c:ptCount val="13"/>
                <c:pt idx="0">
                  <c:v>环境学院</c:v>
                </c:pt>
                <c:pt idx="1">
                  <c:v>经管学院</c:v>
                </c:pt>
                <c:pt idx="2">
                  <c:v>软件学院</c:v>
                </c:pt>
                <c:pt idx="3">
                  <c:v>生命学院</c:v>
                </c:pt>
                <c:pt idx="4">
                  <c:v>交叉信息院</c:v>
                </c:pt>
                <c:pt idx="5">
                  <c:v>计算机系</c:v>
                </c:pt>
                <c:pt idx="6">
                  <c:v>建筑学院</c:v>
                </c:pt>
                <c:pt idx="7">
                  <c:v>新闻学院</c:v>
                </c:pt>
                <c:pt idx="8">
                  <c:v>电子系</c:v>
                </c:pt>
                <c:pt idx="9">
                  <c:v>社科学院</c:v>
                </c:pt>
                <c:pt idx="10">
                  <c:v>新雅书院</c:v>
                </c:pt>
                <c:pt idx="11">
                  <c:v>法学院</c:v>
                </c:pt>
                <c:pt idx="12">
                  <c:v>航院</c:v>
                </c:pt>
              </c:strCache>
            </c:strRef>
          </c:cat>
          <c:val>
            <c:numRef>
              <c:f>Sheet2!$H$1:$H$13</c:f>
              <c:numCache>
                <c:formatCode>General</c:formatCode>
                <c:ptCount val="13"/>
                <c:pt idx="0">
                  <c:v>1</c:v>
                </c:pt>
                <c:pt idx="1">
                  <c:v>18</c:v>
                </c:pt>
                <c:pt idx="2">
                  <c:v>1</c:v>
                </c:pt>
                <c:pt idx="3">
                  <c:v>2</c:v>
                </c:pt>
                <c:pt idx="4">
                  <c:v>4</c:v>
                </c:pt>
                <c:pt idx="5">
                  <c:v>2</c:v>
                </c:pt>
                <c:pt idx="6">
                  <c:v>2</c:v>
                </c:pt>
                <c:pt idx="7">
                  <c:v>1</c:v>
                </c:pt>
                <c:pt idx="8">
                  <c:v>3</c:v>
                </c:pt>
                <c:pt idx="9">
                  <c:v>1</c:v>
                </c:pt>
                <c:pt idx="10">
                  <c:v>5</c:v>
                </c:pt>
                <c:pt idx="11">
                  <c:v>1</c:v>
                </c:pt>
                <c:pt idx="12">
                  <c:v>1</c:v>
                </c:pt>
              </c:numCache>
            </c:numRef>
          </c:val>
          <c:extLst xmlns:c16r2="http://schemas.microsoft.com/office/drawing/2015/06/chart">
            <c:ext xmlns:c16="http://schemas.microsoft.com/office/drawing/2014/chart" uri="{C3380CC4-5D6E-409C-BE32-E72D297353CC}">
              <c16:uniqueId val="{0000001C-BC8C-4824-BA03-6B941AEB68E9}"/>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9519232905441739"/>
          <c:y val="0.1206619156026538"/>
          <c:w val="0.14031607230930068"/>
          <c:h val="0.7586761687946923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FAFE87-9AE1-4496-B40E-F1D226EE6901}" type="doc">
      <dgm:prSet loTypeId="urn:microsoft.com/office/officeart/2005/8/layout/radial6" loCatId="cycle" qsTypeId="urn:microsoft.com/office/officeart/2005/8/quickstyle/3d1" qsCatId="3D" csTypeId="urn:microsoft.com/office/officeart/2005/8/colors/colorful1" csCatId="colorful" phldr="1"/>
      <dgm:spPr/>
      <dgm:t>
        <a:bodyPr/>
        <a:lstStyle/>
        <a:p>
          <a:endParaRPr lang="zh-CN" altLang="en-US"/>
        </a:p>
      </dgm:t>
    </dgm:pt>
    <dgm:pt modelId="{318AD4E0-71D0-4B9D-AC0F-979B960E77D6}">
      <dgm:prSet phldrT="[文本]" custT="1"/>
      <dgm:spPr/>
      <dgm:t>
        <a:bodyPr/>
        <a:lstStyle/>
        <a:p>
          <a:pPr>
            <a:lnSpc>
              <a:spcPct val="100000"/>
            </a:lnSpc>
            <a:spcAft>
              <a:spcPts val="0"/>
            </a:spcAft>
          </a:pPr>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三位</a:t>
          </a:r>
          <a:endParaRPr lang="en-US" altLang="zh-CN"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00000"/>
            </a:lnSpc>
            <a:spcAft>
              <a:spcPts val="0"/>
            </a:spcAft>
          </a:pPr>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一体</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0A088050-E8E9-4D8E-BB05-3FDA51A15280}" type="parTrans" cxnId="{03F329B2-EAD2-4246-8AB6-9DF9545D3895}">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F74A531C-A5DA-4844-A0E3-8C303E27AD38}" type="sibTrans" cxnId="{03F329B2-EAD2-4246-8AB6-9DF9545D3895}">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F645A8F1-5C72-47FA-ACF1-73F61579C5FC}">
      <dgm:prSet phldrT="[文本]" custT="1"/>
      <dgm:spPr/>
      <dgm:t>
        <a:bodyPr/>
        <a:lstStyle/>
        <a:p>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价值塑造</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4794A182-C46C-406B-9DD6-6E57253006FF}" type="parTrans" cxnId="{09810C7B-1D83-4A42-A201-A71CE6B125D3}">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7535637C-0DF2-4231-A120-FA37B83CF5AF}" type="sibTrans" cxnId="{09810C7B-1D83-4A42-A201-A71CE6B125D3}">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4224CC8B-20FD-46DA-A12C-1DF1C8482101}">
      <dgm:prSet phldrT="[文本]" custT="1"/>
      <dgm:spPr/>
      <dgm:t>
        <a:bodyPr/>
        <a:lstStyle/>
        <a:p>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知识传授</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1154630-F443-46AC-A84E-6776BA519FFC}" type="parTrans" cxnId="{BE050E47-EA7F-46AA-8B80-2B7977FE7F7F}">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3D22CE1-75E7-4823-A036-2AE83B5A5306}" type="sibTrans" cxnId="{BE050E47-EA7F-46AA-8B80-2B7977FE7F7F}">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0A434BE-DC92-4EF0-A52C-8CF69F58366A}">
      <dgm:prSet phldrT="[文本]" custT="1"/>
      <dgm:spPr/>
      <dgm:t>
        <a:bodyPr/>
        <a:lstStyle/>
        <a:p>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能力培养</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298A7A4D-98B9-45C6-A9E6-CE7789321A56}" type="parTrans" cxnId="{BF35F6FE-56DE-4346-AD50-4FF199A96763}">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EC04A6C-39C3-477E-869F-895EC653A8B1}" type="sibTrans" cxnId="{BF35F6FE-56DE-4346-AD50-4FF199A96763}">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6A9DEDE-D5FE-4304-B2D9-2B4409C375F3}" type="pres">
      <dgm:prSet presAssocID="{65FAFE87-9AE1-4496-B40E-F1D226EE6901}" presName="Name0" presStyleCnt="0">
        <dgm:presLayoutVars>
          <dgm:chMax val="1"/>
          <dgm:dir/>
          <dgm:animLvl val="ctr"/>
          <dgm:resizeHandles val="exact"/>
        </dgm:presLayoutVars>
      </dgm:prSet>
      <dgm:spPr/>
      <dgm:t>
        <a:bodyPr/>
        <a:lstStyle/>
        <a:p>
          <a:endParaRPr lang="zh-CN" altLang="en-US"/>
        </a:p>
      </dgm:t>
    </dgm:pt>
    <dgm:pt modelId="{799D4124-7A7B-4F81-BE5A-85055C78CCFD}" type="pres">
      <dgm:prSet presAssocID="{318AD4E0-71D0-4B9D-AC0F-979B960E77D6}" presName="centerShape" presStyleLbl="node0" presStyleIdx="0" presStyleCnt="1"/>
      <dgm:spPr/>
      <dgm:t>
        <a:bodyPr/>
        <a:lstStyle/>
        <a:p>
          <a:endParaRPr lang="zh-CN" altLang="en-US"/>
        </a:p>
      </dgm:t>
    </dgm:pt>
    <dgm:pt modelId="{FE419599-8E09-4AE0-B5E4-974763E0CC9C}" type="pres">
      <dgm:prSet presAssocID="{F645A8F1-5C72-47FA-ACF1-73F61579C5FC}" presName="node" presStyleLbl="node1" presStyleIdx="0" presStyleCnt="3">
        <dgm:presLayoutVars>
          <dgm:bulletEnabled val="1"/>
        </dgm:presLayoutVars>
      </dgm:prSet>
      <dgm:spPr/>
      <dgm:t>
        <a:bodyPr/>
        <a:lstStyle/>
        <a:p>
          <a:endParaRPr lang="zh-CN" altLang="en-US"/>
        </a:p>
      </dgm:t>
    </dgm:pt>
    <dgm:pt modelId="{27262636-7BD9-4F79-A4FA-A2A68314EA17}" type="pres">
      <dgm:prSet presAssocID="{F645A8F1-5C72-47FA-ACF1-73F61579C5FC}" presName="dummy" presStyleCnt="0"/>
      <dgm:spPr/>
      <dgm:t>
        <a:bodyPr/>
        <a:lstStyle/>
        <a:p>
          <a:endParaRPr lang="zh-CN" altLang="en-US"/>
        </a:p>
      </dgm:t>
    </dgm:pt>
    <dgm:pt modelId="{F95CBB96-DFC9-4EEF-A3B2-6FB81252A129}" type="pres">
      <dgm:prSet presAssocID="{7535637C-0DF2-4231-A120-FA37B83CF5AF}" presName="sibTrans" presStyleLbl="sibTrans2D1" presStyleIdx="0" presStyleCnt="3"/>
      <dgm:spPr/>
      <dgm:t>
        <a:bodyPr/>
        <a:lstStyle/>
        <a:p>
          <a:endParaRPr lang="zh-CN" altLang="en-US"/>
        </a:p>
      </dgm:t>
    </dgm:pt>
    <dgm:pt modelId="{1F36F6E9-B8D9-40CB-A071-DFD9929701EC}" type="pres">
      <dgm:prSet presAssocID="{4224CC8B-20FD-46DA-A12C-1DF1C8482101}" presName="node" presStyleLbl="node1" presStyleIdx="1" presStyleCnt="3">
        <dgm:presLayoutVars>
          <dgm:bulletEnabled val="1"/>
        </dgm:presLayoutVars>
      </dgm:prSet>
      <dgm:spPr/>
      <dgm:t>
        <a:bodyPr/>
        <a:lstStyle/>
        <a:p>
          <a:endParaRPr lang="zh-CN" altLang="en-US"/>
        </a:p>
      </dgm:t>
    </dgm:pt>
    <dgm:pt modelId="{3F2891E3-06D2-4FC8-B1BE-12069EEDB54B}" type="pres">
      <dgm:prSet presAssocID="{4224CC8B-20FD-46DA-A12C-1DF1C8482101}" presName="dummy" presStyleCnt="0"/>
      <dgm:spPr/>
      <dgm:t>
        <a:bodyPr/>
        <a:lstStyle/>
        <a:p>
          <a:endParaRPr lang="zh-CN" altLang="en-US"/>
        </a:p>
      </dgm:t>
    </dgm:pt>
    <dgm:pt modelId="{00247D01-140D-466B-9381-63902FA075A0}" type="pres">
      <dgm:prSet presAssocID="{63D22CE1-75E7-4823-A036-2AE83B5A5306}" presName="sibTrans" presStyleLbl="sibTrans2D1" presStyleIdx="1" presStyleCnt="3"/>
      <dgm:spPr/>
      <dgm:t>
        <a:bodyPr/>
        <a:lstStyle/>
        <a:p>
          <a:endParaRPr lang="zh-CN" altLang="en-US"/>
        </a:p>
      </dgm:t>
    </dgm:pt>
    <dgm:pt modelId="{946DFCF4-BFCA-4E53-8404-D38E691CE50C}" type="pres">
      <dgm:prSet presAssocID="{50A434BE-DC92-4EF0-A52C-8CF69F58366A}" presName="node" presStyleLbl="node1" presStyleIdx="2" presStyleCnt="3">
        <dgm:presLayoutVars>
          <dgm:bulletEnabled val="1"/>
        </dgm:presLayoutVars>
      </dgm:prSet>
      <dgm:spPr/>
      <dgm:t>
        <a:bodyPr/>
        <a:lstStyle/>
        <a:p>
          <a:endParaRPr lang="zh-CN" altLang="en-US"/>
        </a:p>
      </dgm:t>
    </dgm:pt>
    <dgm:pt modelId="{5F8A0D34-267C-4F96-8C28-CAB88FAAE540}" type="pres">
      <dgm:prSet presAssocID="{50A434BE-DC92-4EF0-A52C-8CF69F58366A}" presName="dummy" presStyleCnt="0"/>
      <dgm:spPr/>
      <dgm:t>
        <a:bodyPr/>
        <a:lstStyle/>
        <a:p>
          <a:endParaRPr lang="zh-CN" altLang="en-US"/>
        </a:p>
      </dgm:t>
    </dgm:pt>
    <dgm:pt modelId="{1BB137F6-1B1A-41E4-83FC-9D660CD9062F}" type="pres">
      <dgm:prSet presAssocID="{CEC04A6C-39C3-477E-869F-895EC653A8B1}" presName="sibTrans" presStyleLbl="sibTrans2D1" presStyleIdx="2" presStyleCnt="3"/>
      <dgm:spPr/>
      <dgm:t>
        <a:bodyPr/>
        <a:lstStyle/>
        <a:p>
          <a:endParaRPr lang="zh-CN" altLang="en-US"/>
        </a:p>
      </dgm:t>
    </dgm:pt>
  </dgm:ptLst>
  <dgm:cxnLst>
    <dgm:cxn modelId="{30454852-6B43-4910-8B17-3621BE3C2831}" type="presOf" srcId="{F645A8F1-5C72-47FA-ACF1-73F61579C5FC}" destId="{FE419599-8E09-4AE0-B5E4-974763E0CC9C}" srcOrd="0" destOrd="0" presId="urn:microsoft.com/office/officeart/2005/8/layout/radial6"/>
    <dgm:cxn modelId="{BE050E47-EA7F-46AA-8B80-2B7977FE7F7F}" srcId="{318AD4E0-71D0-4B9D-AC0F-979B960E77D6}" destId="{4224CC8B-20FD-46DA-A12C-1DF1C8482101}" srcOrd="1" destOrd="0" parTransId="{C1154630-F443-46AC-A84E-6776BA519FFC}" sibTransId="{63D22CE1-75E7-4823-A036-2AE83B5A5306}"/>
    <dgm:cxn modelId="{ECFCD8C7-0C84-4478-92CF-94723B1B6EB6}" type="presOf" srcId="{65FAFE87-9AE1-4496-B40E-F1D226EE6901}" destId="{C6A9DEDE-D5FE-4304-B2D9-2B4409C375F3}" srcOrd="0" destOrd="0" presId="urn:microsoft.com/office/officeart/2005/8/layout/radial6"/>
    <dgm:cxn modelId="{60F60AF5-44C0-4CC9-851E-89E86A22731E}" type="presOf" srcId="{CEC04A6C-39C3-477E-869F-895EC653A8B1}" destId="{1BB137F6-1B1A-41E4-83FC-9D660CD9062F}" srcOrd="0" destOrd="0" presId="urn:microsoft.com/office/officeart/2005/8/layout/radial6"/>
    <dgm:cxn modelId="{03F329B2-EAD2-4246-8AB6-9DF9545D3895}" srcId="{65FAFE87-9AE1-4496-B40E-F1D226EE6901}" destId="{318AD4E0-71D0-4B9D-AC0F-979B960E77D6}" srcOrd="0" destOrd="0" parTransId="{0A088050-E8E9-4D8E-BB05-3FDA51A15280}" sibTransId="{F74A531C-A5DA-4844-A0E3-8C303E27AD38}"/>
    <dgm:cxn modelId="{22FBAA0D-A956-4F3F-B9FB-8933CE99F322}" type="presOf" srcId="{318AD4E0-71D0-4B9D-AC0F-979B960E77D6}" destId="{799D4124-7A7B-4F81-BE5A-85055C78CCFD}" srcOrd="0" destOrd="0" presId="urn:microsoft.com/office/officeart/2005/8/layout/radial6"/>
    <dgm:cxn modelId="{ACFCD7DB-F771-476D-AE21-347317FB9F37}" type="presOf" srcId="{50A434BE-DC92-4EF0-A52C-8CF69F58366A}" destId="{946DFCF4-BFCA-4E53-8404-D38E691CE50C}" srcOrd="0" destOrd="0" presId="urn:microsoft.com/office/officeart/2005/8/layout/radial6"/>
    <dgm:cxn modelId="{09810C7B-1D83-4A42-A201-A71CE6B125D3}" srcId="{318AD4E0-71D0-4B9D-AC0F-979B960E77D6}" destId="{F645A8F1-5C72-47FA-ACF1-73F61579C5FC}" srcOrd="0" destOrd="0" parTransId="{4794A182-C46C-406B-9DD6-6E57253006FF}" sibTransId="{7535637C-0DF2-4231-A120-FA37B83CF5AF}"/>
    <dgm:cxn modelId="{3DABFA24-4A63-4249-B1B8-AE546429FBC9}" type="presOf" srcId="{7535637C-0DF2-4231-A120-FA37B83CF5AF}" destId="{F95CBB96-DFC9-4EEF-A3B2-6FB81252A129}" srcOrd="0" destOrd="0" presId="urn:microsoft.com/office/officeart/2005/8/layout/radial6"/>
    <dgm:cxn modelId="{4E9E0652-4955-4F7D-88C3-3358357E096C}" type="presOf" srcId="{4224CC8B-20FD-46DA-A12C-1DF1C8482101}" destId="{1F36F6E9-B8D9-40CB-A071-DFD9929701EC}" srcOrd="0" destOrd="0" presId="urn:microsoft.com/office/officeart/2005/8/layout/radial6"/>
    <dgm:cxn modelId="{BF35F6FE-56DE-4346-AD50-4FF199A96763}" srcId="{318AD4E0-71D0-4B9D-AC0F-979B960E77D6}" destId="{50A434BE-DC92-4EF0-A52C-8CF69F58366A}" srcOrd="2" destOrd="0" parTransId="{298A7A4D-98B9-45C6-A9E6-CE7789321A56}" sibTransId="{CEC04A6C-39C3-477E-869F-895EC653A8B1}"/>
    <dgm:cxn modelId="{E76D159F-D50C-4E8C-8DD9-0C54E2A5180B}" type="presOf" srcId="{63D22CE1-75E7-4823-A036-2AE83B5A5306}" destId="{00247D01-140D-466B-9381-63902FA075A0}" srcOrd="0" destOrd="0" presId="urn:microsoft.com/office/officeart/2005/8/layout/radial6"/>
    <dgm:cxn modelId="{CBF0E114-454A-48C8-84A2-05D7DF3FC6D7}" type="presParOf" srcId="{C6A9DEDE-D5FE-4304-B2D9-2B4409C375F3}" destId="{799D4124-7A7B-4F81-BE5A-85055C78CCFD}" srcOrd="0" destOrd="0" presId="urn:microsoft.com/office/officeart/2005/8/layout/radial6"/>
    <dgm:cxn modelId="{B79DECFC-037B-47B2-A3C0-E790F3228E2D}" type="presParOf" srcId="{C6A9DEDE-D5FE-4304-B2D9-2B4409C375F3}" destId="{FE419599-8E09-4AE0-B5E4-974763E0CC9C}" srcOrd="1" destOrd="0" presId="urn:microsoft.com/office/officeart/2005/8/layout/radial6"/>
    <dgm:cxn modelId="{164CE5F4-4360-4B31-AFDF-79958C8F6EAB}" type="presParOf" srcId="{C6A9DEDE-D5FE-4304-B2D9-2B4409C375F3}" destId="{27262636-7BD9-4F79-A4FA-A2A68314EA17}" srcOrd="2" destOrd="0" presId="urn:microsoft.com/office/officeart/2005/8/layout/radial6"/>
    <dgm:cxn modelId="{1B73C5F2-4715-42A6-94A0-9447359B068D}" type="presParOf" srcId="{C6A9DEDE-D5FE-4304-B2D9-2B4409C375F3}" destId="{F95CBB96-DFC9-4EEF-A3B2-6FB81252A129}" srcOrd="3" destOrd="0" presId="urn:microsoft.com/office/officeart/2005/8/layout/radial6"/>
    <dgm:cxn modelId="{BCE19743-40E3-4D1C-B570-062A5DE380FC}" type="presParOf" srcId="{C6A9DEDE-D5FE-4304-B2D9-2B4409C375F3}" destId="{1F36F6E9-B8D9-40CB-A071-DFD9929701EC}" srcOrd="4" destOrd="0" presId="urn:microsoft.com/office/officeart/2005/8/layout/radial6"/>
    <dgm:cxn modelId="{405929B2-43DA-4495-889D-D3A51CB21B5E}" type="presParOf" srcId="{C6A9DEDE-D5FE-4304-B2D9-2B4409C375F3}" destId="{3F2891E3-06D2-4FC8-B1BE-12069EEDB54B}" srcOrd="5" destOrd="0" presId="urn:microsoft.com/office/officeart/2005/8/layout/radial6"/>
    <dgm:cxn modelId="{641C3D8C-DF8F-440B-BFEB-38F61741D046}" type="presParOf" srcId="{C6A9DEDE-D5FE-4304-B2D9-2B4409C375F3}" destId="{00247D01-140D-466B-9381-63902FA075A0}" srcOrd="6" destOrd="0" presId="urn:microsoft.com/office/officeart/2005/8/layout/radial6"/>
    <dgm:cxn modelId="{77BDCA92-1BF1-4C43-951C-578D5E1C2FC8}" type="presParOf" srcId="{C6A9DEDE-D5FE-4304-B2D9-2B4409C375F3}" destId="{946DFCF4-BFCA-4E53-8404-D38E691CE50C}" srcOrd="7" destOrd="0" presId="urn:microsoft.com/office/officeart/2005/8/layout/radial6"/>
    <dgm:cxn modelId="{29A2473D-6AF4-43DD-B638-86D13BB2F6B8}" type="presParOf" srcId="{C6A9DEDE-D5FE-4304-B2D9-2B4409C375F3}" destId="{5F8A0D34-267C-4F96-8C28-CAB88FAAE540}" srcOrd="8" destOrd="0" presId="urn:microsoft.com/office/officeart/2005/8/layout/radial6"/>
    <dgm:cxn modelId="{0DE77553-17FE-4FF4-8F5A-3B911290F499}" type="presParOf" srcId="{C6A9DEDE-D5FE-4304-B2D9-2B4409C375F3}" destId="{1BB137F6-1B1A-41E4-83FC-9D660CD9062F}"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711328-91B3-4F42-8C05-BB93C05383E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2AA86485-A935-4411-896F-F86885B99447}">
      <dgm:prSet phldrT="[文本]" custT="1"/>
      <dgm:spPr/>
      <dgm:t>
        <a:bodyPr/>
        <a:lstStyle/>
        <a:p>
          <a:r>
            <a:rPr lang="zh-CN" altLang="en-US" sz="1800" b="1" dirty="0" smtClean="0"/>
            <a:t>柔性</a:t>
          </a:r>
          <a:endParaRPr lang="zh-CN" altLang="en-US" sz="1800" b="1" dirty="0"/>
        </a:p>
      </dgm:t>
    </dgm:pt>
    <dgm:pt modelId="{A4E82F94-4D60-4118-A84D-295F43B76276}" type="parTrans" cxnId="{35785989-A0B1-447B-A65F-06F886F0EE66}">
      <dgm:prSet/>
      <dgm:spPr/>
      <dgm:t>
        <a:bodyPr/>
        <a:lstStyle/>
        <a:p>
          <a:endParaRPr lang="zh-CN" altLang="en-US" sz="2800" b="1"/>
        </a:p>
      </dgm:t>
    </dgm:pt>
    <dgm:pt modelId="{505C7CFE-B3E2-495E-BD4E-AA2DBE115F90}" type="sibTrans" cxnId="{35785989-A0B1-447B-A65F-06F886F0EE66}">
      <dgm:prSet/>
      <dgm:spPr/>
      <dgm:t>
        <a:bodyPr/>
        <a:lstStyle/>
        <a:p>
          <a:endParaRPr lang="zh-CN" altLang="en-US" sz="2800" b="1"/>
        </a:p>
      </dgm:t>
    </dgm:pt>
    <dgm:pt modelId="{073D3A5E-1AAB-455A-8D62-42CE17D219C2}">
      <dgm:prSet phldrT="[文本]"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sz="1800" b="1" dirty="0" smtClean="0"/>
            <a:t>专业柔性</a:t>
          </a:r>
          <a:endParaRPr lang="zh-CN" altLang="en-US" sz="1800" b="1" dirty="0"/>
        </a:p>
      </dgm:t>
    </dgm:pt>
    <dgm:pt modelId="{864C350E-E7B0-44CA-A06A-9838030DFD9B}" type="parTrans" cxnId="{380E5457-C71F-4A54-BE10-FB14F2393EDE}">
      <dgm:prSet custT="1"/>
      <dgm:spPr/>
      <dgm:t>
        <a:bodyPr/>
        <a:lstStyle/>
        <a:p>
          <a:endParaRPr lang="zh-CN" altLang="en-US" sz="1000" b="1"/>
        </a:p>
      </dgm:t>
    </dgm:pt>
    <dgm:pt modelId="{575ACA30-7387-4AEA-B862-0D86E74077F6}" type="sibTrans" cxnId="{380E5457-C71F-4A54-BE10-FB14F2393EDE}">
      <dgm:prSet/>
      <dgm:spPr/>
      <dgm:t>
        <a:bodyPr/>
        <a:lstStyle/>
        <a:p>
          <a:endParaRPr lang="zh-CN" altLang="en-US" sz="2800" b="1"/>
        </a:p>
      </dgm:t>
    </dgm:pt>
    <dgm:pt modelId="{E187D59A-34BA-4AF2-9C89-88CF8AFDE58F}">
      <dgm:prSet phldrT="[文本]" custT="1"/>
      <dgm:spPr/>
      <dgm:t>
        <a:bodyPr/>
        <a:lstStyle/>
        <a:p>
          <a:r>
            <a:rPr lang="zh-CN" altLang="en-US" sz="1800" b="1" dirty="0" smtClean="0"/>
            <a:t>发现兴趣，贯穿培养中</a:t>
          </a:r>
          <a:endParaRPr lang="zh-CN" altLang="en-US" sz="1800" b="1" dirty="0"/>
        </a:p>
      </dgm:t>
    </dgm:pt>
    <dgm:pt modelId="{EB9DD2E1-D1F4-4671-A945-72B32687387F}" type="parTrans" cxnId="{EFBEA7B5-E550-4719-843D-8A7E171160E3}">
      <dgm:prSet custT="1"/>
      <dgm:spPr/>
      <dgm:t>
        <a:bodyPr/>
        <a:lstStyle/>
        <a:p>
          <a:endParaRPr lang="zh-CN" altLang="en-US" sz="800" b="1"/>
        </a:p>
      </dgm:t>
    </dgm:pt>
    <dgm:pt modelId="{E8C89839-E675-43E1-9384-7DA7EC18A318}" type="sibTrans" cxnId="{EFBEA7B5-E550-4719-843D-8A7E171160E3}">
      <dgm:prSet/>
      <dgm:spPr/>
      <dgm:t>
        <a:bodyPr/>
        <a:lstStyle/>
        <a:p>
          <a:endParaRPr lang="zh-CN" altLang="en-US" sz="2800" b="1"/>
        </a:p>
      </dgm:t>
    </dgm:pt>
    <dgm:pt modelId="{6BC5D9D7-922C-4722-9680-16B81EF0D82F}">
      <dgm:prSet phldrT="[文本]" custT="1"/>
      <dgm:spPr/>
      <dgm:t>
        <a:bodyPr/>
        <a:lstStyle/>
        <a:p>
          <a:r>
            <a:rPr lang="zh-CN" altLang="en-US" sz="1800" b="1" dirty="0" smtClean="0"/>
            <a:t>专业多样性</a:t>
          </a:r>
          <a:endParaRPr lang="zh-CN" altLang="en-US" sz="1800" b="1" dirty="0"/>
        </a:p>
      </dgm:t>
    </dgm:pt>
    <dgm:pt modelId="{DC469EC0-2ABC-45DF-90FE-F4FFE2F52CA4}" type="parTrans" cxnId="{9903CE3A-9C35-4707-B4B3-FB2BCE8285B7}">
      <dgm:prSet custT="1"/>
      <dgm:spPr/>
      <dgm:t>
        <a:bodyPr/>
        <a:lstStyle/>
        <a:p>
          <a:endParaRPr lang="zh-CN" altLang="en-US" sz="800" b="1"/>
        </a:p>
      </dgm:t>
    </dgm:pt>
    <dgm:pt modelId="{9F8F61CB-B725-41FB-979A-ED370FA58965}" type="sibTrans" cxnId="{9903CE3A-9C35-4707-B4B3-FB2BCE8285B7}">
      <dgm:prSet/>
      <dgm:spPr/>
      <dgm:t>
        <a:bodyPr/>
        <a:lstStyle/>
        <a:p>
          <a:endParaRPr lang="zh-CN" altLang="en-US" sz="2800" b="1"/>
        </a:p>
      </dgm:t>
    </dgm:pt>
    <dgm:pt modelId="{65EAD128-5E1B-43AF-AFD0-81232E597E72}">
      <dgm:prSet phldrT="[文本]"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sz="1800" b="1" dirty="0" smtClean="0"/>
            <a:t>课程柔性</a:t>
          </a:r>
          <a:endParaRPr lang="zh-CN" altLang="en-US" sz="1800" b="1" dirty="0"/>
        </a:p>
      </dgm:t>
    </dgm:pt>
    <dgm:pt modelId="{8B0E9445-C58C-43D1-B7FB-D7B1ADFC2170}" type="parTrans" cxnId="{05450014-1797-4206-86D0-8BEBB24409CA}">
      <dgm:prSet custT="1"/>
      <dgm:spPr/>
      <dgm:t>
        <a:bodyPr/>
        <a:lstStyle/>
        <a:p>
          <a:endParaRPr lang="zh-CN" altLang="en-US" sz="1200" b="1"/>
        </a:p>
      </dgm:t>
    </dgm:pt>
    <dgm:pt modelId="{D32AF1DF-B7B1-4C45-AC1D-1EDD074E1E78}" type="sibTrans" cxnId="{05450014-1797-4206-86D0-8BEBB24409CA}">
      <dgm:prSet/>
      <dgm:spPr/>
      <dgm:t>
        <a:bodyPr/>
        <a:lstStyle/>
        <a:p>
          <a:endParaRPr lang="zh-CN" altLang="en-US" sz="2800" b="1"/>
        </a:p>
      </dgm:t>
    </dgm:pt>
    <dgm:pt modelId="{3B120730-EA9A-44FC-B9E2-9821DB50DF9D}">
      <dgm:prSet phldrT="[文本]" custT="1"/>
      <dgm:spPr/>
      <dgm:t>
        <a:bodyPr/>
        <a:lstStyle/>
        <a:p>
          <a:r>
            <a:rPr lang="zh-CN" altLang="en-US" sz="1800" b="1" dirty="0" smtClean="0"/>
            <a:t>自主发展</a:t>
          </a:r>
          <a:endParaRPr lang="en-US" altLang="zh-CN" sz="1800" b="1" dirty="0" smtClean="0"/>
        </a:p>
      </dgm:t>
    </dgm:pt>
    <dgm:pt modelId="{DCBDECCD-3A32-4DE8-9573-956B3B4CFBDE}" type="parTrans" cxnId="{E32B0DCF-7FE2-424C-B6D1-8BD4423B7EE8}">
      <dgm:prSet custT="1"/>
      <dgm:spPr/>
      <dgm:t>
        <a:bodyPr/>
        <a:lstStyle/>
        <a:p>
          <a:endParaRPr lang="zh-CN" altLang="en-US" sz="800" b="1"/>
        </a:p>
      </dgm:t>
    </dgm:pt>
    <dgm:pt modelId="{7D9F6324-414E-4FF2-B421-663C900FE234}" type="sibTrans" cxnId="{E32B0DCF-7FE2-424C-B6D1-8BD4423B7EE8}">
      <dgm:prSet/>
      <dgm:spPr/>
      <dgm:t>
        <a:bodyPr/>
        <a:lstStyle/>
        <a:p>
          <a:endParaRPr lang="zh-CN" altLang="en-US" sz="2800" b="1"/>
        </a:p>
      </dgm:t>
    </dgm:pt>
    <dgm:pt modelId="{57B82077-5873-4BAF-8CED-EC44588F139E}">
      <dgm:prSet phldrT="[文本]"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sz="1800" b="1" dirty="0" smtClean="0"/>
            <a:t>时间柔性</a:t>
          </a:r>
          <a:endParaRPr lang="zh-CN" altLang="en-US" sz="1800" b="1" dirty="0"/>
        </a:p>
      </dgm:t>
    </dgm:pt>
    <dgm:pt modelId="{59D706BC-2BF6-41F5-BE70-C10650F826C5}" type="parTrans" cxnId="{5304CA85-34A3-4D31-B508-933F61817CF4}">
      <dgm:prSet custT="1"/>
      <dgm:spPr/>
      <dgm:t>
        <a:bodyPr/>
        <a:lstStyle/>
        <a:p>
          <a:endParaRPr lang="zh-CN" altLang="en-US" sz="1200" b="1"/>
        </a:p>
      </dgm:t>
    </dgm:pt>
    <dgm:pt modelId="{D299263C-268E-4E0C-B89D-92A6E6370F3F}" type="sibTrans" cxnId="{5304CA85-34A3-4D31-B508-933F61817CF4}">
      <dgm:prSet/>
      <dgm:spPr/>
      <dgm:t>
        <a:bodyPr/>
        <a:lstStyle/>
        <a:p>
          <a:endParaRPr lang="zh-CN" altLang="en-US" sz="2800" b="1"/>
        </a:p>
      </dgm:t>
    </dgm:pt>
    <dgm:pt modelId="{B824C5FF-97F1-4C63-A906-E92FEBA3AD6C}">
      <dgm:prSet phldrT="[文本]" custT="1"/>
      <dgm:spPr/>
      <dgm:t>
        <a:bodyPr/>
        <a:lstStyle/>
        <a:p>
          <a:r>
            <a:rPr lang="zh-CN" altLang="en-US" sz="1800" b="1" dirty="0" smtClean="0"/>
            <a:t>延迟选专业</a:t>
          </a:r>
          <a:endParaRPr lang="zh-CN" altLang="en-US" sz="1800" b="1" dirty="0"/>
        </a:p>
      </dgm:t>
    </dgm:pt>
    <dgm:pt modelId="{504B0872-23F9-4F12-93A0-50BB5D39C7ED}" type="parTrans" cxnId="{23D198A3-38FD-40DD-8D86-2A880FBD6067}">
      <dgm:prSet custT="1"/>
      <dgm:spPr/>
      <dgm:t>
        <a:bodyPr/>
        <a:lstStyle/>
        <a:p>
          <a:endParaRPr lang="zh-CN" altLang="en-US" sz="800" b="1"/>
        </a:p>
      </dgm:t>
    </dgm:pt>
    <dgm:pt modelId="{C64F7B3A-0F5E-4E30-9E22-28D6F634A6CC}" type="sibTrans" cxnId="{23D198A3-38FD-40DD-8D86-2A880FBD6067}">
      <dgm:prSet/>
      <dgm:spPr/>
      <dgm:t>
        <a:bodyPr/>
        <a:lstStyle/>
        <a:p>
          <a:endParaRPr lang="zh-CN" altLang="en-US" sz="2800" b="1"/>
        </a:p>
      </dgm:t>
    </dgm:pt>
    <dgm:pt modelId="{80B7BB52-8608-4D23-9939-B9BB0B7E301A}">
      <dgm:prSet phldrT="[文本]" custT="1"/>
      <dgm:spPr/>
      <dgm:t>
        <a:bodyPr/>
        <a:lstStyle/>
        <a:p>
          <a:r>
            <a:rPr lang="zh-CN" altLang="en-US" sz="1800" b="1" dirty="0" smtClean="0"/>
            <a:t>换专业</a:t>
          </a:r>
          <a:endParaRPr lang="en-US" altLang="zh-CN" sz="1800" b="1" dirty="0" smtClean="0"/>
        </a:p>
      </dgm:t>
    </dgm:pt>
    <dgm:pt modelId="{7FE20839-C3F2-45A3-93D4-51DE6255CC3F}" type="parTrans" cxnId="{41B722ED-C4E7-45CC-9921-0E1EA445BCED}">
      <dgm:prSet custT="1"/>
      <dgm:spPr/>
      <dgm:t>
        <a:bodyPr/>
        <a:lstStyle/>
        <a:p>
          <a:endParaRPr lang="zh-CN" altLang="en-US" sz="800" b="1"/>
        </a:p>
      </dgm:t>
    </dgm:pt>
    <dgm:pt modelId="{3580B40A-1810-4099-9AA3-82EF0DE344EB}" type="sibTrans" cxnId="{41B722ED-C4E7-45CC-9921-0E1EA445BCED}">
      <dgm:prSet/>
      <dgm:spPr/>
      <dgm:t>
        <a:bodyPr/>
        <a:lstStyle/>
        <a:p>
          <a:endParaRPr lang="zh-CN" altLang="en-US" sz="2800" b="1"/>
        </a:p>
      </dgm:t>
    </dgm:pt>
    <dgm:pt modelId="{40D9B87F-C226-4D43-9811-40534B8B1A25}">
      <dgm:prSet phldrT="[文本]" custT="1"/>
      <dgm:spPr/>
      <dgm:t>
        <a:bodyPr/>
        <a:lstStyle/>
        <a:p>
          <a:r>
            <a:rPr lang="zh-CN" altLang="en-US" sz="1800" b="1" dirty="0" smtClean="0"/>
            <a:t>交叉专业</a:t>
          </a:r>
          <a:endParaRPr lang="zh-CN" altLang="en-US" sz="1800" b="1" dirty="0"/>
        </a:p>
      </dgm:t>
    </dgm:pt>
    <dgm:pt modelId="{EFC75928-D67F-4AE5-85C2-2B2C4E0636AE}" type="parTrans" cxnId="{BF97F540-7B36-47ED-A60E-A582FF586CF1}">
      <dgm:prSet custT="1"/>
      <dgm:spPr/>
      <dgm:t>
        <a:bodyPr/>
        <a:lstStyle/>
        <a:p>
          <a:endParaRPr lang="zh-CN" altLang="en-US" sz="800" b="1"/>
        </a:p>
      </dgm:t>
    </dgm:pt>
    <dgm:pt modelId="{6ECC15AE-70E1-4134-94D4-282B4EF6DD4A}" type="sibTrans" cxnId="{BF97F540-7B36-47ED-A60E-A582FF586CF1}">
      <dgm:prSet/>
      <dgm:spPr/>
      <dgm:t>
        <a:bodyPr/>
        <a:lstStyle/>
        <a:p>
          <a:endParaRPr lang="zh-CN" altLang="en-US" sz="2800" b="1"/>
        </a:p>
      </dgm:t>
    </dgm:pt>
    <dgm:pt modelId="{14F27FC0-1C75-4196-986B-4AA5BBE00AA4}">
      <dgm:prSet phldrT="[文本]" custT="1"/>
      <dgm:spPr/>
      <dgm:t>
        <a:bodyPr/>
        <a:lstStyle/>
        <a:p>
          <a:r>
            <a:rPr lang="zh-CN" altLang="en-US" sz="1800" b="1" dirty="0" smtClean="0"/>
            <a:t>小众专业</a:t>
          </a:r>
          <a:endParaRPr lang="zh-CN" altLang="en-US" sz="1800" b="1" dirty="0"/>
        </a:p>
      </dgm:t>
    </dgm:pt>
    <dgm:pt modelId="{F31B77FC-5D67-4E1D-9C3C-FEF03549623D}" type="parTrans" cxnId="{1EA11484-7F00-4094-B177-451804D76371}">
      <dgm:prSet custT="1"/>
      <dgm:spPr/>
      <dgm:t>
        <a:bodyPr/>
        <a:lstStyle/>
        <a:p>
          <a:endParaRPr lang="zh-CN" altLang="en-US" sz="800" b="1"/>
        </a:p>
      </dgm:t>
    </dgm:pt>
    <dgm:pt modelId="{1B65E5A3-BFCC-460E-ABEB-8200A3A1ECA0}" type="sibTrans" cxnId="{1EA11484-7F00-4094-B177-451804D76371}">
      <dgm:prSet/>
      <dgm:spPr/>
      <dgm:t>
        <a:bodyPr/>
        <a:lstStyle/>
        <a:p>
          <a:endParaRPr lang="zh-CN" altLang="en-US" sz="2800" b="1"/>
        </a:p>
      </dgm:t>
    </dgm:pt>
    <dgm:pt modelId="{CECAA7A0-51EF-479F-8519-BB2EF7A86A29}">
      <dgm:prSet phldrT="[文本]" custT="1"/>
      <dgm:spPr/>
      <dgm:t>
        <a:bodyPr/>
        <a:lstStyle/>
        <a:p>
          <a:r>
            <a:rPr lang="zh-CN" altLang="en-US" sz="1800" b="1" dirty="0" smtClean="0"/>
            <a:t>辅修、二学位</a:t>
          </a:r>
          <a:endParaRPr lang="zh-CN" altLang="en-US" sz="1800" b="1" dirty="0"/>
        </a:p>
      </dgm:t>
    </dgm:pt>
    <dgm:pt modelId="{86CE1F5C-FA48-4DA5-A837-F915703E2023}" type="parTrans" cxnId="{7D561CC2-646E-4A00-983A-DA12AC811E90}">
      <dgm:prSet custT="1"/>
      <dgm:spPr/>
      <dgm:t>
        <a:bodyPr/>
        <a:lstStyle/>
        <a:p>
          <a:endParaRPr lang="zh-CN" altLang="en-US" sz="800" b="1"/>
        </a:p>
      </dgm:t>
    </dgm:pt>
    <dgm:pt modelId="{9C124C02-EE7C-4F51-AE67-37AE8304E441}" type="sibTrans" cxnId="{7D561CC2-646E-4A00-983A-DA12AC811E90}">
      <dgm:prSet/>
      <dgm:spPr/>
      <dgm:t>
        <a:bodyPr/>
        <a:lstStyle/>
        <a:p>
          <a:endParaRPr lang="zh-CN" altLang="en-US" sz="2800" b="1"/>
        </a:p>
      </dgm:t>
    </dgm:pt>
    <dgm:pt modelId="{4972B720-00B2-4718-B789-6C66FF72C803}">
      <dgm:prSet phldrT="[文本]" custT="1"/>
      <dgm:spPr/>
      <dgm:t>
        <a:bodyPr/>
        <a:lstStyle/>
        <a:p>
          <a:r>
            <a:rPr lang="zh-CN" altLang="en-US" sz="1800" b="1" dirty="0" smtClean="0"/>
            <a:t>通识课程</a:t>
          </a:r>
          <a:endParaRPr lang="zh-CN" altLang="en-US" sz="1800" b="1" dirty="0"/>
        </a:p>
      </dgm:t>
    </dgm:pt>
    <dgm:pt modelId="{DF102281-EF57-4FE4-9211-C17B21311579}" type="parTrans" cxnId="{4A0BF3FA-74F6-45F7-AD92-6650631EDFC8}">
      <dgm:prSet custT="1"/>
      <dgm:spPr/>
      <dgm:t>
        <a:bodyPr/>
        <a:lstStyle/>
        <a:p>
          <a:endParaRPr lang="zh-CN" altLang="en-US" sz="800" b="1"/>
        </a:p>
      </dgm:t>
    </dgm:pt>
    <dgm:pt modelId="{6C6B3ED8-844C-43AE-B337-24FCC70CAB8C}" type="sibTrans" cxnId="{4A0BF3FA-74F6-45F7-AD92-6650631EDFC8}">
      <dgm:prSet/>
      <dgm:spPr/>
      <dgm:t>
        <a:bodyPr/>
        <a:lstStyle/>
        <a:p>
          <a:endParaRPr lang="zh-CN" altLang="en-US" sz="2800" b="1"/>
        </a:p>
      </dgm:t>
    </dgm:pt>
    <dgm:pt modelId="{49E1CB8F-9467-4D17-B24A-5F5190C30D92}">
      <dgm:prSet phldrT="[文本]" custT="1"/>
      <dgm:spPr/>
      <dgm:t>
        <a:bodyPr/>
        <a:lstStyle/>
        <a:p>
          <a:r>
            <a:rPr lang="zh-CN" altLang="en-US" sz="1800" b="1" dirty="0" smtClean="0"/>
            <a:t>分类选修</a:t>
          </a:r>
          <a:endParaRPr lang="zh-CN" altLang="en-US" sz="1800" b="1" dirty="0"/>
        </a:p>
      </dgm:t>
    </dgm:pt>
    <dgm:pt modelId="{2C25B34C-1A9F-4874-A2B0-3F455AA9D9B6}" type="parTrans" cxnId="{E33C65D2-4DE1-4F87-A59F-AA86D81E0897}">
      <dgm:prSet custT="1"/>
      <dgm:spPr/>
      <dgm:t>
        <a:bodyPr/>
        <a:lstStyle/>
        <a:p>
          <a:endParaRPr lang="zh-CN" altLang="en-US" sz="800" b="1"/>
        </a:p>
      </dgm:t>
    </dgm:pt>
    <dgm:pt modelId="{EF072D58-DD5C-4F8F-AD4F-4EEBD9817D14}" type="sibTrans" cxnId="{E33C65D2-4DE1-4F87-A59F-AA86D81E0897}">
      <dgm:prSet/>
      <dgm:spPr/>
      <dgm:t>
        <a:bodyPr/>
        <a:lstStyle/>
        <a:p>
          <a:endParaRPr lang="zh-CN" altLang="en-US" sz="2800" b="1"/>
        </a:p>
      </dgm:t>
    </dgm:pt>
    <dgm:pt modelId="{6EA59BB4-71BB-453C-A315-2B33BCAFBBDE}">
      <dgm:prSet phldrT="[文本]" custT="1"/>
      <dgm:spPr/>
      <dgm:t>
        <a:bodyPr/>
        <a:lstStyle/>
        <a:p>
          <a:r>
            <a:rPr lang="zh-CN" altLang="en-US" sz="1800" b="1" dirty="0" smtClean="0"/>
            <a:t>任选课程</a:t>
          </a:r>
          <a:endParaRPr lang="en-US" altLang="zh-CN" sz="1800" b="1" dirty="0" smtClean="0"/>
        </a:p>
      </dgm:t>
    </dgm:pt>
    <dgm:pt modelId="{7FFE72C2-9048-49BB-9871-367D68FC532C}" type="parTrans" cxnId="{286258E6-00EC-449B-9EBB-8710C2910867}">
      <dgm:prSet custT="1"/>
      <dgm:spPr/>
      <dgm:t>
        <a:bodyPr/>
        <a:lstStyle/>
        <a:p>
          <a:endParaRPr lang="zh-CN" altLang="en-US" sz="800" b="1"/>
        </a:p>
      </dgm:t>
    </dgm:pt>
    <dgm:pt modelId="{D6E6AB8D-F0FF-48A7-8471-32CF154D0591}" type="sibTrans" cxnId="{286258E6-00EC-449B-9EBB-8710C2910867}">
      <dgm:prSet/>
      <dgm:spPr/>
      <dgm:t>
        <a:bodyPr/>
        <a:lstStyle/>
        <a:p>
          <a:endParaRPr lang="zh-CN" altLang="en-US" sz="2800" b="1"/>
        </a:p>
      </dgm:t>
    </dgm:pt>
    <dgm:pt modelId="{EE76AB9A-E67B-4118-81D2-7C11F8F878CB}">
      <dgm:prSet phldrT="[文本]" custT="1"/>
      <dgm:spPr/>
      <dgm:t>
        <a:bodyPr/>
        <a:lstStyle/>
        <a:p>
          <a:r>
            <a:rPr lang="zh-CN" altLang="en-US" sz="1800" b="1" dirty="0" smtClean="0"/>
            <a:t>暑期和实践课程</a:t>
          </a:r>
          <a:endParaRPr lang="zh-CN" altLang="en-US" sz="1800" b="1" dirty="0"/>
        </a:p>
      </dgm:t>
    </dgm:pt>
    <dgm:pt modelId="{415E21BF-5165-423F-94D1-062DE5DFECB0}" type="parTrans" cxnId="{5FE6BA0F-A5E3-458A-9E75-E1CB9E1B1056}">
      <dgm:prSet custT="1"/>
      <dgm:spPr/>
      <dgm:t>
        <a:bodyPr/>
        <a:lstStyle/>
        <a:p>
          <a:endParaRPr lang="zh-CN" altLang="en-US" sz="800" b="1"/>
        </a:p>
      </dgm:t>
    </dgm:pt>
    <dgm:pt modelId="{40DFE228-ED71-475E-B5F1-C450A1E0B563}" type="sibTrans" cxnId="{5FE6BA0F-A5E3-458A-9E75-E1CB9E1B1056}">
      <dgm:prSet/>
      <dgm:spPr/>
      <dgm:t>
        <a:bodyPr/>
        <a:lstStyle/>
        <a:p>
          <a:endParaRPr lang="zh-CN" altLang="en-US" sz="2800" b="1"/>
        </a:p>
      </dgm:t>
    </dgm:pt>
    <dgm:pt modelId="{D8781238-1629-405C-8F84-C8ADB5BDBAEF}">
      <dgm:prSet phldrT="[文本]" custT="1"/>
      <dgm:spPr/>
      <dgm:t>
        <a:bodyPr/>
        <a:lstStyle/>
        <a:p>
          <a:r>
            <a:rPr lang="zh-CN" altLang="en-US" sz="1800" b="1" dirty="0" smtClean="0"/>
            <a:t>间隔年</a:t>
          </a:r>
          <a:endParaRPr lang="en-US" altLang="zh-CN" sz="1800" b="1" dirty="0" smtClean="0"/>
        </a:p>
      </dgm:t>
    </dgm:pt>
    <dgm:pt modelId="{F6CC198B-F026-4EF0-B361-4103D0FA9374}" type="parTrans" cxnId="{BBF35613-743E-4414-9293-35CDF2D4A774}">
      <dgm:prSet custT="1"/>
      <dgm:spPr/>
      <dgm:t>
        <a:bodyPr/>
        <a:lstStyle/>
        <a:p>
          <a:endParaRPr lang="zh-CN" altLang="en-US" sz="800" b="1"/>
        </a:p>
      </dgm:t>
    </dgm:pt>
    <dgm:pt modelId="{8C76D069-5811-44E3-A33D-C01041029E4F}" type="sibTrans" cxnId="{BBF35613-743E-4414-9293-35CDF2D4A774}">
      <dgm:prSet/>
      <dgm:spPr/>
      <dgm:t>
        <a:bodyPr/>
        <a:lstStyle/>
        <a:p>
          <a:endParaRPr lang="zh-CN" altLang="en-US" sz="2800" b="1"/>
        </a:p>
      </dgm:t>
    </dgm:pt>
    <dgm:pt modelId="{AFD76215-954A-45B7-A1B5-66A0037521C6}">
      <dgm:prSet phldrT="[文本]" custT="1"/>
      <dgm:spPr/>
      <dgm:t>
        <a:bodyPr/>
        <a:lstStyle/>
        <a:p>
          <a:r>
            <a:rPr lang="zh-CN" altLang="en-US" sz="1800" b="1" dirty="0" smtClean="0"/>
            <a:t>柔性学制（</a:t>
          </a:r>
          <a:r>
            <a:rPr lang="en-US" altLang="zh-CN" sz="1800" b="1" dirty="0" smtClean="0"/>
            <a:t>4-6</a:t>
          </a:r>
          <a:r>
            <a:rPr lang="zh-CN" altLang="en-US" sz="1800" b="1" dirty="0" smtClean="0"/>
            <a:t>年）</a:t>
          </a:r>
          <a:endParaRPr lang="en-US" altLang="zh-CN" sz="1800" b="1" dirty="0" smtClean="0"/>
        </a:p>
      </dgm:t>
    </dgm:pt>
    <dgm:pt modelId="{DAE0270B-897D-4066-B71A-DBF425AAA50E}" type="parTrans" cxnId="{67510A64-ABB8-4969-8906-A7B282C6022D}">
      <dgm:prSet custT="1"/>
      <dgm:spPr/>
      <dgm:t>
        <a:bodyPr/>
        <a:lstStyle/>
        <a:p>
          <a:endParaRPr lang="zh-CN" altLang="en-US" sz="800" b="1"/>
        </a:p>
      </dgm:t>
    </dgm:pt>
    <dgm:pt modelId="{D318F165-2776-4517-B34D-46A30EFAB534}" type="sibTrans" cxnId="{67510A64-ABB8-4969-8906-A7B282C6022D}">
      <dgm:prSet/>
      <dgm:spPr/>
      <dgm:t>
        <a:bodyPr/>
        <a:lstStyle/>
        <a:p>
          <a:endParaRPr lang="zh-CN" altLang="en-US" sz="2800" b="1"/>
        </a:p>
      </dgm:t>
    </dgm:pt>
    <dgm:pt modelId="{6840A24A-009B-4582-BEBB-41E8DE19BC57}">
      <dgm:prSet phldrT="[文本]" custT="1"/>
      <dgm:spPr/>
      <dgm:t>
        <a:bodyPr/>
        <a:lstStyle/>
        <a:p>
          <a:r>
            <a:rPr lang="zh-CN" altLang="en-US" sz="1800" b="1" dirty="0" smtClean="0"/>
            <a:t>因材施教</a:t>
          </a:r>
          <a:endParaRPr lang="en-US" altLang="zh-CN" sz="1800" b="1" dirty="0" smtClean="0"/>
        </a:p>
      </dgm:t>
    </dgm:pt>
    <dgm:pt modelId="{3B4E2243-F87C-4F3A-9334-C7DC797CEE71}" type="parTrans" cxnId="{42270944-4898-4B83-AF91-4C41246925B3}">
      <dgm:prSet custT="1"/>
      <dgm:spPr/>
      <dgm:t>
        <a:bodyPr/>
        <a:lstStyle/>
        <a:p>
          <a:endParaRPr lang="zh-CN" altLang="en-US" sz="800" b="1"/>
        </a:p>
      </dgm:t>
    </dgm:pt>
    <dgm:pt modelId="{C3B4448F-661B-44E1-8299-5D6E5B13A502}" type="sibTrans" cxnId="{42270944-4898-4B83-AF91-4C41246925B3}">
      <dgm:prSet/>
      <dgm:spPr/>
      <dgm:t>
        <a:bodyPr/>
        <a:lstStyle/>
        <a:p>
          <a:endParaRPr lang="zh-CN" altLang="en-US" sz="2800" b="1"/>
        </a:p>
      </dgm:t>
    </dgm:pt>
    <dgm:pt modelId="{DCA6D300-0340-4900-A898-BF2C31FA95F4}">
      <dgm:prSet phldrT="[文本]" custT="1"/>
      <dgm:spPr/>
      <dgm:t>
        <a:bodyPr/>
        <a:lstStyle/>
        <a:p>
          <a:r>
            <a:rPr lang="zh-CN" altLang="en-US" sz="1800" b="1" dirty="0" smtClean="0"/>
            <a:t>课程替代</a:t>
          </a:r>
          <a:endParaRPr lang="zh-CN" altLang="en-US" sz="1800" b="1" dirty="0"/>
        </a:p>
      </dgm:t>
    </dgm:pt>
    <dgm:pt modelId="{2EFDD6D8-F05A-4AFD-BD50-B340FD174772}" type="parTrans" cxnId="{999DBDF6-4A74-48D5-A406-94C0A14ADA62}">
      <dgm:prSet custT="1"/>
      <dgm:spPr/>
      <dgm:t>
        <a:bodyPr/>
        <a:lstStyle/>
        <a:p>
          <a:endParaRPr lang="zh-CN" altLang="en-US" sz="800" b="1"/>
        </a:p>
      </dgm:t>
    </dgm:pt>
    <dgm:pt modelId="{803320EA-1B03-4B14-8AE0-31307CC606AE}" type="sibTrans" cxnId="{999DBDF6-4A74-48D5-A406-94C0A14ADA62}">
      <dgm:prSet/>
      <dgm:spPr/>
      <dgm:t>
        <a:bodyPr/>
        <a:lstStyle/>
        <a:p>
          <a:endParaRPr lang="zh-CN" altLang="en-US" sz="2800" b="1"/>
        </a:p>
      </dgm:t>
    </dgm:pt>
    <dgm:pt modelId="{FC33084F-1C16-477C-A63E-506D09D1FA68}" type="pres">
      <dgm:prSet presAssocID="{82711328-91B3-4F42-8C05-BB93C05383E6}" presName="diagram" presStyleCnt="0">
        <dgm:presLayoutVars>
          <dgm:chPref val="1"/>
          <dgm:dir/>
          <dgm:animOne val="branch"/>
          <dgm:animLvl val="lvl"/>
          <dgm:resizeHandles val="exact"/>
        </dgm:presLayoutVars>
      </dgm:prSet>
      <dgm:spPr/>
      <dgm:t>
        <a:bodyPr/>
        <a:lstStyle/>
        <a:p>
          <a:endParaRPr lang="zh-CN" altLang="en-US"/>
        </a:p>
      </dgm:t>
    </dgm:pt>
    <dgm:pt modelId="{D854A91A-07E6-4CA0-BD7F-6598307FD1A1}" type="pres">
      <dgm:prSet presAssocID="{2AA86485-A935-4411-896F-F86885B99447}" presName="root1" presStyleCnt="0"/>
      <dgm:spPr/>
    </dgm:pt>
    <dgm:pt modelId="{28ABCB7D-0F5F-40DC-9535-AF3955E43306}" type="pres">
      <dgm:prSet presAssocID="{2AA86485-A935-4411-896F-F86885B99447}" presName="LevelOneTextNode" presStyleLbl="node0" presStyleIdx="0" presStyleCnt="1" custLinFactX="-157545" custLinFactNeighborX="-200000" custLinFactNeighborY="-44315">
        <dgm:presLayoutVars>
          <dgm:chPref val="3"/>
        </dgm:presLayoutVars>
      </dgm:prSet>
      <dgm:spPr/>
      <dgm:t>
        <a:bodyPr/>
        <a:lstStyle/>
        <a:p>
          <a:endParaRPr lang="zh-CN" altLang="en-US"/>
        </a:p>
      </dgm:t>
    </dgm:pt>
    <dgm:pt modelId="{C476A9F8-BD59-4B9B-A642-5A456636EB4D}" type="pres">
      <dgm:prSet presAssocID="{2AA86485-A935-4411-896F-F86885B99447}" presName="level2hierChild" presStyleCnt="0"/>
      <dgm:spPr/>
    </dgm:pt>
    <dgm:pt modelId="{BED60598-896D-433E-A19F-9C913727962C}" type="pres">
      <dgm:prSet presAssocID="{864C350E-E7B0-44CA-A06A-9838030DFD9B}" presName="conn2-1" presStyleLbl="parChTrans1D2" presStyleIdx="0" presStyleCnt="3"/>
      <dgm:spPr/>
      <dgm:t>
        <a:bodyPr/>
        <a:lstStyle/>
        <a:p>
          <a:endParaRPr lang="zh-CN" altLang="en-US"/>
        </a:p>
      </dgm:t>
    </dgm:pt>
    <dgm:pt modelId="{414CDD6A-359C-4802-BCEE-0513FC79D86B}" type="pres">
      <dgm:prSet presAssocID="{864C350E-E7B0-44CA-A06A-9838030DFD9B}" presName="connTx" presStyleLbl="parChTrans1D2" presStyleIdx="0" presStyleCnt="3"/>
      <dgm:spPr/>
      <dgm:t>
        <a:bodyPr/>
        <a:lstStyle/>
        <a:p>
          <a:endParaRPr lang="zh-CN" altLang="en-US"/>
        </a:p>
      </dgm:t>
    </dgm:pt>
    <dgm:pt modelId="{6B3CA82A-4E46-40C3-AD1A-B4D1A9C34587}" type="pres">
      <dgm:prSet presAssocID="{073D3A5E-1AAB-455A-8D62-42CE17D219C2}" presName="root2" presStyleCnt="0"/>
      <dgm:spPr/>
    </dgm:pt>
    <dgm:pt modelId="{322924A4-55D7-459F-B6C5-8652CD5E461B}" type="pres">
      <dgm:prSet presAssocID="{073D3A5E-1AAB-455A-8D62-42CE17D219C2}" presName="LevelTwoTextNode" presStyleLbl="node2" presStyleIdx="0" presStyleCnt="3" custScaleX="166561" custLinFactX="-103158" custLinFactNeighborX="-200000" custLinFactNeighborY="10072">
        <dgm:presLayoutVars>
          <dgm:chPref val="3"/>
        </dgm:presLayoutVars>
      </dgm:prSet>
      <dgm:spPr/>
      <dgm:t>
        <a:bodyPr/>
        <a:lstStyle/>
        <a:p>
          <a:endParaRPr lang="zh-CN" altLang="en-US"/>
        </a:p>
      </dgm:t>
    </dgm:pt>
    <dgm:pt modelId="{562FE470-E2F5-498F-97CA-9302BAEAD9AF}" type="pres">
      <dgm:prSet presAssocID="{073D3A5E-1AAB-455A-8D62-42CE17D219C2}" presName="level3hierChild" presStyleCnt="0"/>
      <dgm:spPr/>
    </dgm:pt>
    <dgm:pt modelId="{6D004ACF-722F-4D39-B179-500DF9AE1C1F}" type="pres">
      <dgm:prSet presAssocID="{EB9DD2E1-D1F4-4671-A945-72B32687387F}" presName="conn2-1" presStyleLbl="parChTrans1D3" presStyleIdx="0" presStyleCnt="8"/>
      <dgm:spPr/>
      <dgm:t>
        <a:bodyPr/>
        <a:lstStyle/>
        <a:p>
          <a:endParaRPr lang="zh-CN" altLang="en-US"/>
        </a:p>
      </dgm:t>
    </dgm:pt>
    <dgm:pt modelId="{27D3B948-251A-4A4D-855E-A1CF8BA4E2A8}" type="pres">
      <dgm:prSet presAssocID="{EB9DD2E1-D1F4-4671-A945-72B32687387F}" presName="connTx" presStyleLbl="parChTrans1D3" presStyleIdx="0" presStyleCnt="8"/>
      <dgm:spPr/>
      <dgm:t>
        <a:bodyPr/>
        <a:lstStyle/>
        <a:p>
          <a:endParaRPr lang="zh-CN" altLang="en-US"/>
        </a:p>
      </dgm:t>
    </dgm:pt>
    <dgm:pt modelId="{66F067AC-4C4C-4709-9FCF-F76E12990A27}" type="pres">
      <dgm:prSet presAssocID="{E187D59A-34BA-4AF2-9C89-88CF8AFDE58F}" presName="root2" presStyleCnt="0"/>
      <dgm:spPr/>
    </dgm:pt>
    <dgm:pt modelId="{142CC307-D2EE-4659-A12C-841A8273F0F4}" type="pres">
      <dgm:prSet presAssocID="{E187D59A-34BA-4AF2-9C89-88CF8AFDE58F}" presName="LevelTwoTextNode" presStyleLbl="node3" presStyleIdx="0" presStyleCnt="8" custScaleX="277763" custScaleY="188980" custLinFactX="-103158" custLinFactNeighborX="-200000" custLinFactNeighborY="10072">
        <dgm:presLayoutVars>
          <dgm:chPref val="3"/>
        </dgm:presLayoutVars>
      </dgm:prSet>
      <dgm:spPr/>
      <dgm:t>
        <a:bodyPr/>
        <a:lstStyle/>
        <a:p>
          <a:endParaRPr lang="zh-CN" altLang="en-US"/>
        </a:p>
      </dgm:t>
    </dgm:pt>
    <dgm:pt modelId="{6A86CBA3-3F5B-4BEB-93BB-49AC252E55D4}" type="pres">
      <dgm:prSet presAssocID="{E187D59A-34BA-4AF2-9C89-88CF8AFDE58F}" presName="level3hierChild" presStyleCnt="0"/>
      <dgm:spPr/>
    </dgm:pt>
    <dgm:pt modelId="{24137C1A-A289-47B7-8702-8D406D02BBC6}" type="pres">
      <dgm:prSet presAssocID="{504B0872-23F9-4F12-93A0-50BB5D39C7ED}" presName="conn2-1" presStyleLbl="parChTrans1D4" presStyleIdx="0" presStyleCnt="8"/>
      <dgm:spPr/>
      <dgm:t>
        <a:bodyPr/>
        <a:lstStyle/>
        <a:p>
          <a:endParaRPr lang="zh-CN" altLang="en-US"/>
        </a:p>
      </dgm:t>
    </dgm:pt>
    <dgm:pt modelId="{952D872F-BAE4-42CC-B5C4-94B73BB2C974}" type="pres">
      <dgm:prSet presAssocID="{504B0872-23F9-4F12-93A0-50BB5D39C7ED}" presName="connTx" presStyleLbl="parChTrans1D4" presStyleIdx="0" presStyleCnt="8"/>
      <dgm:spPr/>
      <dgm:t>
        <a:bodyPr/>
        <a:lstStyle/>
        <a:p>
          <a:endParaRPr lang="zh-CN" altLang="en-US"/>
        </a:p>
      </dgm:t>
    </dgm:pt>
    <dgm:pt modelId="{BADAA774-3258-45F4-9D6F-5029653EE0B9}" type="pres">
      <dgm:prSet presAssocID="{B824C5FF-97F1-4C63-A906-E92FEBA3AD6C}" presName="root2" presStyleCnt="0"/>
      <dgm:spPr/>
    </dgm:pt>
    <dgm:pt modelId="{F4ADD098-7853-479E-A047-96B53FCB6EBD}" type="pres">
      <dgm:prSet presAssocID="{B824C5FF-97F1-4C63-A906-E92FEBA3AD6C}" presName="LevelTwoTextNode" presStyleLbl="node4" presStyleIdx="0" presStyleCnt="8" custScaleX="221389" custLinFactX="-103158" custLinFactNeighborX="-200000" custLinFactNeighborY="10072">
        <dgm:presLayoutVars>
          <dgm:chPref val="3"/>
        </dgm:presLayoutVars>
      </dgm:prSet>
      <dgm:spPr/>
      <dgm:t>
        <a:bodyPr/>
        <a:lstStyle/>
        <a:p>
          <a:endParaRPr lang="zh-CN" altLang="en-US"/>
        </a:p>
      </dgm:t>
    </dgm:pt>
    <dgm:pt modelId="{2798DF89-AEE0-4614-A358-8159F6B8F042}" type="pres">
      <dgm:prSet presAssocID="{B824C5FF-97F1-4C63-A906-E92FEBA3AD6C}" presName="level3hierChild" presStyleCnt="0"/>
      <dgm:spPr/>
    </dgm:pt>
    <dgm:pt modelId="{7D242486-8120-44E5-BC56-EAF981EC12F2}" type="pres">
      <dgm:prSet presAssocID="{7FE20839-C3F2-45A3-93D4-51DE6255CC3F}" presName="conn2-1" presStyleLbl="parChTrans1D4" presStyleIdx="1" presStyleCnt="8"/>
      <dgm:spPr/>
      <dgm:t>
        <a:bodyPr/>
        <a:lstStyle/>
        <a:p>
          <a:endParaRPr lang="zh-CN" altLang="en-US"/>
        </a:p>
      </dgm:t>
    </dgm:pt>
    <dgm:pt modelId="{FC7B8BE8-38CC-46D2-8963-5160072DFBF6}" type="pres">
      <dgm:prSet presAssocID="{7FE20839-C3F2-45A3-93D4-51DE6255CC3F}" presName="connTx" presStyleLbl="parChTrans1D4" presStyleIdx="1" presStyleCnt="8"/>
      <dgm:spPr/>
      <dgm:t>
        <a:bodyPr/>
        <a:lstStyle/>
        <a:p>
          <a:endParaRPr lang="zh-CN" altLang="en-US"/>
        </a:p>
      </dgm:t>
    </dgm:pt>
    <dgm:pt modelId="{D4CF4536-7452-4D32-8568-CABE377EFBA3}" type="pres">
      <dgm:prSet presAssocID="{80B7BB52-8608-4D23-9939-B9BB0B7E301A}" presName="root2" presStyleCnt="0"/>
      <dgm:spPr/>
    </dgm:pt>
    <dgm:pt modelId="{F589A612-48BB-4183-928F-D790C190CCBF}" type="pres">
      <dgm:prSet presAssocID="{80B7BB52-8608-4D23-9939-B9BB0B7E301A}" presName="LevelTwoTextNode" presStyleLbl="node4" presStyleIdx="1" presStyleCnt="8" custLinFactX="-103158" custLinFactNeighborX="-200000" custLinFactNeighborY="10072">
        <dgm:presLayoutVars>
          <dgm:chPref val="3"/>
        </dgm:presLayoutVars>
      </dgm:prSet>
      <dgm:spPr/>
      <dgm:t>
        <a:bodyPr/>
        <a:lstStyle/>
        <a:p>
          <a:endParaRPr lang="zh-CN" altLang="en-US"/>
        </a:p>
      </dgm:t>
    </dgm:pt>
    <dgm:pt modelId="{3FF6D623-999E-4485-8A55-CFEB338712D2}" type="pres">
      <dgm:prSet presAssocID="{80B7BB52-8608-4D23-9939-B9BB0B7E301A}" presName="level3hierChild" presStyleCnt="0"/>
      <dgm:spPr/>
    </dgm:pt>
    <dgm:pt modelId="{A3496BB0-A470-4533-ABE8-65784F1BB76B}" type="pres">
      <dgm:prSet presAssocID="{DC469EC0-2ABC-45DF-90FE-F4FFE2F52CA4}" presName="conn2-1" presStyleLbl="parChTrans1D3" presStyleIdx="1" presStyleCnt="8"/>
      <dgm:spPr/>
      <dgm:t>
        <a:bodyPr/>
        <a:lstStyle/>
        <a:p>
          <a:endParaRPr lang="zh-CN" altLang="en-US"/>
        </a:p>
      </dgm:t>
    </dgm:pt>
    <dgm:pt modelId="{ABF51BAE-4A0E-4413-9099-B878EEF87750}" type="pres">
      <dgm:prSet presAssocID="{DC469EC0-2ABC-45DF-90FE-F4FFE2F52CA4}" presName="connTx" presStyleLbl="parChTrans1D3" presStyleIdx="1" presStyleCnt="8"/>
      <dgm:spPr/>
      <dgm:t>
        <a:bodyPr/>
        <a:lstStyle/>
        <a:p>
          <a:endParaRPr lang="zh-CN" altLang="en-US"/>
        </a:p>
      </dgm:t>
    </dgm:pt>
    <dgm:pt modelId="{9D04453E-A666-45DD-8508-026680F932AF}" type="pres">
      <dgm:prSet presAssocID="{6BC5D9D7-922C-4722-9680-16B81EF0D82F}" presName="root2" presStyleCnt="0"/>
      <dgm:spPr/>
    </dgm:pt>
    <dgm:pt modelId="{7C1C52E5-D220-4C1E-A846-007AF4EC125D}" type="pres">
      <dgm:prSet presAssocID="{6BC5D9D7-922C-4722-9680-16B81EF0D82F}" presName="LevelTwoTextNode" presStyleLbl="node3" presStyleIdx="1" presStyleCnt="8" custScaleX="210243" custLinFactX="-103158" custLinFactNeighborX="-200000" custLinFactNeighborY="10072">
        <dgm:presLayoutVars>
          <dgm:chPref val="3"/>
        </dgm:presLayoutVars>
      </dgm:prSet>
      <dgm:spPr/>
      <dgm:t>
        <a:bodyPr/>
        <a:lstStyle/>
        <a:p>
          <a:endParaRPr lang="zh-CN" altLang="en-US"/>
        </a:p>
      </dgm:t>
    </dgm:pt>
    <dgm:pt modelId="{1568B92F-B826-4707-963F-64A385721287}" type="pres">
      <dgm:prSet presAssocID="{6BC5D9D7-922C-4722-9680-16B81EF0D82F}" presName="level3hierChild" presStyleCnt="0"/>
      <dgm:spPr/>
    </dgm:pt>
    <dgm:pt modelId="{B63DEE59-6EEC-44AC-9053-5C482FC2482C}" type="pres">
      <dgm:prSet presAssocID="{EFC75928-D67F-4AE5-85C2-2B2C4E0636AE}" presName="conn2-1" presStyleLbl="parChTrans1D4" presStyleIdx="2" presStyleCnt="8"/>
      <dgm:spPr/>
      <dgm:t>
        <a:bodyPr/>
        <a:lstStyle/>
        <a:p>
          <a:endParaRPr lang="zh-CN" altLang="en-US"/>
        </a:p>
      </dgm:t>
    </dgm:pt>
    <dgm:pt modelId="{12D7D6DC-9879-4A5C-90BD-D0B02DC4DB55}" type="pres">
      <dgm:prSet presAssocID="{EFC75928-D67F-4AE5-85C2-2B2C4E0636AE}" presName="connTx" presStyleLbl="parChTrans1D4" presStyleIdx="2" presStyleCnt="8"/>
      <dgm:spPr/>
      <dgm:t>
        <a:bodyPr/>
        <a:lstStyle/>
        <a:p>
          <a:endParaRPr lang="zh-CN" altLang="en-US"/>
        </a:p>
      </dgm:t>
    </dgm:pt>
    <dgm:pt modelId="{14EF45AC-087F-469B-B5AF-86F5E30BFEDE}" type="pres">
      <dgm:prSet presAssocID="{40D9B87F-C226-4D43-9811-40534B8B1A25}" presName="root2" presStyleCnt="0"/>
      <dgm:spPr/>
    </dgm:pt>
    <dgm:pt modelId="{2E9242D2-D1C1-4F4F-9F3D-8663BE624E25}" type="pres">
      <dgm:prSet presAssocID="{40D9B87F-C226-4D43-9811-40534B8B1A25}" presName="LevelTwoTextNode" presStyleLbl="node4" presStyleIdx="2" presStyleCnt="8" custScaleX="173640" custLinFactX="-103158" custLinFactNeighborX="-200000" custLinFactNeighborY="10072">
        <dgm:presLayoutVars>
          <dgm:chPref val="3"/>
        </dgm:presLayoutVars>
      </dgm:prSet>
      <dgm:spPr/>
      <dgm:t>
        <a:bodyPr/>
        <a:lstStyle/>
        <a:p>
          <a:endParaRPr lang="zh-CN" altLang="en-US"/>
        </a:p>
      </dgm:t>
    </dgm:pt>
    <dgm:pt modelId="{E8248467-3ED5-4177-B678-C1968282414A}" type="pres">
      <dgm:prSet presAssocID="{40D9B87F-C226-4D43-9811-40534B8B1A25}" presName="level3hierChild" presStyleCnt="0"/>
      <dgm:spPr/>
    </dgm:pt>
    <dgm:pt modelId="{47A48157-5440-4925-AAC7-5454E5BC9BB6}" type="pres">
      <dgm:prSet presAssocID="{F31B77FC-5D67-4E1D-9C3C-FEF03549623D}" presName="conn2-1" presStyleLbl="parChTrans1D4" presStyleIdx="3" presStyleCnt="8"/>
      <dgm:spPr/>
      <dgm:t>
        <a:bodyPr/>
        <a:lstStyle/>
        <a:p>
          <a:endParaRPr lang="zh-CN" altLang="en-US"/>
        </a:p>
      </dgm:t>
    </dgm:pt>
    <dgm:pt modelId="{F475C89B-F702-47CD-B9D6-1F6AF2AD3298}" type="pres">
      <dgm:prSet presAssocID="{F31B77FC-5D67-4E1D-9C3C-FEF03549623D}" presName="connTx" presStyleLbl="parChTrans1D4" presStyleIdx="3" presStyleCnt="8"/>
      <dgm:spPr/>
      <dgm:t>
        <a:bodyPr/>
        <a:lstStyle/>
        <a:p>
          <a:endParaRPr lang="zh-CN" altLang="en-US"/>
        </a:p>
      </dgm:t>
    </dgm:pt>
    <dgm:pt modelId="{84E32109-94EB-4125-94C7-00145693931F}" type="pres">
      <dgm:prSet presAssocID="{14F27FC0-1C75-4196-986B-4AA5BBE00AA4}" presName="root2" presStyleCnt="0"/>
      <dgm:spPr/>
    </dgm:pt>
    <dgm:pt modelId="{56D1F449-67EB-435B-B914-18850A8B13E4}" type="pres">
      <dgm:prSet presAssocID="{14F27FC0-1C75-4196-986B-4AA5BBE00AA4}" presName="LevelTwoTextNode" presStyleLbl="node4" presStyleIdx="3" presStyleCnt="8" custScaleX="152219" custLinFactX="-103158" custLinFactNeighborX="-200000" custLinFactNeighborY="10072">
        <dgm:presLayoutVars>
          <dgm:chPref val="3"/>
        </dgm:presLayoutVars>
      </dgm:prSet>
      <dgm:spPr/>
      <dgm:t>
        <a:bodyPr/>
        <a:lstStyle/>
        <a:p>
          <a:endParaRPr lang="zh-CN" altLang="en-US"/>
        </a:p>
      </dgm:t>
    </dgm:pt>
    <dgm:pt modelId="{A0D0AC2A-7B9A-4C35-8CC1-DDAF1B3BC3BB}" type="pres">
      <dgm:prSet presAssocID="{14F27FC0-1C75-4196-986B-4AA5BBE00AA4}" presName="level3hierChild" presStyleCnt="0"/>
      <dgm:spPr/>
    </dgm:pt>
    <dgm:pt modelId="{AF405351-6449-4EF7-8923-A915473C9E0B}" type="pres">
      <dgm:prSet presAssocID="{86CE1F5C-FA48-4DA5-A837-F915703E2023}" presName="conn2-1" presStyleLbl="parChTrans1D4" presStyleIdx="4" presStyleCnt="8"/>
      <dgm:spPr/>
      <dgm:t>
        <a:bodyPr/>
        <a:lstStyle/>
        <a:p>
          <a:endParaRPr lang="zh-CN" altLang="en-US"/>
        </a:p>
      </dgm:t>
    </dgm:pt>
    <dgm:pt modelId="{C0D50D36-E92B-4927-A3C3-30103734910D}" type="pres">
      <dgm:prSet presAssocID="{86CE1F5C-FA48-4DA5-A837-F915703E2023}" presName="connTx" presStyleLbl="parChTrans1D4" presStyleIdx="4" presStyleCnt="8"/>
      <dgm:spPr/>
      <dgm:t>
        <a:bodyPr/>
        <a:lstStyle/>
        <a:p>
          <a:endParaRPr lang="zh-CN" altLang="en-US"/>
        </a:p>
      </dgm:t>
    </dgm:pt>
    <dgm:pt modelId="{9C43D83B-110E-44AC-AD0F-8D067ECBD655}" type="pres">
      <dgm:prSet presAssocID="{CECAA7A0-51EF-479F-8519-BB2EF7A86A29}" presName="root2" presStyleCnt="0"/>
      <dgm:spPr/>
    </dgm:pt>
    <dgm:pt modelId="{2FFB823F-AAFB-462C-80B8-ED846E4D9EF8}" type="pres">
      <dgm:prSet presAssocID="{CECAA7A0-51EF-479F-8519-BB2EF7A86A29}" presName="LevelTwoTextNode" presStyleLbl="node4" presStyleIdx="4" presStyleCnt="8" custScaleX="261304" custLinFactX="-103158" custLinFactNeighborX="-200000" custLinFactNeighborY="10072">
        <dgm:presLayoutVars>
          <dgm:chPref val="3"/>
        </dgm:presLayoutVars>
      </dgm:prSet>
      <dgm:spPr/>
      <dgm:t>
        <a:bodyPr/>
        <a:lstStyle/>
        <a:p>
          <a:endParaRPr lang="zh-CN" altLang="en-US"/>
        </a:p>
      </dgm:t>
    </dgm:pt>
    <dgm:pt modelId="{472094A4-2B79-4DEB-916B-78ECB7ED55DF}" type="pres">
      <dgm:prSet presAssocID="{CECAA7A0-51EF-479F-8519-BB2EF7A86A29}" presName="level3hierChild" presStyleCnt="0"/>
      <dgm:spPr/>
    </dgm:pt>
    <dgm:pt modelId="{9072354A-3544-400E-ADA7-E668EEEEB4C4}" type="pres">
      <dgm:prSet presAssocID="{8B0E9445-C58C-43D1-B7FB-D7B1ADFC2170}" presName="conn2-1" presStyleLbl="parChTrans1D2" presStyleIdx="1" presStyleCnt="3"/>
      <dgm:spPr/>
      <dgm:t>
        <a:bodyPr/>
        <a:lstStyle/>
        <a:p>
          <a:endParaRPr lang="zh-CN" altLang="en-US"/>
        </a:p>
      </dgm:t>
    </dgm:pt>
    <dgm:pt modelId="{6531E1A0-9F2D-4DAE-B779-B57CBC42EBFC}" type="pres">
      <dgm:prSet presAssocID="{8B0E9445-C58C-43D1-B7FB-D7B1ADFC2170}" presName="connTx" presStyleLbl="parChTrans1D2" presStyleIdx="1" presStyleCnt="3"/>
      <dgm:spPr/>
      <dgm:t>
        <a:bodyPr/>
        <a:lstStyle/>
        <a:p>
          <a:endParaRPr lang="zh-CN" altLang="en-US"/>
        </a:p>
      </dgm:t>
    </dgm:pt>
    <dgm:pt modelId="{5DBFE377-3F7C-4941-A1EC-320FC24E0E73}" type="pres">
      <dgm:prSet presAssocID="{65EAD128-5E1B-43AF-AFD0-81232E597E72}" presName="root2" presStyleCnt="0"/>
      <dgm:spPr/>
    </dgm:pt>
    <dgm:pt modelId="{43247300-F369-4AC8-987D-DF7B5B622E26}" type="pres">
      <dgm:prSet presAssocID="{65EAD128-5E1B-43AF-AFD0-81232E597E72}" presName="LevelTwoTextNode" presStyleLbl="node2" presStyleIdx="1" presStyleCnt="3" custScaleX="187784" custLinFactX="19963" custLinFactNeighborX="100000" custLinFactNeighborY="-74455">
        <dgm:presLayoutVars>
          <dgm:chPref val="3"/>
        </dgm:presLayoutVars>
      </dgm:prSet>
      <dgm:spPr/>
      <dgm:t>
        <a:bodyPr/>
        <a:lstStyle/>
        <a:p>
          <a:endParaRPr lang="zh-CN" altLang="en-US"/>
        </a:p>
      </dgm:t>
    </dgm:pt>
    <dgm:pt modelId="{9653E593-CC36-4672-9363-A2E587199D3E}" type="pres">
      <dgm:prSet presAssocID="{65EAD128-5E1B-43AF-AFD0-81232E597E72}" presName="level3hierChild" presStyleCnt="0"/>
      <dgm:spPr/>
    </dgm:pt>
    <dgm:pt modelId="{406FFCFF-0CDD-4581-81F3-16510D41D5F5}" type="pres">
      <dgm:prSet presAssocID="{DCBDECCD-3A32-4DE8-9573-956B3B4CFBDE}" presName="conn2-1" presStyleLbl="parChTrans1D3" presStyleIdx="2" presStyleCnt="8"/>
      <dgm:spPr/>
      <dgm:t>
        <a:bodyPr/>
        <a:lstStyle/>
        <a:p>
          <a:endParaRPr lang="zh-CN" altLang="en-US"/>
        </a:p>
      </dgm:t>
    </dgm:pt>
    <dgm:pt modelId="{E3E923BA-8506-4B78-AA1D-D6C132426B9B}" type="pres">
      <dgm:prSet presAssocID="{DCBDECCD-3A32-4DE8-9573-956B3B4CFBDE}" presName="connTx" presStyleLbl="parChTrans1D3" presStyleIdx="2" presStyleCnt="8"/>
      <dgm:spPr/>
      <dgm:t>
        <a:bodyPr/>
        <a:lstStyle/>
        <a:p>
          <a:endParaRPr lang="zh-CN" altLang="en-US"/>
        </a:p>
      </dgm:t>
    </dgm:pt>
    <dgm:pt modelId="{7B939838-7EBD-44EA-93C3-88ABAEE83133}" type="pres">
      <dgm:prSet presAssocID="{3B120730-EA9A-44FC-B9E2-9821DB50DF9D}" presName="root2" presStyleCnt="0"/>
      <dgm:spPr/>
    </dgm:pt>
    <dgm:pt modelId="{159E3C9B-266D-4549-BB30-6F718D48A07F}" type="pres">
      <dgm:prSet presAssocID="{3B120730-EA9A-44FC-B9E2-9821DB50DF9D}" presName="LevelTwoTextNode" presStyleLbl="node3" presStyleIdx="2" presStyleCnt="8" custScaleX="150874" custLinFactX="19963" custLinFactNeighborX="100000" custLinFactNeighborY="-24047">
        <dgm:presLayoutVars>
          <dgm:chPref val="3"/>
        </dgm:presLayoutVars>
      </dgm:prSet>
      <dgm:spPr/>
      <dgm:t>
        <a:bodyPr/>
        <a:lstStyle/>
        <a:p>
          <a:endParaRPr lang="zh-CN" altLang="en-US"/>
        </a:p>
      </dgm:t>
    </dgm:pt>
    <dgm:pt modelId="{A9B76C63-8DAC-4CD3-94C6-BC6F45CF2E97}" type="pres">
      <dgm:prSet presAssocID="{3B120730-EA9A-44FC-B9E2-9821DB50DF9D}" presName="level3hierChild" presStyleCnt="0"/>
      <dgm:spPr/>
    </dgm:pt>
    <dgm:pt modelId="{0DCDD17A-CCCE-4459-A8CB-7E2BC46A22FA}" type="pres">
      <dgm:prSet presAssocID="{7FFE72C2-9048-49BB-9871-367D68FC532C}" presName="conn2-1" presStyleLbl="parChTrans1D4" presStyleIdx="5" presStyleCnt="8"/>
      <dgm:spPr/>
      <dgm:t>
        <a:bodyPr/>
        <a:lstStyle/>
        <a:p>
          <a:endParaRPr lang="zh-CN" altLang="en-US"/>
        </a:p>
      </dgm:t>
    </dgm:pt>
    <dgm:pt modelId="{69E5DA18-D579-4811-98D6-8A4CFCC34CC3}" type="pres">
      <dgm:prSet presAssocID="{7FFE72C2-9048-49BB-9871-367D68FC532C}" presName="connTx" presStyleLbl="parChTrans1D4" presStyleIdx="5" presStyleCnt="8"/>
      <dgm:spPr/>
      <dgm:t>
        <a:bodyPr/>
        <a:lstStyle/>
        <a:p>
          <a:endParaRPr lang="zh-CN" altLang="en-US"/>
        </a:p>
      </dgm:t>
    </dgm:pt>
    <dgm:pt modelId="{8CB5CD50-8849-4BAB-B25D-48B08A4107F5}" type="pres">
      <dgm:prSet presAssocID="{6EA59BB4-71BB-453C-A315-2B33BCAFBBDE}" presName="root2" presStyleCnt="0"/>
      <dgm:spPr/>
    </dgm:pt>
    <dgm:pt modelId="{C0E59ACE-FDF5-42EF-B655-57665133A29F}" type="pres">
      <dgm:prSet presAssocID="{6EA59BB4-71BB-453C-A315-2B33BCAFBBDE}" presName="LevelTwoTextNode" presStyleLbl="node4" presStyleIdx="5" presStyleCnt="8" custScaleX="142343" custLinFactX="21980" custLinFactNeighborX="100000" custLinFactNeighborY="-98651">
        <dgm:presLayoutVars>
          <dgm:chPref val="3"/>
        </dgm:presLayoutVars>
      </dgm:prSet>
      <dgm:spPr/>
      <dgm:t>
        <a:bodyPr/>
        <a:lstStyle/>
        <a:p>
          <a:endParaRPr lang="zh-CN" altLang="en-US"/>
        </a:p>
      </dgm:t>
    </dgm:pt>
    <dgm:pt modelId="{2400F4FA-F70C-41A2-8EC4-606D946D1610}" type="pres">
      <dgm:prSet presAssocID="{6EA59BB4-71BB-453C-A315-2B33BCAFBBDE}" presName="level3hierChild" presStyleCnt="0"/>
      <dgm:spPr/>
    </dgm:pt>
    <dgm:pt modelId="{DA76E51F-2055-4C0F-9C37-DB53F78F7F0C}" type="pres">
      <dgm:prSet presAssocID="{3B4E2243-F87C-4F3A-9334-C7DC797CEE71}" presName="conn2-1" presStyleLbl="parChTrans1D4" presStyleIdx="6" presStyleCnt="8"/>
      <dgm:spPr/>
      <dgm:t>
        <a:bodyPr/>
        <a:lstStyle/>
        <a:p>
          <a:endParaRPr lang="zh-CN" altLang="en-US"/>
        </a:p>
      </dgm:t>
    </dgm:pt>
    <dgm:pt modelId="{11FEC284-2D6D-45B6-AB1B-C9997FAAB53C}" type="pres">
      <dgm:prSet presAssocID="{3B4E2243-F87C-4F3A-9334-C7DC797CEE71}" presName="connTx" presStyleLbl="parChTrans1D4" presStyleIdx="6" presStyleCnt="8"/>
      <dgm:spPr/>
      <dgm:t>
        <a:bodyPr/>
        <a:lstStyle/>
        <a:p>
          <a:endParaRPr lang="zh-CN" altLang="en-US"/>
        </a:p>
      </dgm:t>
    </dgm:pt>
    <dgm:pt modelId="{3A982046-1C7E-4B29-AB4E-0EFD98E1699A}" type="pres">
      <dgm:prSet presAssocID="{6840A24A-009B-4582-BEBB-41E8DE19BC57}" presName="root2" presStyleCnt="0"/>
      <dgm:spPr/>
    </dgm:pt>
    <dgm:pt modelId="{B031DF62-4074-4827-B290-C066EEF43DEA}" type="pres">
      <dgm:prSet presAssocID="{6840A24A-009B-4582-BEBB-41E8DE19BC57}" presName="LevelTwoTextNode" presStyleLbl="node4" presStyleIdx="6" presStyleCnt="8" custScaleX="144159" custLinFactX="19963" custLinFactNeighborX="100000" custLinFactNeighborY="-74455">
        <dgm:presLayoutVars>
          <dgm:chPref val="3"/>
        </dgm:presLayoutVars>
      </dgm:prSet>
      <dgm:spPr/>
      <dgm:t>
        <a:bodyPr/>
        <a:lstStyle/>
        <a:p>
          <a:endParaRPr lang="zh-CN" altLang="en-US"/>
        </a:p>
      </dgm:t>
    </dgm:pt>
    <dgm:pt modelId="{5BF21F63-30E0-46E5-BCE5-B1FC340AF114}" type="pres">
      <dgm:prSet presAssocID="{6840A24A-009B-4582-BEBB-41E8DE19BC57}" presName="level3hierChild" presStyleCnt="0"/>
      <dgm:spPr/>
    </dgm:pt>
    <dgm:pt modelId="{BF9ACDCA-E90B-4609-BA6E-05BA6BBF0B0F}" type="pres">
      <dgm:prSet presAssocID="{DF102281-EF57-4FE4-9211-C17B21311579}" presName="conn2-1" presStyleLbl="parChTrans1D3" presStyleIdx="3" presStyleCnt="8"/>
      <dgm:spPr/>
      <dgm:t>
        <a:bodyPr/>
        <a:lstStyle/>
        <a:p>
          <a:endParaRPr lang="zh-CN" altLang="en-US"/>
        </a:p>
      </dgm:t>
    </dgm:pt>
    <dgm:pt modelId="{F0C91614-B9CF-48A7-B112-69E78C3E0137}" type="pres">
      <dgm:prSet presAssocID="{DF102281-EF57-4FE4-9211-C17B21311579}" presName="connTx" presStyleLbl="parChTrans1D3" presStyleIdx="3" presStyleCnt="8"/>
      <dgm:spPr/>
      <dgm:t>
        <a:bodyPr/>
        <a:lstStyle/>
        <a:p>
          <a:endParaRPr lang="zh-CN" altLang="en-US"/>
        </a:p>
      </dgm:t>
    </dgm:pt>
    <dgm:pt modelId="{E536ADDF-9890-4517-A538-B352D65938A7}" type="pres">
      <dgm:prSet presAssocID="{4972B720-00B2-4718-B789-6C66FF72C803}" presName="root2" presStyleCnt="0"/>
      <dgm:spPr/>
    </dgm:pt>
    <dgm:pt modelId="{EB35DF03-8F7C-4373-9FB0-EA4BBDA5B8A3}" type="pres">
      <dgm:prSet presAssocID="{4972B720-00B2-4718-B789-6C66FF72C803}" presName="LevelTwoTextNode" presStyleLbl="node3" presStyleIdx="3" presStyleCnt="8" custScaleX="150874" custLinFactX="19963" custLinFactNeighborX="100000" custLinFactNeighborY="-74455">
        <dgm:presLayoutVars>
          <dgm:chPref val="3"/>
        </dgm:presLayoutVars>
      </dgm:prSet>
      <dgm:spPr/>
      <dgm:t>
        <a:bodyPr/>
        <a:lstStyle/>
        <a:p>
          <a:endParaRPr lang="zh-CN" altLang="en-US"/>
        </a:p>
      </dgm:t>
    </dgm:pt>
    <dgm:pt modelId="{BA0E6015-926E-448D-BCD3-15B846BED6AD}" type="pres">
      <dgm:prSet presAssocID="{4972B720-00B2-4718-B789-6C66FF72C803}" presName="level3hierChild" presStyleCnt="0"/>
      <dgm:spPr/>
    </dgm:pt>
    <dgm:pt modelId="{8D6F5134-F025-4F59-A346-2B6B028D4D00}" type="pres">
      <dgm:prSet presAssocID="{2C25B34C-1A9F-4874-A2B0-3F455AA9D9B6}" presName="conn2-1" presStyleLbl="parChTrans1D4" presStyleIdx="7" presStyleCnt="8"/>
      <dgm:spPr/>
      <dgm:t>
        <a:bodyPr/>
        <a:lstStyle/>
        <a:p>
          <a:endParaRPr lang="zh-CN" altLang="en-US"/>
        </a:p>
      </dgm:t>
    </dgm:pt>
    <dgm:pt modelId="{DB26D354-A499-4CFD-9E23-B1F184612393}" type="pres">
      <dgm:prSet presAssocID="{2C25B34C-1A9F-4874-A2B0-3F455AA9D9B6}" presName="connTx" presStyleLbl="parChTrans1D4" presStyleIdx="7" presStyleCnt="8"/>
      <dgm:spPr/>
      <dgm:t>
        <a:bodyPr/>
        <a:lstStyle/>
        <a:p>
          <a:endParaRPr lang="zh-CN" altLang="en-US"/>
        </a:p>
      </dgm:t>
    </dgm:pt>
    <dgm:pt modelId="{FF454E2B-4009-41DD-8539-BFE7373856D6}" type="pres">
      <dgm:prSet presAssocID="{49E1CB8F-9467-4D17-B24A-5F5190C30D92}" presName="root2" presStyleCnt="0"/>
      <dgm:spPr/>
    </dgm:pt>
    <dgm:pt modelId="{7E54F543-F1CB-48A5-91F5-8CA0F7BB5F0F}" type="pres">
      <dgm:prSet presAssocID="{49E1CB8F-9467-4D17-B24A-5F5190C30D92}" presName="LevelTwoTextNode" presStyleLbl="node4" presStyleIdx="7" presStyleCnt="8" custScaleX="141402" custLinFactX="19963" custLinFactNeighborX="100000" custLinFactNeighborY="-74455">
        <dgm:presLayoutVars>
          <dgm:chPref val="3"/>
        </dgm:presLayoutVars>
      </dgm:prSet>
      <dgm:spPr/>
      <dgm:t>
        <a:bodyPr/>
        <a:lstStyle/>
        <a:p>
          <a:endParaRPr lang="zh-CN" altLang="en-US"/>
        </a:p>
      </dgm:t>
    </dgm:pt>
    <dgm:pt modelId="{619EB47D-575D-427E-A8EF-A41220CB7DD4}" type="pres">
      <dgm:prSet presAssocID="{49E1CB8F-9467-4D17-B24A-5F5190C30D92}" presName="level3hierChild" presStyleCnt="0"/>
      <dgm:spPr/>
    </dgm:pt>
    <dgm:pt modelId="{D587415E-E453-4DE0-988E-44293A9593DE}" type="pres">
      <dgm:prSet presAssocID="{2EFDD6D8-F05A-4AFD-BD50-B340FD174772}" presName="conn2-1" presStyleLbl="parChTrans1D3" presStyleIdx="4" presStyleCnt="8"/>
      <dgm:spPr/>
      <dgm:t>
        <a:bodyPr/>
        <a:lstStyle/>
        <a:p>
          <a:endParaRPr lang="zh-CN" altLang="en-US"/>
        </a:p>
      </dgm:t>
    </dgm:pt>
    <dgm:pt modelId="{81346D12-CD1B-43E2-B38C-2B9A06A36FAA}" type="pres">
      <dgm:prSet presAssocID="{2EFDD6D8-F05A-4AFD-BD50-B340FD174772}" presName="connTx" presStyleLbl="parChTrans1D3" presStyleIdx="4" presStyleCnt="8"/>
      <dgm:spPr/>
      <dgm:t>
        <a:bodyPr/>
        <a:lstStyle/>
        <a:p>
          <a:endParaRPr lang="zh-CN" altLang="en-US"/>
        </a:p>
      </dgm:t>
    </dgm:pt>
    <dgm:pt modelId="{5B89893C-5C7C-48D8-98F3-AE844E482CBD}" type="pres">
      <dgm:prSet presAssocID="{DCA6D300-0340-4900-A898-BF2C31FA95F4}" presName="root2" presStyleCnt="0"/>
      <dgm:spPr/>
    </dgm:pt>
    <dgm:pt modelId="{56ECD368-B217-4783-A0A2-EB75433B053D}" type="pres">
      <dgm:prSet presAssocID="{DCA6D300-0340-4900-A898-BF2C31FA95F4}" presName="LevelTwoTextNode" presStyleLbl="node3" presStyleIdx="4" presStyleCnt="8" custScaleX="144358" custLinFactX="25004" custLinFactNeighborX="100000" custLinFactNeighborY="-50259">
        <dgm:presLayoutVars>
          <dgm:chPref val="3"/>
        </dgm:presLayoutVars>
      </dgm:prSet>
      <dgm:spPr/>
      <dgm:t>
        <a:bodyPr/>
        <a:lstStyle/>
        <a:p>
          <a:endParaRPr lang="zh-CN" altLang="en-US"/>
        </a:p>
      </dgm:t>
    </dgm:pt>
    <dgm:pt modelId="{97B6CE49-2CF2-46CB-B267-984E91BEC53E}" type="pres">
      <dgm:prSet presAssocID="{DCA6D300-0340-4900-A898-BF2C31FA95F4}" presName="level3hierChild" presStyleCnt="0"/>
      <dgm:spPr/>
    </dgm:pt>
    <dgm:pt modelId="{2154BF1B-9E06-444E-8330-FA034142C55B}" type="pres">
      <dgm:prSet presAssocID="{59D706BC-2BF6-41F5-BE70-C10650F826C5}" presName="conn2-1" presStyleLbl="parChTrans1D2" presStyleIdx="2" presStyleCnt="3"/>
      <dgm:spPr/>
      <dgm:t>
        <a:bodyPr/>
        <a:lstStyle/>
        <a:p>
          <a:endParaRPr lang="zh-CN" altLang="en-US"/>
        </a:p>
      </dgm:t>
    </dgm:pt>
    <dgm:pt modelId="{281A9611-E7E5-41E2-9441-BA74143BF8D8}" type="pres">
      <dgm:prSet presAssocID="{59D706BC-2BF6-41F5-BE70-C10650F826C5}" presName="connTx" presStyleLbl="parChTrans1D2" presStyleIdx="2" presStyleCnt="3"/>
      <dgm:spPr/>
      <dgm:t>
        <a:bodyPr/>
        <a:lstStyle/>
        <a:p>
          <a:endParaRPr lang="zh-CN" altLang="en-US"/>
        </a:p>
      </dgm:t>
    </dgm:pt>
    <dgm:pt modelId="{6B7C0D67-389A-41B4-8CE3-FEE484553256}" type="pres">
      <dgm:prSet presAssocID="{57B82077-5873-4BAF-8CED-EC44588F139E}" presName="root2" presStyleCnt="0"/>
      <dgm:spPr/>
    </dgm:pt>
    <dgm:pt modelId="{79C3AB96-8E26-4753-9904-939346107CCC}" type="pres">
      <dgm:prSet presAssocID="{57B82077-5873-4BAF-8CED-EC44588F139E}" presName="LevelTwoTextNode" presStyleLbl="node2" presStyleIdx="2" presStyleCnt="3" custScaleX="157175" custLinFactX="101149" custLinFactNeighborX="200000" custLinFactNeighborY="-11946">
        <dgm:presLayoutVars>
          <dgm:chPref val="3"/>
        </dgm:presLayoutVars>
      </dgm:prSet>
      <dgm:spPr/>
      <dgm:t>
        <a:bodyPr/>
        <a:lstStyle/>
        <a:p>
          <a:endParaRPr lang="zh-CN" altLang="en-US"/>
        </a:p>
      </dgm:t>
    </dgm:pt>
    <dgm:pt modelId="{A0244B86-2F1E-45E8-8F54-0B2FF8F08B83}" type="pres">
      <dgm:prSet presAssocID="{57B82077-5873-4BAF-8CED-EC44588F139E}" presName="level3hierChild" presStyleCnt="0"/>
      <dgm:spPr/>
    </dgm:pt>
    <dgm:pt modelId="{49BA4FAF-EAF3-46F7-B1D9-FEBA7C4D1F6A}" type="pres">
      <dgm:prSet presAssocID="{415E21BF-5165-423F-94D1-062DE5DFECB0}" presName="conn2-1" presStyleLbl="parChTrans1D3" presStyleIdx="5" presStyleCnt="8"/>
      <dgm:spPr/>
      <dgm:t>
        <a:bodyPr/>
        <a:lstStyle/>
        <a:p>
          <a:endParaRPr lang="zh-CN" altLang="en-US"/>
        </a:p>
      </dgm:t>
    </dgm:pt>
    <dgm:pt modelId="{EAF5E2BF-768F-4DED-98BB-4A86F3E3DE49}" type="pres">
      <dgm:prSet presAssocID="{415E21BF-5165-423F-94D1-062DE5DFECB0}" presName="connTx" presStyleLbl="parChTrans1D3" presStyleIdx="5" presStyleCnt="8"/>
      <dgm:spPr/>
      <dgm:t>
        <a:bodyPr/>
        <a:lstStyle/>
        <a:p>
          <a:endParaRPr lang="zh-CN" altLang="en-US"/>
        </a:p>
      </dgm:t>
    </dgm:pt>
    <dgm:pt modelId="{9EEDD65A-BC10-46F1-BC9A-B2AAE51490E1}" type="pres">
      <dgm:prSet presAssocID="{EE76AB9A-E67B-4118-81D2-7C11F8F878CB}" presName="root2" presStyleCnt="0"/>
      <dgm:spPr/>
    </dgm:pt>
    <dgm:pt modelId="{018C73C3-9709-415D-88D8-A6ACB1193089}" type="pres">
      <dgm:prSet presAssocID="{EE76AB9A-E67B-4118-81D2-7C11F8F878CB}" presName="LevelTwoTextNode" presStyleLbl="node3" presStyleIdx="5" presStyleCnt="8" custScaleX="239096" custLinFactX="103165" custLinFactNeighborX="200000" custLinFactNeighborY="-26060">
        <dgm:presLayoutVars>
          <dgm:chPref val="3"/>
        </dgm:presLayoutVars>
      </dgm:prSet>
      <dgm:spPr/>
      <dgm:t>
        <a:bodyPr/>
        <a:lstStyle/>
        <a:p>
          <a:endParaRPr lang="zh-CN" altLang="en-US"/>
        </a:p>
      </dgm:t>
    </dgm:pt>
    <dgm:pt modelId="{9A63FF5C-CA05-4BA5-8702-E236A0D6080A}" type="pres">
      <dgm:prSet presAssocID="{EE76AB9A-E67B-4118-81D2-7C11F8F878CB}" presName="level3hierChild" presStyleCnt="0"/>
      <dgm:spPr/>
    </dgm:pt>
    <dgm:pt modelId="{930E14F7-B607-4B08-8712-95DFD54EF2E6}" type="pres">
      <dgm:prSet presAssocID="{F6CC198B-F026-4EF0-B361-4103D0FA9374}" presName="conn2-1" presStyleLbl="parChTrans1D3" presStyleIdx="6" presStyleCnt="8"/>
      <dgm:spPr/>
      <dgm:t>
        <a:bodyPr/>
        <a:lstStyle/>
        <a:p>
          <a:endParaRPr lang="zh-CN" altLang="en-US"/>
        </a:p>
      </dgm:t>
    </dgm:pt>
    <dgm:pt modelId="{D07588B3-AA81-44C2-849E-59316DC64B81}" type="pres">
      <dgm:prSet presAssocID="{F6CC198B-F026-4EF0-B361-4103D0FA9374}" presName="connTx" presStyleLbl="parChTrans1D3" presStyleIdx="6" presStyleCnt="8"/>
      <dgm:spPr/>
      <dgm:t>
        <a:bodyPr/>
        <a:lstStyle/>
        <a:p>
          <a:endParaRPr lang="zh-CN" altLang="en-US"/>
        </a:p>
      </dgm:t>
    </dgm:pt>
    <dgm:pt modelId="{FC44691A-E272-4916-BF4E-CFCC79C1713C}" type="pres">
      <dgm:prSet presAssocID="{D8781238-1629-405C-8F84-C8ADB5BDBAEF}" presName="root2" presStyleCnt="0"/>
      <dgm:spPr/>
    </dgm:pt>
    <dgm:pt modelId="{A1A324CD-A674-4502-BADE-3938FEB57E36}" type="pres">
      <dgm:prSet presAssocID="{D8781238-1629-405C-8F84-C8ADB5BDBAEF}" presName="LevelTwoTextNode" presStyleLbl="node3" presStyleIdx="6" presStyleCnt="8" custScaleX="216946" custLinFactX="101149" custLinFactNeighborX="200000" custLinFactNeighborY="-11946">
        <dgm:presLayoutVars>
          <dgm:chPref val="3"/>
        </dgm:presLayoutVars>
      </dgm:prSet>
      <dgm:spPr/>
      <dgm:t>
        <a:bodyPr/>
        <a:lstStyle/>
        <a:p>
          <a:endParaRPr lang="zh-CN" altLang="en-US"/>
        </a:p>
      </dgm:t>
    </dgm:pt>
    <dgm:pt modelId="{97A40D22-08F7-4C57-ACD3-091723BECD69}" type="pres">
      <dgm:prSet presAssocID="{D8781238-1629-405C-8F84-C8ADB5BDBAEF}" presName="level3hierChild" presStyleCnt="0"/>
      <dgm:spPr/>
    </dgm:pt>
    <dgm:pt modelId="{2232AE42-8522-4477-9AE2-B29BC876205B}" type="pres">
      <dgm:prSet presAssocID="{DAE0270B-897D-4066-B71A-DBF425AAA50E}" presName="conn2-1" presStyleLbl="parChTrans1D3" presStyleIdx="7" presStyleCnt="8"/>
      <dgm:spPr/>
      <dgm:t>
        <a:bodyPr/>
        <a:lstStyle/>
        <a:p>
          <a:endParaRPr lang="zh-CN" altLang="en-US"/>
        </a:p>
      </dgm:t>
    </dgm:pt>
    <dgm:pt modelId="{1FC3FDA5-855D-42E0-B1F9-A9C832EE08AE}" type="pres">
      <dgm:prSet presAssocID="{DAE0270B-897D-4066-B71A-DBF425AAA50E}" presName="connTx" presStyleLbl="parChTrans1D3" presStyleIdx="7" presStyleCnt="8"/>
      <dgm:spPr/>
      <dgm:t>
        <a:bodyPr/>
        <a:lstStyle/>
        <a:p>
          <a:endParaRPr lang="zh-CN" altLang="en-US"/>
        </a:p>
      </dgm:t>
    </dgm:pt>
    <dgm:pt modelId="{EE0CB851-3AF6-480A-BBB5-284C2CFE2921}" type="pres">
      <dgm:prSet presAssocID="{AFD76215-954A-45B7-A1B5-66A0037521C6}" presName="root2" presStyleCnt="0"/>
      <dgm:spPr/>
    </dgm:pt>
    <dgm:pt modelId="{F0CA76ED-DA1C-4398-99F9-CCA6C4ACF361}" type="pres">
      <dgm:prSet presAssocID="{AFD76215-954A-45B7-A1B5-66A0037521C6}" presName="LevelTwoTextNode" presStyleLbl="node3" presStyleIdx="7" presStyleCnt="8" custScaleX="282690" custLinFactX="101149" custLinFactNeighborX="200000" custLinFactNeighborY="-11946">
        <dgm:presLayoutVars>
          <dgm:chPref val="3"/>
        </dgm:presLayoutVars>
      </dgm:prSet>
      <dgm:spPr/>
      <dgm:t>
        <a:bodyPr/>
        <a:lstStyle/>
        <a:p>
          <a:endParaRPr lang="zh-CN" altLang="en-US"/>
        </a:p>
      </dgm:t>
    </dgm:pt>
    <dgm:pt modelId="{DBEDE3F5-CA1B-4623-BA5D-7E3B2BC15D8A}" type="pres">
      <dgm:prSet presAssocID="{AFD76215-954A-45B7-A1B5-66A0037521C6}" presName="level3hierChild" presStyleCnt="0"/>
      <dgm:spPr/>
    </dgm:pt>
  </dgm:ptLst>
  <dgm:cxnLst>
    <dgm:cxn modelId="{380E5457-C71F-4A54-BE10-FB14F2393EDE}" srcId="{2AA86485-A935-4411-896F-F86885B99447}" destId="{073D3A5E-1AAB-455A-8D62-42CE17D219C2}" srcOrd="0" destOrd="0" parTransId="{864C350E-E7B0-44CA-A06A-9838030DFD9B}" sibTransId="{575ACA30-7387-4AEA-B862-0D86E74077F6}"/>
    <dgm:cxn modelId="{BF97F540-7B36-47ED-A60E-A582FF586CF1}" srcId="{6BC5D9D7-922C-4722-9680-16B81EF0D82F}" destId="{40D9B87F-C226-4D43-9811-40534B8B1A25}" srcOrd="0" destOrd="0" parTransId="{EFC75928-D67F-4AE5-85C2-2B2C4E0636AE}" sibTransId="{6ECC15AE-70E1-4134-94D4-282B4EF6DD4A}"/>
    <dgm:cxn modelId="{C4BB5EAD-B866-4958-9E2D-58AF42BB2DB9}" type="presOf" srcId="{B824C5FF-97F1-4C63-A906-E92FEBA3AD6C}" destId="{F4ADD098-7853-479E-A047-96B53FCB6EBD}" srcOrd="0" destOrd="0" presId="urn:microsoft.com/office/officeart/2005/8/layout/hierarchy2"/>
    <dgm:cxn modelId="{BB02E5B3-63FB-4A31-A7ED-2335F4D0D35B}" type="presOf" srcId="{7FFE72C2-9048-49BB-9871-367D68FC532C}" destId="{0DCDD17A-CCCE-4459-A8CB-7E2BC46A22FA}" srcOrd="0" destOrd="0" presId="urn:microsoft.com/office/officeart/2005/8/layout/hierarchy2"/>
    <dgm:cxn modelId="{BF14B1F6-8EFA-4180-A641-600AE51C86C6}" type="presOf" srcId="{DF102281-EF57-4FE4-9211-C17B21311579}" destId="{F0C91614-B9CF-48A7-B112-69E78C3E0137}" srcOrd="1" destOrd="0" presId="urn:microsoft.com/office/officeart/2005/8/layout/hierarchy2"/>
    <dgm:cxn modelId="{D81267CD-909A-4D35-8EB2-2C714C2D3C0E}" type="presOf" srcId="{2EFDD6D8-F05A-4AFD-BD50-B340FD174772}" destId="{81346D12-CD1B-43E2-B38C-2B9A06A36FAA}" srcOrd="1" destOrd="0" presId="urn:microsoft.com/office/officeart/2005/8/layout/hierarchy2"/>
    <dgm:cxn modelId="{CA3645F3-7F62-4350-BA21-219416B09254}" type="presOf" srcId="{7FFE72C2-9048-49BB-9871-367D68FC532C}" destId="{69E5DA18-D579-4811-98D6-8A4CFCC34CC3}" srcOrd="1" destOrd="0" presId="urn:microsoft.com/office/officeart/2005/8/layout/hierarchy2"/>
    <dgm:cxn modelId="{490878C8-E806-4F89-9451-4347D338E9FE}" type="presOf" srcId="{504B0872-23F9-4F12-93A0-50BB5D39C7ED}" destId="{24137C1A-A289-47B7-8702-8D406D02BBC6}" srcOrd="0" destOrd="0" presId="urn:microsoft.com/office/officeart/2005/8/layout/hierarchy2"/>
    <dgm:cxn modelId="{D0B23C53-C137-4E06-806E-5D62A8686B40}" type="presOf" srcId="{86CE1F5C-FA48-4DA5-A837-F915703E2023}" destId="{AF405351-6449-4EF7-8923-A915473C9E0B}" srcOrd="0" destOrd="0" presId="urn:microsoft.com/office/officeart/2005/8/layout/hierarchy2"/>
    <dgm:cxn modelId="{999DBDF6-4A74-48D5-A406-94C0A14ADA62}" srcId="{65EAD128-5E1B-43AF-AFD0-81232E597E72}" destId="{DCA6D300-0340-4900-A898-BF2C31FA95F4}" srcOrd="2" destOrd="0" parTransId="{2EFDD6D8-F05A-4AFD-BD50-B340FD174772}" sibTransId="{803320EA-1B03-4B14-8AE0-31307CC606AE}"/>
    <dgm:cxn modelId="{BBF35613-743E-4414-9293-35CDF2D4A774}" srcId="{57B82077-5873-4BAF-8CED-EC44588F139E}" destId="{D8781238-1629-405C-8F84-C8ADB5BDBAEF}" srcOrd="1" destOrd="0" parTransId="{F6CC198B-F026-4EF0-B361-4103D0FA9374}" sibTransId="{8C76D069-5811-44E3-A33D-C01041029E4F}"/>
    <dgm:cxn modelId="{5E1CA945-ED72-4965-939A-C690109F2FB3}" type="presOf" srcId="{F31B77FC-5D67-4E1D-9C3C-FEF03549623D}" destId="{47A48157-5440-4925-AAC7-5454E5BC9BB6}" srcOrd="0" destOrd="0" presId="urn:microsoft.com/office/officeart/2005/8/layout/hierarchy2"/>
    <dgm:cxn modelId="{0D0A8E27-CA84-4649-BF1B-4D962E21C15F}" type="presOf" srcId="{EB9DD2E1-D1F4-4671-A945-72B32687387F}" destId="{6D004ACF-722F-4D39-B179-500DF9AE1C1F}" srcOrd="0" destOrd="0" presId="urn:microsoft.com/office/officeart/2005/8/layout/hierarchy2"/>
    <dgm:cxn modelId="{F6D7376E-47CA-42AE-B0EC-0A41AFAAE55E}" type="presOf" srcId="{59D706BC-2BF6-41F5-BE70-C10650F826C5}" destId="{2154BF1B-9E06-444E-8330-FA034142C55B}" srcOrd="0" destOrd="0" presId="urn:microsoft.com/office/officeart/2005/8/layout/hierarchy2"/>
    <dgm:cxn modelId="{4A0BF3FA-74F6-45F7-AD92-6650631EDFC8}" srcId="{65EAD128-5E1B-43AF-AFD0-81232E597E72}" destId="{4972B720-00B2-4718-B789-6C66FF72C803}" srcOrd="1" destOrd="0" parTransId="{DF102281-EF57-4FE4-9211-C17B21311579}" sibTransId="{6C6B3ED8-844C-43AE-B337-24FCC70CAB8C}"/>
    <dgm:cxn modelId="{F9995D50-4119-4502-A842-545A86844734}" type="presOf" srcId="{F6CC198B-F026-4EF0-B361-4103D0FA9374}" destId="{D07588B3-AA81-44C2-849E-59316DC64B81}" srcOrd="1" destOrd="0" presId="urn:microsoft.com/office/officeart/2005/8/layout/hierarchy2"/>
    <dgm:cxn modelId="{6BFAB951-EBD4-4C22-9B87-FB19FFF8BD36}" type="presOf" srcId="{504B0872-23F9-4F12-93A0-50BB5D39C7ED}" destId="{952D872F-BAE4-42CC-B5C4-94B73BB2C974}" srcOrd="1" destOrd="0" presId="urn:microsoft.com/office/officeart/2005/8/layout/hierarchy2"/>
    <dgm:cxn modelId="{9BB9C406-3B04-454A-B788-75E1C0D5C784}" type="presOf" srcId="{E187D59A-34BA-4AF2-9C89-88CF8AFDE58F}" destId="{142CC307-D2EE-4659-A12C-841A8273F0F4}" srcOrd="0" destOrd="0" presId="urn:microsoft.com/office/officeart/2005/8/layout/hierarchy2"/>
    <dgm:cxn modelId="{05450014-1797-4206-86D0-8BEBB24409CA}" srcId="{2AA86485-A935-4411-896F-F86885B99447}" destId="{65EAD128-5E1B-43AF-AFD0-81232E597E72}" srcOrd="1" destOrd="0" parTransId="{8B0E9445-C58C-43D1-B7FB-D7B1ADFC2170}" sibTransId="{D32AF1DF-B7B1-4C45-AC1D-1EDD074E1E78}"/>
    <dgm:cxn modelId="{747A6224-BD97-4F1A-A1E0-D04F741EEECD}" type="presOf" srcId="{DF102281-EF57-4FE4-9211-C17B21311579}" destId="{BF9ACDCA-E90B-4609-BA6E-05BA6BBF0B0F}" srcOrd="0" destOrd="0" presId="urn:microsoft.com/office/officeart/2005/8/layout/hierarchy2"/>
    <dgm:cxn modelId="{BA22AD5F-2BA8-453D-BD11-93B4A6F70964}" type="presOf" srcId="{40D9B87F-C226-4D43-9811-40534B8B1A25}" destId="{2E9242D2-D1C1-4F4F-9F3D-8663BE624E25}" srcOrd="0" destOrd="0" presId="urn:microsoft.com/office/officeart/2005/8/layout/hierarchy2"/>
    <dgm:cxn modelId="{4A8FB692-8CDB-448A-ABD2-F82F5DE19146}" type="presOf" srcId="{2AA86485-A935-4411-896F-F86885B99447}" destId="{28ABCB7D-0F5F-40DC-9535-AF3955E43306}" srcOrd="0" destOrd="0" presId="urn:microsoft.com/office/officeart/2005/8/layout/hierarchy2"/>
    <dgm:cxn modelId="{E33C65D2-4DE1-4F87-A59F-AA86D81E0897}" srcId="{4972B720-00B2-4718-B789-6C66FF72C803}" destId="{49E1CB8F-9467-4D17-B24A-5F5190C30D92}" srcOrd="0" destOrd="0" parTransId="{2C25B34C-1A9F-4874-A2B0-3F455AA9D9B6}" sibTransId="{EF072D58-DD5C-4F8F-AD4F-4EEBD9817D14}"/>
    <dgm:cxn modelId="{D7F7E5B1-2009-47CC-A87F-269E7D61417C}" type="presOf" srcId="{864C350E-E7B0-44CA-A06A-9838030DFD9B}" destId="{414CDD6A-359C-4802-BCEE-0513FC79D86B}" srcOrd="1" destOrd="0" presId="urn:microsoft.com/office/officeart/2005/8/layout/hierarchy2"/>
    <dgm:cxn modelId="{43A2EF7B-C879-4562-9D7E-A451282ACF59}" type="presOf" srcId="{864C350E-E7B0-44CA-A06A-9838030DFD9B}" destId="{BED60598-896D-433E-A19F-9C913727962C}" srcOrd="0" destOrd="0" presId="urn:microsoft.com/office/officeart/2005/8/layout/hierarchy2"/>
    <dgm:cxn modelId="{992D8225-B93E-46DD-B586-3CF345B49698}" type="presOf" srcId="{CECAA7A0-51EF-479F-8519-BB2EF7A86A29}" destId="{2FFB823F-AAFB-462C-80B8-ED846E4D9EF8}" srcOrd="0" destOrd="0" presId="urn:microsoft.com/office/officeart/2005/8/layout/hierarchy2"/>
    <dgm:cxn modelId="{42270944-4898-4B83-AF91-4C41246925B3}" srcId="{3B120730-EA9A-44FC-B9E2-9821DB50DF9D}" destId="{6840A24A-009B-4582-BEBB-41E8DE19BC57}" srcOrd="1" destOrd="0" parTransId="{3B4E2243-F87C-4F3A-9334-C7DC797CEE71}" sibTransId="{C3B4448F-661B-44E1-8299-5D6E5B13A502}"/>
    <dgm:cxn modelId="{78A0B7E4-6779-4CF6-90BB-E9D9C55DBF3B}" type="presOf" srcId="{2C25B34C-1A9F-4874-A2B0-3F455AA9D9B6}" destId="{8D6F5134-F025-4F59-A346-2B6B028D4D00}" srcOrd="0" destOrd="0" presId="urn:microsoft.com/office/officeart/2005/8/layout/hierarchy2"/>
    <dgm:cxn modelId="{11508669-75A7-402F-8CB4-D8A3F13E630E}" type="presOf" srcId="{14F27FC0-1C75-4196-986B-4AA5BBE00AA4}" destId="{56D1F449-67EB-435B-B914-18850A8B13E4}" srcOrd="0" destOrd="0" presId="urn:microsoft.com/office/officeart/2005/8/layout/hierarchy2"/>
    <dgm:cxn modelId="{DCC555F7-BCB9-4549-8E5A-C07DC187838F}" type="presOf" srcId="{7FE20839-C3F2-45A3-93D4-51DE6255CC3F}" destId="{FC7B8BE8-38CC-46D2-8963-5160072DFBF6}" srcOrd="1" destOrd="0" presId="urn:microsoft.com/office/officeart/2005/8/layout/hierarchy2"/>
    <dgm:cxn modelId="{DF127020-83B2-4EF4-9A95-6DB626C22B76}" type="presOf" srcId="{EFC75928-D67F-4AE5-85C2-2B2C4E0636AE}" destId="{12D7D6DC-9879-4A5C-90BD-D0B02DC4DB55}" srcOrd="1" destOrd="0" presId="urn:microsoft.com/office/officeart/2005/8/layout/hierarchy2"/>
    <dgm:cxn modelId="{EFD566E7-A6B1-4784-B8E6-F4BA5FDB5369}" type="presOf" srcId="{6EA59BB4-71BB-453C-A315-2B33BCAFBBDE}" destId="{C0E59ACE-FDF5-42EF-B655-57665133A29F}" srcOrd="0" destOrd="0" presId="urn:microsoft.com/office/officeart/2005/8/layout/hierarchy2"/>
    <dgm:cxn modelId="{71B1A3F9-2D1A-4347-A772-E0B0B57E5EDF}" type="presOf" srcId="{3B120730-EA9A-44FC-B9E2-9821DB50DF9D}" destId="{159E3C9B-266D-4549-BB30-6F718D48A07F}" srcOrd="0" destOrd="0" presId="urn:microsoft.com/office/officeart/2005/8/layout/hierarchy2"/>
    <dgm:cxn modelId="{DBD2AD41-E35B-4D65-86ED-9B772D7610EE}" type="presOf" srcId="{80B7BB52-8608-4D23-9939-B9BB0B7E301A}" destId="{F589A612-48BB-4183-928F-D790C190CCBF}" srcOrd="0" destOrd="0" presId="urn:microsoft.com/office/officeart/2005/8/layout/hierarchy2"/>
    <dgm:cxn modelId="{0450F239-1E7B-4592-A2A7-3DADDEE92809}" type="presOf" srcId="{57B82077-5873-4BAF-8CED-EC44588F139E}" destId="{79C3AB96-8E26-4753-9904-939346107CCC}" srcOrd="0" destOrd="0" presId="urn:microsoft.com/office/officeart/2005/8/layout/hierarchy2"/>
    <dgm:cxn modelId="{5FE6BA0F-A5E3-458A-9E75-E1CB9E1B1056}" srcId="{57B82077-5873-4BAF-8CED-EC44588F139E}" destId="{EE76AB9A-E67B-4118-81D2-7C11F8F878CB}" srcOrd="0" destOrd="0" parTransId="{415E21BF-5165-423F-94D1-062DE5DFECB0}" sibTransId="{40DFE228-ED71-475E-B5F1-C450A1E0B563}"/>
    <dgm:cxn modelId="{C0389BBC-18B3-4FB6-BE98-151CD6123D0C}" type="presOf" srcId="{65EAD128-5E1B-43AF-AFD0-81232E597E72}" destId="{43247300-F369-4AC8-987D-DF7B5B622E26}" srcOrd="0" destOrd="0" presId="urn:microsoft.com/office/officeart/2005/8/layout/hierarchy2"/>
    <dgm:cxn modelId="{A967C0A9-BADB-4D11-9507-EEFD3DD0DBB6}" type="presOf" srcId="{2EFDD6D8-F05A-4AFD-BD50-B340FD174772}" destId="{D587415E-E453-4DE0-988E-44293A9593DE}" srcOrd="0" destOrd="0" presId="urn:microsoft.com/office/officeart/2005/8/layout/hierarchy2"/>
    <dgm:cxn modelId="{6AD213E7-7CB0-42BE-8401-E29792C536B7}" type="presOf" srcId="{F6CC198B-F026-4EF0-B361-4103D0FA9374}" destId="{930E14F7-B607-4B08-8712-95DFD54EF2E6}" srcOrd="0" destOrd="0" presId="urn:microsoft.com/office/officeart/2005/8/layout/hierarchy2"/>
    <dgm:cxn modelId="{5304CA85-34A3-4D31-B508-933F61817CF4}" srcId="{2AA86485-A935-4411-896F-F86885B99447}" destId="{57B82077-5873-4BAF-8CED-EC44588F139E}" srcOrd="2" destOrd="0" parTransId="{59D706BC-2BF6-41F5-BE70-C10650F826C5}" sibTransId="{D299263C-268E-4E0C-B89D-92A6E6370F3F}"/>
    <dgm:cxn modelId="{09061151-28B3-4167-B3BC-1E03EE2D700F}" type="presOf" srcId="{82711328-91B3-4F42-8C05-BB93C05383E6}" destId="{FC33084F-1C16-477C-A63E-506D09D1FA68}" srcOrd="0" destOrd="0" presId="urn:microsoft.com/office/officeart/2005/8/layout/hierarchy2"/>
    <dgm:cxn modelId="{1EA11484-7F00-4094-B177-451804D76371}" srcId="{6BC5D9D7-922C-4722-9680-16B81EF0D82F}" destId="{14F27FC0-1C75-4196-986B-4AA5BBE00AA4}" srcOrd="1" destOrd="0" parTransId="{F31B77FC-5D67-4E1D-9C3C-FEF03549623D}" sibTransId="{1B65E5A3-BFCC-460E-ABEB-8200A3A1ECA0}"/>
    <dgm:cxn modelId="{C8B5897B-7866-4BC1-8CBE-93768D1AFA6E}" type="presOf" srcId="{415E21BF-5165-423F-94D1-062DE5DFECB0}" destId="{EAF5E2BF-768F-4DED-98BB-4A86F3E3DE49}" srcOrd="1" destOrd="0" presId="urn:microsoft.com/office/officeart/2005/8/layout/hierarchy2"/>
    <dgm:cxn modelId="{9E65F7ED-0AAC-4541-B473-BD79F3C4FDBE}" type="presOf" srcId="{8B0E9445-C58C-43D1-B7FB-D7B1ADFC2170}" destId="{9072354A-3544-400E-ADA7-E668EEEEB4C4}" srcOrd="0" destOrd="0" presId="urn:microsoft.com/office/officeart/2005/8/layout/hierarchy2"/>
    <dgm:cxn modelId="{EFBEA7B5-E550-4719-843D-8A7E171160E3}" srcId="{073D3A5E-1AAB-455A-8D62-42CE17D219C2}" destId="{E187D59A-34BA-4AF2-9C89-88CF8AFDE58F}" srcOrd="0" destOrd="0" parTransId="{EB9DD2E1-D1F4-4671-A945-72B32687387F}" sibTransId="{E8C89839-E675-43E1-9384-7DA7EC18A318}"/>
    <dgm:cxn modelId="{7D561CC2-646E-4A00-983A-DA12AC811E90}" srcId="{6BC5D9D7-922C-4722-9680-16B81EF0D82F}" destId="{CECAA7A0-51EF-479F-8519-BB2EF7A86A29}" srcOrd="2" destOrd="0" parTransId="{86CE1F5C-FA48-4DA5-A837-F915703E2023}" sibTransId="{9C124C02-EE7C-4F51-AE67-37AE8304E441}"/>
    <dgm:cxn modelId="{0F8F8F33-AB16-459B-BD67-E08C85AEB56F}" type="presOf" srcId="{DC469EC0-2ABC-45DF-90FE-F4FFE2F52CA4}" destId="{A3496BB0-A470-4533-ABE8-65784F1BB76B}" srcOrd="0" destOrd="0" presId="urn:microsoft.com/office/officeart/2005/8/layout/hierarchy2"/>
    <dgm:cxn modelId="{DD26BED5-AA21-4E6D-BD50-1C2F09F1A5FB}" type="presOf" srcId="{DC469EC0-2ABC-45DF-90FE-F4FFE2F52CA4}" destId="{ABF51BAE-4A0E-4413-9099-B878EEF87750}" srcOrd="1" destOrd="0" presId="urn:microsoft.com/office/officeart/2005/8/layout/hierarchy2"/>
    <dgm:cxn modelId="{BE071471-D239-4D68-9177-57E361269B9E}" type="presOf" srcId="{2C25B34C-1A9F-4874-A2B0-3F455AA9D9B6}" destId="{DB26D354-A499-4CFD-9E23-B1F184612393}" srcOrd="1" destOrd="0" presId="urn:microsoft.com/office/officeart/2005/8/layout/hierarchy2"/>
    <dgm:cxn modelId="{64FEE6D0-EB8F-4DBF-8076-FE3636D3831E}" type="presOf" srcId="{F31B77FC-5D67-4E1D-9C3C-FEF03549623D}" destId="{F475C89B-F702-47CD-B9D6-1F6AF2AD3298}" srcOrd="1" destOrd="0" presId="urn:microsoft.com/office/officeart/2005/8/layout/hierarchy2"/>
    <dgm:cxn modelId="{DB069AD2-2197-479C-B4D4-E479D7233104}" type="presOf" srcId="{415E21BF-5165-423F-94D1-062DE5DFECB0}" destId="{49BA4FAF-EAF3-46F7-B1D9-FEBA7C4D1F6A}" srcOrd="0" destOrd="0" presId="urn:microsoft.com/office/officeart/2005/8/layout/hierarchy2"/>
    <dgm:cxn modelId="{35785989-A0B1-447B-A65F-06F886F0EE66}" srcId="{82711328-91B3-4F42-8C05-BB93C05383E6}" destId="{2AA86485-A935-4411-896F-F86885B99447}" srcOrd="0" destOrd="0" parTransId="{A4E82F94-4D60-4118-A84D-295F43B76276}" sibTransId="{505C7CFE-B3E2-495E-BD4E-AA2DBE115F90}"/>
    <dgm:cxn modelId="{C58C59CD-6439-4C44-82DE-AACE3F892444}" type="presOf" srcId="{49E1CB8F-9467-4D17-B24A-5F5190C30D92}" destId="{7E54F543-F1CB-48A5-91F5-8CA0F7BB5F0F}" srcOrd="0" destOrd="0" presId="urn:microsoft.com/office/officeart/2005/8/layout/hierarchy2"/>
    <dgm:cxn modelId="{35B54C9B-5ADE-401B-944E-47BFBC122823}" type="presOf" srcId="{6BC5D9D7-922C-4722-9680-16B81EF0D82F}" destId="{7C1C52E5-D220-4C1E-A846-007AF4EC125D}" srcOrd="0" destOrd="0" presId="urn:microsoft.com/office/officeart/2005/8/layout/hierarchy2"/>
    <dgm:cxn modelId="{CAE72BA4-F519-4339-858E-9989A6E14E4F}" type="presOf" srcId="{DCBDECCD-3A32-4DE8-9573-956B3B4CFBDE}" destId="{406FFCFF-0CDD-4581-81F3-16510D41D5F5}" srcOrd="0" destOrd="0" presId="urn:microsoft.com/office/officeart/2005/8/layout/hierarchy2"/>
    <dgm:cxn modelId="{2FE8737C-7B33-425E-9DD8-25B2FEA22E4E}" type="presOf" srcId="{DAE0270B-897D-4066-B71A-DBF425AAA50E}" destId="{2232AE42-8522-4477-9AE2-B29BC876205B}" srcOrd="0" destOrd="0" presId="urn:microsoft.com/office/officeart/2005/8/layout/hierarchy2"/>
    <dgm:cxn modelId="{923D66DD-FFE6-42AA-8DEB-2078FBBD4B73}" type="presOf" srcId="{3B4E2243-F87C-4F3A-9334-C7DC797CEE71}" destId="{11FEC284-2D6D-45B6-AB1B-C9997FAAB53C}" srcOrd="1" destOrd="0" presId="urn:microsoft.com/office/officeart/2005/8/layout/hierarchy2"/>
    <dgm:cxn modelId="{E08D3A97-D332-428F-9495-A709067BDD7D}" type="presOf" srcId="{3B4E2243-F87C-4F3A-9334-C7DC797CEE71}" destId="{DA76E51F-2055-4C0F-9C37-DB53F78F7F0C}" srcOrd="0" destOrd="0" presId="urn:microsoft.com/office/officeart/2005/8/layout/hierarchy2"/>
    <dgm:cxn modelId="{3E059E1F-0036-4F26-AA5D-1EC76669A162}" type="presOf" srcId="{8B0E9445-C58C-43D1-B7FB-D7B1ADFC2170}" destId="{6531E1A0-9F2D-4DAE-B779-B57CBC42EBFC}" srcOrd="1" destOrd="0" presId="urn:microsoft.com/office/officeart/2005/8/layout/hierarchy2"/>
    <dgm:cxn modelId="{BB5D3D86-B231-4D98-8471-6EED24253127}" type="presOf" srcId="{4972B720-00B2-4718-B789-6C66FF72C803}" destId="{EB35DF03-8F7C-4373-9FB0-EA4BBDA5B8A3}" srcOrd="0" destOrd="0" presId="urn:microsoft.com/office/officeart/2005/8/layout/hierarchy2"/>
    <dgm:cxn modelId="{54170D90-4B5D-4633-9E80-5A83007E1C2A}" type="presOf" srcId="{073D3A5E-1AAB-455A-8D62-42CE17D219C2}" destId="{322924A4-55D7-459F-B6C5-8652CD5E461B}" srcOrd="0" destOrd="0" presId="urn:microsoft.com/office/officeart/2005/8/layout/hierarchy2"/>
    <dgm:cxn modelId="{40E3735D-3FDF-4565-866C-798545C30A23}" type="presOf" srcId="{DCA6D300-0340-4900-A898-BF2C31FA95F4}" destId="{56ECD368-B217-4783-A0A2-EB75433B053D}" srcOrd="0" destOrd="0" presId="urn:microsoft.com/office/officeart/2005/8/layout/hierarchy2"/>
    <dgm:cxn modelId="{41471591-2258-48BC-A98A-813D6DCB345C}" type="presOf" srcId="{6840A24A-009B-4582-BEBB-41E8DE19BC57}" destId="{B031DF62-4074-4827-B290-C066EEF43DEA}" srcOrd="0" destOrd="0" presId="urn:microsoft.com/office/officeart/2005/8/layout/hierarchy2"/>
    <dgm:cxn modelId="{37F0B56D-8369-45AB-8F75-26F223762126}" type="presOf" srcId="{86CE1F5C-FA48-4DA5-A837-F915703E2023}" destId="{C0D50D36-E92B-4927-A3C3-30103734910D}" srcOrd="1" destOrd="0" presId="urn:microsoft.com/office/officeart/2005/8/layout/hierarchy2"/>
    <dgm:cxn modelId="{1CA138AB-7B74-4FD4-AB42-A309479F4432}" type="presOf" srcId="{AFD76215-954A-45B7-A1B5-66A0037521C6}" destId="{F0CA76ED-DA1C-4398-99F9-CCA6C4ACF361}" srcOrd="0" destOrd="0" presId="urn:microsoft.com/office/officeart/2005/8/layout/hierarchy2"/>
    <dgm:cxn modelId="{41B722ED-C4E7-45CC-9921-0E1EA445BCED}" srcId="{E187D59A-34BA-4AF2-9C89-88CF8AFDE58F}" destId="{80B7BB52-8608-4D23-9939-B9BB0B7E301A}" srcOrd="1" destOrd="0" parTransId="{7FE20839-C3F2-45A3-93D4-51DE6255CC3F}" sibTransId="{3580B40A-1810-4099-9AA3-82EF0DE344EB}"/>
    <dgm:cxn modelId="{5BE66C32-E3EE-4DF0-828C-B494AB2B4529}" type="presOf" srcId="{7FE20839-C3F2-45A3-93D4-51DE6255CC3F}" destId="{7D242486-8120-44E5-BC56-EAF981EC12F2}" srcOrd="0" destOrd="0" presId="urn:microsoft.com/office/officeart/2005/8/layout/hierarchy2"/>
    <dgm:cxn modelId="{E32B0DCF-7FE2-424C-B6D1-8BD4423B7EE8}" srcId="{65EAD128-5E1B-43AF-AFD0-81232E597E72}" destId="{3B120730-EA9A-44FC-B9E2-9821DB50DF9D}" srcOrd="0" destOrd="0" parTransId="{DCBDECCD-3A32-4DE8-9573-956B3B4CFBDE}" sibTransId="{7D9F6324-414E-4FF2-B421-663C900FE234}"/>
    <dgm:cxn modelId="{67510A64-ABB8-4969-8906-A7B282C6022D}" srcId="{57B82077-5873-4BAF-8CED-EC44588F139E}" destId="{AFD76215-954A-45B7-A1B5-66A0037521C6}" srcOrd="2" destOrd="0" parTransId="{DAE0270B-897D-4066-B71A-DBF425AAA50E}" sibTransId="{D318F165-2776-4517-B34D-46A30EFAB534}"/>
    <dgm:cxn modelId="{3897295C-C5A8-459A-BED6-A46D55CF363D}" type="presOf" srcId="{D8781238-1629-405C-8F84-C8ADB5BDBAEF}" destId="{A1A324CD-A674-4502-BADE-3938FEB57E36}" srcOrd="0" destOrd="0" presId="urn:microsoft.com/office/officeart/2005/8/layout/hierarchy2"/>
    <dgm:cxn modelId="{81DB9342-C068-43D8-A952-E324D2DB88B6}" type="presOf" srcId="{EFC75928-D67F-4AE5-85C2-2B2C4E0636AE}" destId="{B63DEE59-6EEC-44AC-9053-5C482FC2482C}" srcOrd="0" destOrd="0" presId="urn:microsoft.com/office/officeart/2005/8/layout/hierarchy2"/>
    <dgm:cxn modelId="{47B4FBFC-7A29-4F27-8853-4391A0CF27E8}" type="presOf" srcId="{DAE0270B-897D-4066-B71A-DBF425AAA50E}" destId="{1FC3FDA5-855D-42E0-B1F9-A9C832EE08AE}" srcOrd="1" destOrd="0" presId="urn:microsoft.com/office/officeart/2005/8/layout/hierarchy2"/>
    <dgm:cxn modelId="{286258E6-00EC-449B-9EBB-8710C2910867}" srcId="{3B120730-EA9A-44FC-B9E2-9821DB50DF9D}" destId="{6EA59BB4-71BB-453C-A315-2B33BCAFBBDE}" srcOrd="0" destOrd="0" parTransId="{7FFE72C2-9048-49BB-9871-367D68FC532C}" sibTransId="{D6E6AB8D-F0FF-48A7-8471-32CF154D0591}"/>
    <dgm:cxn modelId="{23D198A3-38FD-40DD-8D86-2A880FBD6067}" srcId="{E187D59A-34BA-4AF2-9C89-88CF8AFDE58F}" destId="{B824C5FF-97F1-4C63-A906-E92FEBA3AD6C}" srcOrd="0" destOrd="0" parTransId="{504B0872-23F9-4F12-93A0-50BB5D39C7ED}" sibTransId="{C64F7B3A-0F5E-4E30-9E22-28D6F634A6CC}"/>
    <dgm:cxn modelId="{9903CE3A-9C35-4707-B4B3-FB2BCE8285B7}" srcId="{073D3A5E-1AAB-455A-8D62-42CE17D219C2}" destId="{6BC5D9D7-922C-4722-9680-16B81EF0D82F}" srcOrd="1" destOrd="0" parTransId="{DC469EC0-2ABC-45DF-90FE-F4FFE2F52CA4}" sibTransId="{9F8F61CB-B725-41FB-979A-ED370FA58965}"/>
    <dgm:cxn modelId="{569DC04F-AD10-49F2-AD19-E791B3A52C69}" type="presOf" srcId="{EE76AB9A-E67B-4118-81D2-7C11F8F878CB}" destId="{018C73C3-9709-415D-88D8-A6ACB1193089}" srcOrd="0" destOrd="0" presId="urn:microsoft.com/office/officeart/2005/8/layout/hierarchy2"/>
    <dgm:cxn modelId="{54D2F3A1-C8F8-4E4B-9AB6-51FE2425111B}" type="presOf" srcId="{DCBDECCD-3A32-4DE8-9573-956B3B4CFBDE}" destId="{E3E923BA-8506-4B78-AA1D-D6C132426B9B}" srcOrd="1" destOrd="0" presId="urn:microsoft.com/office/officeart/2005/8/layout/hierarchy2"/>
    <dgm:cxn modelId="{9E4DA284-4E3F-4A3A-8141-C30B59D46C17}" type="presOf" srcId="{59D706BC-2BF6-41F5-BE70-C10650F826C5}" destId="{281A9611-E7E5-41E2-9441-BA74143BF8D8}" srcOrd="1" destOrd="0" presId="urn:microsoft.com/office/officeart/2005/8/layout/hierarchy2"/>
    <dgm:cxn modelId="{760B688B-6357-4762-A0FE-75306E12FF07}" type="presOf" srcId="{EB9DD2E1-D1F4-4671-A945-72B32687387F}" destId="{27D3B948-251A-4A4D-855E-A1CF8BA4E2A8}" srcOrd="1" destOrd="0" presId="urn:microsoft.com/office/officeart/2005/8/layout/hierarchy2"/>
    <dgm:cxn modelId="{CE76DA73-9946-429A-B024-0E87ACC35505}" type="presParOf" srcId="{FC33084F-1C16-477C-A63E-506D09D1FA68}" destId="{D854A91A-07E6-4CA0-BD7F-6598307FD1A1}" srcOrd="0" destOrd="0" presId="urn:microsoft.com/office/officeart/2005/8/layout/hierarchy2"/>
    <dgm:cxn modelId="{FC5E37D6-3EC9-4C73-A674-FB2C018670D2}" type="presParOf" srcId="{D854A91A-07E6-4CA0-BD7F-6598307FD1A1}" destId="{28ABCB7D-0F5F-40DC-9535-AF3955E43306}" srcOrd="0" destOrd="0" presId="urn:microsoft.com/office/officeart/2005/8/layout/hierarchy2"/>
    <dgm:cxn modelId="{871D6A93-0155-42A9-8373-C80AE5926DD2}" type="presParOf" srcId="{D854A91A-07E6-4CA0-BD7F-6598307FD1A1}" destId="{C476A9F8-BD59-4B9B-A642-5A456636EB4D}" srcOrd="1" destOrd="0" presId="urn:microsoft.com/office/officeart/2005/8/layout/hierarchy2"/>
    <dgm:cxn modelId="{866FEF8C-6D47-409D-B0C2-F31F5E739FD9}" type="presParOf" srcId="{C476A9F8-BD59-4B9B-A642-5A456636EB4D}" destId="{BED60598-896D-433E-A19F-9C913727962C}" srcOrd="0" destOrd="0" presId="urn:microsoft.com/office/officeart/2005/8/layout/hierarchy2"/>
    <dgm:cxn modelId="{C0F0354A-30E9-4BE0-9799-3005A5FAC471}" type="presParOf" srcId="{BED60598-896D-433E-A19F-9C913727962C}" destId="{414CDD6A-359C-4802-BCEE-0513FC79D86B}" srcOrd="0" destOrd="0" presId="urn:microsoft.com/office/officeart/2005/8/layout/hierarchy2"/>
    <dgm:cxn modelId="{879D6CDE-3A36-450D-A544-3AED2441A7F7}" type="presParOf" srcId="{C476A9F8-BD59-4B9B-A642-5A456636EB4D}" destId="{6B3CA82A-4E46-40C3-AD1A-B4D1A9C34587}" srcOrd="1" destOrd="0" presId="urn:microsoft.com/office/officeart/2005/8/layout/hierarchy2"/>
    <dgm:cxn modelId="{83DBFA9A-1778-46A1-8B50-0B8447CDAE39}" type="presParOf" srcId="{6B3CA82A-4E46-40C3-AD1A-B4D1A9C34587}" destId="{322924A4-55D7-459F-B6C5-8652CD5E461B}" srcOrd="0" destOrd="0" presId="urn:microsoft.com/office/officeart/2005/8/layout/hierarchy2"/>
    <dgm:cxn modelId="{C80094F8-E840-45B2-84BA-51340130227E}" type="presParOf" srcId="{6B3CA82A-4E46-40C3-AD1A-B4D1A9C34587}" destId="{562FE470-E2F5-498F-97CA-9302BAEAD9AF}" srcOrd="1" destOrd="0" presId="urn:microsoft.com/office/officeart/2005/8/layout/hierarchy2"/>
    <dgm:cxn modelId="{13B60288-776F-46AD-8A99-7E07B4047073}" type="presParOf" srcId="{562FE470-E2F5-498F-97CA-9302BAEAD9AF}" destId="{6D004ACF-722F-4D39-B179-500DF9AE1C1F}" srcOrd="0" destOrd="0" presId="urn:microsoft.com/office/officeart/2005/8/layout/hierarchy2"/>
    <dgm:cxn modelId="{6BB4021A-6DDF-43DD-906D-F274C8BF3A51}" type="presParOf" srcId="{6D004ACF-722F-4D39-B179-500DF9AE1C1F}" destId="{27D3B948-251A-4A4D-855E-A1CF8BA4E2A8}" srcOrd="0" destOrd="0" presId="urn:microsoft.com/office/officeart/2005/8/layout/hierarchy2"/>
    <dgm:cxn modelId="{691294FA-A3F6-4ACF-867B-80C1440C5232}" type="presParOf" srcId="{562FE470-E2F5-498F-97CA-9302BAEAD9AF}" destId="{66F067AC-4C4C-4709-9FCF-F76E12990A27}" srcOrd="1" destOrd="0" presId="urn:microsoft.com/office/officeart/2005/8/layout/hierarchy2"/>
    <dgm:cxn modelId="{5D6E4077-2655-4F7E-8099-DC7DCAC31E89}" type="presParOf" srcId="{66F067AC-4C4C-4709-9FCF-F76E12990A27}" destId="{142CC307-D2EE-4659-A12C-841A8273F0F4}" srcOrd="0" destOrd="0" presId="urn:microsoft.com/office/officeart/2005/8/layout/hierarchy2"/>
    <dgm:cxn modelId="{7901821C-900A-49D3-8DCB-C55034B5921B}" type="presParOf" srcId="{66F067AC-4C4C-4709-9FCF-F76E12990A27}" destId="{6A86CBA3-3F5B-4BEB-93BB-49AC252E55D4}" srcOrd="1" destOrd="0" presId="urn:microsoft.com/office/officeart/2005/8/layout/hierarchy2"/>
    <dgm:cxn modelId="{FBA5E55C-788B-43DC-A01A-3F7F0BD1AC56}" type="presParOf" srcId="{6A86CBA3-3F5B-4BEB-93BB-49AC252E55D4}" destId="{24137C1A-A289-47B7-8702-8D406D02BBC6}" srcOrd="0" destOrd="0" presId="urn:microsoft.com/office/officeart/2005/8/layout/hierarchy2"/>
    <dgm:cxn modelId="{21E9CBA2-C245-4F45-9FCB-75AAF9D9AE94}" type="presParOf" srcId="{24137C1A-A289-47B7-8702-8D406D02BBC6}" destId="{952D872F-BAE4-42CC-B5C4-94B73BB2C974}" srcOrd="0" destOrd="0" presId="urn:microsoft.com/office/officeart/2005/8/layout/hierarchy2"/>
    <dgm:cxn modelId="{600A8604-B7FB-4CF6-94BF-3443B7B6163C}" type="presParOf" srcId="{6A86CBA3-3F5B-4BEB-93BB-49AC252E55D4}" destId="{BADAA774-3258-45F4-9D6F-5029653EE0B9}" srcOrd="1" destOrd="0" presId="urn:microsoft.com/office/officeart/2005/8/layout/hierarchy2"/>
    <dgm:cxn modelId="{CAF0398D-0D87-443E-82C3-9E88C215F090}" type="presParOf" srcId="{BADAA774-3258-45F4-9D6F-5029653EE0B9}" destId="{F4ADD098-7853-479E-A047-96B53FCB6EBD}" srcOrd="0" destOrd="0" presId="urn:microsoft.com/office/officeart/2005/8/layout/hierarchy2"/>
    <dgm:cxn modelId="{984D6B86-0D82-49A0-AF39-15E4EDCC1D30}" type="presParOf" srcId="{BADAA774-3258-45F4-9D6F-5029653EE0B9}" destId="{2798DF89-AEE0-4614-A358-8159F6B8F042}" srcOrd="1" destOrd="0" presId="urn:microsoft.com/office/officeart/2005/8/layout/hierarchy2"/>
    <dgm:cxn modelId="{43FD5431-0890-4D49-AB2C-51E6B0C015D4}" type="presParOf" srcId="{6A86CBA3-3F5B-4BEB-93BB-49AC252E55D4}" destId="{7D242486-8120-44E5-BC56-EAF981EC12F2}" srcOrd="2" destOrd="0" presId="urn:microsoft.com/office/officeart/2005/8/layout/hierarchy2"/>
    <dgm:cxn modelId="{E5100010-B174-41C8-AEB8-3A1CA45E2655}" type="presParOf" srcId="{7D242486-8120-44E5-BC56-EAF981EC12F2}" destId="{FC7B8BE8-38CC-46D2-8963-5160072DFBF6}" srcOrd="0" destOrd="0" presId="urn:microsoft.com/office/officeart/2005/8/layout/hierarchy2"/>
    <dgm:cxn modelId="{722F152B-A2EB-41E2-81E2-B8FEC6FA63B3}" type="presParOf" srcId="{6A86CBA3-3F5B-4BEB-93BB-49AC252E55D4}" destId="{D4CF4536-7452-4D32-8568-CABE377EFBA3}" srcOrd="3" destOrd="0" presId="urn:microsoft.com/office/officeart/2005/8/layout/hierarchy2"/>
    <dgm:cxn modelId="{E08C48BF-4B80-4E01-B9D4-EFE63EB58DE0}" type="presParOf" srcId="{D4CF4536-7452-4D32-8568-CABE377EFBA3}" destId="{F589A612-48BB-4183-928F-D790C190CCBF}" srcOrd="0" destOrd="0" presId="urn:microsoft.com/office/officeart/2005/8/layout/hierarchy2"/>
    <dgm:cxn modelId="{44E4CF66-8BEF-4EB2-9BB9-A1ACEF0195C5}" type="presParOf" srcId="{D4CF4536-7452-4D32-8568-CABE377EFBA3}" destId="{3FF6D623-999E-4485-8A55-CFEB338712D2}" srcOrd="1" destOrd="0" presId="urn:microsoft.com/office/officeart/2005/8/layout/hierarchy2"/>
    <dgm:cxn modelId="{A052A045-28B7-4CDA-80E2-B1ED3276357D}" type="presParOf" srcId="{562FE470-E2F5-498F-97CA-9302BAEAD9AF}" destId="{A3496BB0-A470-4533-ABE8-65784F1BB76B}" srcOrd="2" destOrd="0" presId="urn:microsoft.com/office/officeart/2005/8/layout/hierarchy2"/>
    <dgm:cxn modelId="{D583FD22-A7C5-4FA1-A0B0-B0767AB4FE67}" type="presParOf" srcId="{A3496BB0-A470-4533-ABE8-65784F1BB76B}" destId="{ABF51BAE-4A0E-4413-9099-B878EEF87750}" srcOrd="0" destOrd="0" presId="urn:microsoft.com/office/officeart/2005/8/layout/hierarchy2"/>
    <dgm:cxn modelId="{E707473D-6E95-4A4B-BCA9-653A3953A718}" type="presParOf" srcId="{562FE470-E2F5-498F-97CA-9302BAEAD9AF}" destId="{9D04453E-A666-45DD-8508-026680F932AF}" srcOrd="3" destOrd="0" presId="urn:microsoft.com/office/officeart/2005/8/layout/hierarchy2"/>
    <dgm:cxn modelId="{DADE91D0-FD7A-4EA1-9F0E-BD8562C3A367}" type="presParOf" srcId="{9D04453E-A666-45DD-8508-026680F932AF}" destId="{7C1C52E5-D220-4C1E-A846-007AF4EC125D}" srcOrd="0" destOrd="0" presId="urn:microsoft.com/office/officeart/2005/8/layout/hierarchy2"/>
    <dgm:cxn modelId="{657914C4-4118-4C4E-9EDB-5A5573ABB995}" type="presParOf" srcId="{9D04453E-A666-45DD-8508-026680F932AF}" destId="{1568B92F-B826-4707-963F-64A385721287}" srcOrd="1" destOrd="0" presId="urn:microsoft.com/office/officeart/2005/8/layout/hierarchy2"/>
    <dgm:cxn modelId="{D0A2E036-C8DB-4B72-A08E-CD950DCA7F7E}" type="presParOf" srcId="{1568B92F-B826-4707-963F-64A385721287}" destId="{B63DEE59-6EEC-44AC-9053-5C482FC2482C}" srcOrd="0" destOrd="0" presId="urn:microsoft.com/office/officeart/2005/8/layout/hierarchy2"/>
    <dgm:cxn modelId="{6DE118CA-B17E-48C7-8B41-9AA1B2F81458}" type="presParOf" srcId="{B63DEE59-6EEC-44AC-9053-5C482FC2482C}" destId="{12D7D6DC-9879-4A5C-90BD-D0B02DC4DB55}" srcOrd="0" destOrd="0" presId="urn:microsoft.com/office/officeart/2005/8/layout/hierarchy2"/>
    <dgm:cxn modelId="{8A376C93-8F28-45CA-8228-FDCD41CCF6F0}" type="presParOf" srcId="{1568B92F-B826-4707-963F-64A385721287}" destId="{14EF45AC-087F-469B-B5AF-86F5E30BFEDE}" srcOrd="1" destOrd="0" presId="urn:microsoft.com/office/officeart/2005/8/layout/hierarchy2"/>
    <dgm:cxn modelId="{27F1E66E-1B7F-453A-8762-E7905111836F}" type="presParOf" srcId="{14EF45AC-087F-469B-B5AF-86F5E30BFEDE}" destId="{2E9242D2-D1C1-4F4F-9F3D-8663BE624E25}" srcOrd="0" destOrd="0" presId="urn:microsoft.com/office/officeart/2005/8/layout/hierarchy2"/>
    <dgm:cxn modelId="{CBE0CF42-6872-447F-9099-314BD82E9338}" type="presParOf" srcId="{14EF45AC-087F-469B-B5AF-86F5E30BFEDE}" destId="{E8248467-3ED5-4177-B678-C1968282414A}" srcOrd="1" destOrd="0" presId="urn:microsoft.com/office/officeart/2005/8/layout/hierarchy2"/>
    <dgm:cxn modelId="{D99DFE58-6AA3-4E9F-9B19-A00650C58511}" type="presParOf" srcId="{1568B92F-B826-4707-963F-64A385721287}" destId="{47A48157-5440-4925-AAC7-5454E5BC9BB6}" srcOrd="2" destOrd="0" presId="urn:microsoft.com/office/officeart/2005/8/layout/hierarchy2"/>
    <dgm:cxn modelId="{02B03055-E467-45C1-8443-06CEC7D0C052}" type="presParOf" srcId="{47A48157-5440-4925-AAC7-5454E5BC9BB6}" destId="{F475C89B-F702-47CD-B9D6-1F6AF2AD3298}" srcOrd="0" destOrd="0" presId="urn:microsoft.com/office/officeart/2005/8/layout/hierarchy2"/>
    <dgm:cxn modelId="{BD502394-1132-4817-AD1A-819178264E3B}" type="presParOf" srcId="{1568B92F-B826-4707-963F-64A385721287}" destId="{84E32109-94EB-4125-94C7-00145693931F}" srcOrd="3" destOrd="0" presId="urn:microsoft.com/office/officeart/2005/8/layout/hierarchy2"/>
    <dgm:cxn modelId="{9907B68E-D107-4048-93CB-4867F0861CA8}" type="presParOf" srcId="{84E32109-94EB-4125-94C7-00145693931F}" destId="{56D1F449-67EB-435B-B914-18850A8B13E4}" srcOrd="0" destOrd="0" presId="urn:microsoft.com/office/officeart/2005/8/layout/hierarchy2"/>
    <dgm:cxn modelId="{96C9D97D-3F38-421C-9047-AEDD13A968D4}" type="presParOf" srcId="{84E32109-94EB-4125-94C7-00145693931F}" destId="{A0D0AC2A-7B9A-4C35-8CC1-DDAF1B3BC3BB}" srcOrd="1" destOrd="0" presId="urn:microsoft.com/office/officeart/2005/8/layout/hierarchy2"/>
    <dgm:cxn modelId="{4B1C89DE-31F4-48A1-B18B-CC29300FEAA2}" type="presParOf" srcId="{1568B92F-B826-4707-963F-64A385721287}" destId="{AF405351-6449-4EF7-8923-A915473C9E0B}" srcOrd="4" destOrd="0" presId="urn:microsoft.com/office/officeart/2005/8/layout/hierarchy2"/>
    <dgm:cxn modelId="{62116455-3E49-45D1-9AFC-5CCFDBFAB0F6}" type="presParOf" srcId="{AF405351-6449-4EF7-8923-A915473C9E0B}" destId="{C0D50D36-E92B-4927-A3C3-30103734910D}" srcOrd="0" destOrd="0" presId="urn:microsoft.com/office/officeart/2005/8/layout/hierarchy2"/>
    <dgm:cxn modelId="{988AB808-03BC-4322-885B-6F1C61AE34E4}" type="presParOf" srcId="{1568B92F-B826-4707-963F-64A385721287}" destId="{9C43D83B-110E-44AC-AD0F-8D067ECBD655}" srcOrd="5" destOrd="0" presId="urn:microsoft.com/office/officeart/2005/8/layout/hierarchy2"/>
    <dgm:cxn modelId="{81DD2042-1908-4120-8676-94F723932CF9}" type="presParOf" srcId="{9C43D83B-110E-44AC-AD0F-8D067ECBD655}" destId="{2FFB823F-AAFB-462C-80B8-ED846E4D9EF8}" srcOrd="0" destOrd="0" presId="urn:microsoft.com/office/officeart/2005/8/layout/hierarchy2"/>
    <dgm:cxn modelId="{336C754F-4F6A-4012-9D07-6ED23CBB6E06}" type="presParOf" srcId="{9C43D83B-110E-44AC-AD0F-8D067ECBD655}" destId="{472094A4-2B79-4DEB-916B-78ECB7ED55DF}" srcOrd="1" destOrd="0" presId="urn:microsoft.com/office/officeart/2005/8/layout/hierarchy2"/>
    <dgm:cxn modelId="{4C5F9F4E-DB3F-43F5-AEBE-1AB6549B1E0D}" type="presParOf" srcId="{C476A9F8-BD59-4B9B-A642-5A456636EB4D}" destId="{9072354A-3544-400E-ADA7-E668EEEEB4C4}" srcOrd="2" destOrd="0" presId="urn:microsoft.com/office/officeart/2005/8/layout/hierarchy2"/>
    <dgm:cxn modelId="{B7CF3C23-76EB-49AD-A013-E62A3E7B1282}" type="presParOf" srcId="{9072354A-3544-400E-ADA7-E668EEEEB4C4}" destId="{6531E1A0-9F2D-4DAE-B779-B57CBC42EBFC}" srcOrd="0" destOrd="0" presId="urn:microsoft.com/office/officeart/2005/8/layout/hierarchy2"/>
    <dgm:cxn modelId="{52EE3E2E-231A-4849-8DE6-EA35F8677733}" type="presParOf" srcId="{C476A9F8-BD59-4B9B-A642-5A456636EB4D}" destId="{5DBFE377-3F7C-4941-A1EC-320FC24E0E73}" srcOrd="3" destOrd="0" presId="urn:microsoft.com/office/officeart/2005/8/layout/hierarchy2"/>
    <dgm:cxn modelId="{DFB440A8-D0DA-40DE-92A4-62F72409EBBF}" type="presParOf" srcId="{5DBFE377-3F7C-4941-A1EC-320FC24E0E73}" destId="{43247300-F369-4AC8-987D-DF7B5B622E26}" srcOrd="0" destOrd="0" presId="urn:microsoft.com/office/officeart/2005/8/layout/hierarchy2"/>
    <dgm:cxn modelId="{24A6BD0B-749E-43D8-ADCC-A3DEC2FC01EF}" type="presParOf" srcId="{5DBFE377-3F7C-4941-A1EC-320FC24E0E73}" destId="{9653E593-CC36-4672-9363-A2E587199D3E}" srcOrd="1" destOrd="0" presId="urn:microsoft.com/office/officeart/2005/8/layout/hierarchy2"/>
    <dgm:cxn modelId="{ABA9A82F-C8D4-4D37-98D0-91BD7CD0339A}" type="presParOf" srcId="{9653E593-CC36-4672-9363-A2E587199D3E}" destId="{406FFCFF-0CDD-4581-81F3-16510D41D5F5}" srcOrd="0" destOrd="0" presId="urn:microsoft.com/office/officeart/2005/8/layout/hierarchy2"/>
    <dgm:cxn modelId="{E3BF472E-95E9-414E-9E71-1652C4912255}" type="presParOf" srcId="{406FFCFF-0CDD-4581-81F3-16510D41D5F5}" destId="{E3E923BA-8506-4B78-AA1D-D6C132426B9B}" srcOrd="0" destOrd="0" presId="urn:microsoft.com/office/officeart/2005/8/layout/hierarchy2"/>
    <dgm:cxn modelId="{73D7F535-BD46-4253-B59E-E566514F0337}" type="presParOf" srcId="{9653E593-CC36-4672-9363-A2E587199D3E}" destId="{7B939838-7EBD-44EA-93C3-88ABAEE83133}" srcOrd="1" destOrd="0" presId="urn:microsoft.com/office/officeart/2005/8/layout/hierarchy2"/>
    <dgm:cxn modelId="{8B19C5BA-CFF5-4C07-9B88-D640286A1D0F}" type="presParOf" srcId="{7B939838-7EBD-44EA-93C3-88ABAEE83133}" destId="{159E3C9B-266D-4549-BB30-6F718D48A07F}" srcOrd="0" destOrd="0" presId="urn:microsoft.com/office/officeart/2005/8/layout/hierarchy2"/>
    <dgm:cxn modelId="{DF73D545-7598-4F47-AA18-FDCADDA66FEF}" type="presParOf" srcId="{7B939838-7EBD-44EA-93C3-88ABAEE83133}" destId="{A9B76C63-8DAC-4CD3-94C6-BC6F45CF2E97}" srcOrd="1" destOrd="0" presId="urn:microsoft.com/office/officeart/2005/8/layout/hierarchy2"/>
    <dgm:cxn modelId="{442C1E84-D3F0-427D-B3F4-917884D6E45A}" type="presParOf" srcId="{A9B76C63-8DAC-4CD3-94C6-BC6F45CF2E97}" destId="{0DCDD17A-CCCE-4459-A8CB-7E2BC46A22FA}" srcOrd="0" destOrd="0" presId="urn:microsoft.com/office/officeart/2005/8/layout/hierarchy2"/>
    <dgm:cxn modelId="{58FEF6E4-4DDF-4810-8B5F-0F56DFBD5FAA}" type="presParOf" srcId="{0DCDD17A-CCCE-4459-A8CB-7E2BC46A22FA}" destId="{69E5DA18-D579-4811-98D6-8A4CFCC34CC3}" srcOrd="0" destOrd="0" presId="urn:microsoft.com/office/officeart/2005/8/layout/hierarchy2"/>
    <dgm:cxn modelId="{A9AB09DA-74A7-43FC-A132-2225DB7848C6}" type="presParOf" srcId="{A9B76C63-8DAC-4CD3-94C6-BC6F45CF2E97}" destId="{8CB5CD50-8849-4BAB-B25D-48B08A4107F5}" srcOrd="1" destOrd="0" presId="urn:microsoft.com/office/officeart/2005/8/layout/hierarchy2"/>
    <dgm:cxn modelId="{FB75FD57-7853-468E-A542-1FE4CC208AC3}" type="presParOf" srcId="{8CB5CD50-8849-4BAB-B25D-48B08A4107F5}" destId="{C0E59ACE-FDF5-42EF-B655-57665133A29F}" srcOrd="0" destOrd="0" presId="urn:microsoft.com/office/officeart/2005/8/layout/hierarchy2"/>
    <dgm:cxn modelId="{E84BF4F0-02F8-4824-AF5B-A5888178823F}" type="presParOf" srcId="{8CB5CD50-8849-4BAB-B25D-48B08A4107F5}" destId="{2400F4FA-F70C-41A2-8EC4-606D946D1610}" srcOrd="1" destOrd="0" presId="urn:microsoft.com/office/officeart/2005/8/layout/hierarchy2"/>
    <dgm:cxn modelId="{D9B17215-7979-4BAB-8730-1F78DA70F366}" type="presParOf" srcId="{A9B76C63-8DAC-4CD3-94C6-BC6F45CF2E97}" destId="{DA76E51F-2055-4C0F-9C37-DB53F78F7F0C}" srcOrd="2" destOrd="0" presId="urn:microsoft.com/office/officeart/2005/8/layout/hierarchy2"/>
    <dgm:cxn modelId="{B33ECC16-E1B4-44B7-A61B-F00F86EAE42D}" type="presParOf" srcId="{DA76E51F-2055-4C0F-9C37-DB53F78F7F0C}" destId="{11FEC284-2D6D-45B6-AB1B-C9997FAAB53C}" srcOrd="0" destOrd="0" presId="urn:microsoft.com/office/officeart/2005/8/layout/hierarchy2"/>
    <dgm:cxn modelId="{EE83DA0D-F578-4B2C-AFAA-E41F69502AA3}" type="presParOf" srcId="{A9B76C63-8DAC-4CD3-94C6-BC6F45CF2E97}" destId="{3A982046-1C7E-4B29-AB4E-0EFD98E1699A}" srcOrd="3" destOrd="0" presId="urn:microsoft.com/office/officeart/2005/8/layout/hierarchy2"/>
    <dgm:cxn modelId="{854295B9-6287-44B8-94AA-F50400EAF059}" type="presParOf" srcId="{3A982046-1C7E-4B29-AB4E-0EFD98E1699A}" destId="{B031DF62-4074-4827-B290-C066EEF43DEA}" srcOrd="0" destOrd="0" presId="urn:microsoft.com/office/officeart/2005/8/layout/hierarchy2"/>
    <dgm:cxn modelId="{B53BC0DA-275E-4428-975D-1856712061A0}" type="presParOf" srcId="{3A982046-1C7E-4B29-AB4E-0EFD98E1699A}" destId="{5BF21F63-30E0-46E5-BCE5-B1FC340AF114}" srcOrd="1" destOrd="0" presId="urn:microsoft.com/office/officeart/2005/8/layout/hierarchy2"/>
    <dgm:cxn modelId="{23132069-5D44-4ABF-A689-9BF786317D92}" type="presParOf" srcId="{9653E593-CC36-4672-9363-A2E587199D3E}" destId="{BF9ACDCA-E90B-4609-BA6E-05BA6BBF0B0F}" srcOrd="2" destOrd="0" presId="urn:microsoft.com/office/officeart/2005/8/layout/hierarchy2"/>
    <dgm:cxn modelId="{4678D4CC-C286-49BE-B979-12856F69F26B}" type="presParOf" srcId="{BF9ACDCA-E90B-4609-BA6E-05BA6BBF0B0F}" destId="{F0C91614-B9CF-48A7-B112-69E78C3E0137}" srcOrd="0" destOrd="0" presId="urn:microsoft.com/office/officeart/2005/8/layout/hierarchy2"/>
    <dgm:cxn modelId="{B4B089D9-6750-4209-9C5E-3C48E7D7FED5}" type="presParOf" srcId="{9653E593-CC36-4672-9363-A2E587199D3E}" destId="{E536ADDF-9890-4517-A538-B352D65938A7}" srcOrd="3" destOrd="0" presId="urn:microsoft.com/office/officeart/2005/8/layout/hierarchy2"/>
    <dgm:cxn modelId="{502216FB-C134-4382-9CD1-8B4909955EB2}" type="presParOf" srcId="{E536ADDF-9890-4517-A538-B352D65938A7}" destId="{EB35DF03-8F7C-4373-9FB0-EA4BBDA5B8A3}" srcOrd="0" destOrd="0" presId="urn:microsoft.com/office/officeart/2005/8/layout/hierarchy2"/>
    <dgm:cxn modelId="{593286A2-D3DA-4B37-9301-BA1433CD237B}" type="presParOf" srcId="{E536ADDF-9890-4517-A538-B352D65938A7}" destId="{BA0E6015-926E-448D-BCD3-15B846BED6AD}" srcOrd="1" destOrd="0" presId="urn:microsoft.com/office/officeart/2005/8/layout/hierarchy2"/>
    <dgm:cxn modelId="{374EEAC8-3FDB-4F45-AFA6-2B99384470C5}" type="presParOf" srcId="{BA0E6015-926E-448D-BCD3-15B846BED6AD}" destId="{8D6F5134-F025-4F59-A346-2B6B028D4D00}" srcOrd="0" destOrd="0" presId="urn:microsoft.com/office/officeart/2005/8/layout/hierarchy2"/>
    <dgm:cxn modelId="{5523F68E-69A3-4B9C-8092-BD60A96902DB}" type="presParOf" srcId="{8D6F5134-F025-4F59-A346-2B6B028D4D00}" destId="{DB26D354-A499-4CFD-9E23-B1F184612393}" srcOrd="0" destOrd="0" presId="urn:microsoft.com/office/officeart/2005/8/layout/hierarchy2"/>
    <dgm:cxn modelId="{1D8BAA3F-E64C-4BA5-945C-A12B1EF6EDF7}" type="presParOf" srcId="{BA0E6015-926E-448D-BCD3-15B846BED6AD}" destId="{FF454E2B-4009-41DD-8539-BFE7373856D6}" srcOrd="1" destOrd="0" presId="urn:microsoft.com/office/officeart/2005/8/layout/hierarchy2"/>
    <dgm:cxn modelId="{DC362FA0-259B-49E1-A726-70687C9FB59D}" type="presParOf" srcId="{FF454E2B-4009-41DD-8539-BFE7373856D6}" destId="{7E54F543-F1CB-48A5-91F5-8CA0F7BB5F0F}" srcOrd="0" destOrd="0" presId="urn:microsoft.com/office/officeart/2005/8/layout/hierarchy2"/>
    <dgm:cxn modelId="{93358CE3-38CF-4AB9-8C48-0EE5840E6C7B}" type="presParOf" srcId="{FF454E2B-4009-41DD-8539-BFE7373856D6}" destId="{619EB47D-575D-427E-A8EF-A41220CB7DD4}" srcOrd="1" destOrd="0" presId="urn:microsoft.com/office/officeart/2005/8/layout/hierarchy2"/>
    <dgm:cxn modelId="{08801E56-78FE-4DD0-A614-5B775589D9F7}" type="presParOf" srcId="{9653E593-CC36-4672-9363-A2E587199D3E}" destId="{D587415E-E453-4DE0-988E-44293A9593DE}" srcOrd="4" destOrd="0" presId="urn:microsoft.com/office/officeart/2005/8/layout/hierarchy2"/>
    <dgm:cxn modelId="{696B560D-0350-49E0-AE8F-70FBEDB87CF0}" type="presParOf" srcId="{D587415E-E453-4DE0-988E-44293A9593DE}" destId="{81346D12-CD1B-43E2-B38C-2B9A06A36FAA}" srcOrd="0" destOrd="0" presId="urn:microsoft.com/office/officeart/2005/8/layout/hierarchy2"/>
    <dgm:cxn modelId="{726A6E7F-1DAD-453D-A5E0-2E03A72C05A7}" type="presParOf" srcId="{9653E593-CC36-4672-9363-A2E587199D3E}" destId="{5B89893C-5C7C-48D8-98F3-AE844E482CBD}" srcOrd="5" destOrd="0" presId="urn:microsoft.com/office/officeart/2005/8/layout/hierarchy2"/>
    <dgm:cxn modelId="{10F5D4D1-96E2-4126-88BF-61B4294DB0FC}" type="presParOf" srcId="{5B89893C-5C7C-48D8-98F3-AE844E482CBD}" destId="{56ECD368-B217-4783-A0A2-EB75433B053D}" srcOrd="0" destOrd="0" presId="urn:microsoft.com/office/officeart/2005/8/layout/hierarchy2"/>
    <dgm:cxn modelId="{0FF3B1B7-6C19-4F8D-A751-251D65342570}" type="presParOf" srcId="{5B89893C-5C7C-48D8-98F3-AE844E482CBD}" destId="{97B6CE49-2CF2-46CB-B267-984E91BEC53E}" srcOrd="1" destOrd="0" presId="urn:microsoft.com/office/officeart/2005/8/layout/hierarchy2"/>
    <dgm:cxn modelId="{525C0DE8-AC54-4340-878B-28DBE000BFC2}" type="presParOf" srcId="{C476A9F8-BD59-4B9B-A642-5A456636EB4D}" destId="{2154BF1B-9E06-444E-8330-FA034142C55B}" srcOrd="4" destOrd="0" presId="urn:microsoft.com/office/officeart/2005/8/layout/hierarchy2"/>
    <dgm:cxn modelId="{34206BC3-4A4E-4852-B631-42B8A3DD298F}" type="presParOf" srcId="{2154BF1B-9E06-444E-8330-FA034142C55B}" destId="{281A9611-E7E5-41E2-9441-BA74143BF8D8}" srcOrd="0" destOrd="0" presId="urn:microsoft.com/office/officeart/2005/8/layout/hierarchy2"/>
    <dgm:cxn modelId="{90A401AE-EB28-4C84-A23A-2BA61F3FA290}" type="presParOf" srcId="{C476A9F8-BD59-4B9B-A642-5A456636EB4D}" destId="{6B7C0D67-389A-41B4-8CE3-FEE484553256}" srcOrd="5" destOrd="0" presId="urn:microsoft.com/office/officeart/2005/8/layout/hierarchy2"/>
    <dgm:cxn modelId="{B0EE7460-C897-4B19-8D2E-4967E3DB70AC}" type="presParOf" srcId="{6B7C0D67-389A-41B4-8CE3-FEE484553256}" destId="{79C3AB96-8E26-4753-9904-939346107CCC}" srcOrd="0" destOrd="0" presId="urn:microsoft.com/office/officeart/2005/8/layout/hierarchy2"/>
    <dgm:cxn modelId="{50D3A3F1-3123-4C46-879A-5AADA4B4BB3D}" type="presParOf" srcId="{6B7C0D67-389A-41B4-8CE3-FEE484553256}" destId="{A0244B86-2F1E-45E8-8F54-0B2FF8F08B83}" srcOrd="1" destOrd="0" presId="urn:microsoft.com/office/officeart/2005/8/layout/hierarchy2"/>
    <dgm:cxn modelId="{C0332896-BB0E-4480-B716-6CFDECCBF0B7}" type="presParOf" srcId="{A0244B86-2F1E-45E8-8F54-0B2FF8F08B83}" destId="{49BA4FAF-EAF3-46F7-B1D9-FEBA7C4D1F6A}" srcOrd="0" destOrd="0" presId="urn:microsoft.com/office/officeart/2005/8/layout/hierarchy2"/>
    <dgm:cxn modelId="{A219E16E-C584-47E7-904F-F31011926816}" type="presParOf" srcId="{49BA4FAF-EAF3-46F7-B1D9-FEBA7C4D1F6A}" destId="{EAF5E2BF-768F-4DED-98BB-4A86F3E3DE49}" srcOrd="0" destOrd="0" presId="urn:microsoft.com/office/officeart/2005/8/layout/hierarchy2"/>
    <dgm:cxn modelId="{347D343F-2ACE-42B7-9002-962A27891A83}" type="presParOf" srcId="{A0244B86-2F1E-45E8-8F54-0B2FF8F08B83}" destId="{9EEDD65A-BC10-46F1-BC9A-B2AAE51490E1}" srcOrd="1" destOrd="0" presId="urn:microsoft.com/office/officeart/2005/8/layout/hierarchy2"/>
    <dgm:cxn modelId="{A51E121F-8F8F-47C2-B2A1-58C028C3312B}" type="presParOf" srcId="{9EEDD65A-BC10-46F1-BC9A-B2AAE51490E1}" destId="{018C73C3-9709-415D-88D8-A6ACB1193089}" srcOrd="0" destOrd="0" presId="urn:microsoft.com/office/officeart/2005/8/layout/hierarchy2"/>
    <dgm:cxn modelId="{8B85511E-38A7-4DEC-A4D2-852C8480C98E}" type="presParOf" srcId="{9EEDD65A-BC10-46F1-BC9A-B2AAE51490E1}" destId="{9A63FF5C-CA05-4BA5-8702-E236A0D6080A}" srcOrd="1" destOrd="0" presId="urn:microsoft.com/office/officeart/2005/8/layout/hierarchy2"/>
    <dgm:cxn modelId="{D3598050-3943-4C0E-8A4E-3656365980B2}" type="presParOf" srcId="{A0244B86-2F1E-45E8-8F54-0B2FF8F08B83}" destId="{930E14F7-B607-4B08-8712-95DFD54EF2E6}" srcOrd="2" destOrd="0" presId="urn:microsoft.com/office/officeart/2005/8/layout/hierarchy2"/>
    <dgm:cxn modelId="{BBFAB9D0-6AA9-4390-92BE-7FBDB73FBB11}" type="presParOf" srcId="{930E14F7-B607-4B08-8712-95DFD54EF2E6}" destId="{D07588B3-AA81-44C2-849E-59316DC64B81}" srcOrd="0" destOrd="0" presId="urn:microsoft.com/office/officeart/2005/8/layout/hierarchy2"/>
    <dgm:cxn modelId="{41CF5B1B-2A84-4FCF-85F1-03677F66923C}" type="presParOf" srcId="{A0244B86-2F1E-45E8-8F54-0B2FF8F08B83}" destId="{FC44691A-E272-4916-BF4E-CFCC79C1713C}" srcOrd="3" destOrd="0" presId="urn:microsoft.com/office/officeart/2005/8/layout/hierarchy2"/>
    <dgm:cxn modelId="{87B013E5-A170-43C7-A885-3F12AF9C2765}" type="presParOf" srcId="{FC44691A-E272-4916-BF4E-CFCC79C1713C}" destId="{A1A324CD-A674-4502-BADE-3938FEB57E36}" srcOrd="0" destOrd="0" presId="urn:microsoft.com/office/officeart/2005/8/layout/hierarchy2"/>
    <dgm:cxn modelId="{A5B7A5BC-B1FB-456D-9C2C-769815BAA258}" type="presParOf" srcId="{FC44691A-E272-4916-BF4E-CFCC79C1713C}" destId="{97A40D22-08F7-4C57-ACD3-091723BECD69}" srcOrd="1" destOrd="0" presId="urn:microsoft.com/office/officeart/2005/8/layout/hierarchy2"/>
    <dgm:cxn modelId="{56DD4E60-699E-43AB-B595-F6DFC0597238}" type="presParOf" srcId="{A0244B86-2F1E-45E8-8F54-0B2FF8F08B83}" destId="{2232AE42-8522-4477-9AE2-B29BC876205B}" srcOrd="4" destOrd="0" presId="urn:microsoft.com/office/officeart/2005/8/layout/hierarchy2"/>
    <dgm:cxn modelId="{C27BBFDF-9A01-4CD5-BAFD-51E3ECDF55A6}" type="presParOf" srcId="{2232AE42-8522-4477-9AE2-B29BC876205B}" destId="{1FC3FDA5-855D-42E0-B1F9-A9C832EE08AE}" srcOrd="0" destOrd="0" presId="urn:microsoft.com/office/officeart/2005/8/layout/hierarchy2"/>
    <dgm:cxn modelId="{78914263-6D28-4266-AFA1-31C40968B5BB}" type="presParOf" srcId="{A0244B86-2F1E-45E8-8F54-0B2FF8F08B83}" destId="{EE0CB851-3AF6-480A-BBB5-284C2CFE2921}" srcOrd="5" destOrd="0" presId="urn:microsoft.com/office/officeart/2005/8/layout/hierarchy2"/>
    <dgm:cxn modelId="{E6E55531-F051-4F4D-BE93-EB4D4514484E}" type="presParOf" srcId="{EE0CB851-3AF6-480A-BBB5-284C2CFE2921}" destId="{F0CA76ED-DA1C-4398-99F9-CCA6C4ACF361}" srcOrd="0" destOrd="0" presId="urn:microsoft.com/office/officeart/2005/8/layout/hierarchy2"/>
    <dgm:cxn modelId="{2431F59D-566F-43F4-A505-6AE5DF20DF68}" type="presParOf" srcId="{EE0CB851-3AF6-480A-BBB5-284C2CFE2921}" destId="{DBEDE3F5-CA1B-4623-BA5D-7E3B2BC15D8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688723-B0BE-4194-B172-C78C9C24BECF}" type="doc">
      <dgm:prSet loTypeId="urn:microsoft.com/office/officeart/2005/8/layout/radial5" loCatId="cycle" qsTypeId="urn:microsoft.com/office/officeart/2005/8/quickstyle/simple5" qsCatId="simple" csTypeId="urn:microsoft.com/office/officeart/2005/8/colors/colorful1" csCatId="colorful" phldr="1"/>
      <dgm:spPr/>
      <dgm:t>
        <a:bodyPr/>
        <a:lstStyle/>
        <a:p>
          <a:endParaRPr lang="zh-CN" altLang="en-US"/>
        </a:p>
      </dgm:t>
    </dgm:pt>
    <dgm:pt modelId="{EA0BB1AD-3D40-4636-9433-5A323771E714}">
      <dgm:prSet phldrT="[文本]" custT="1"/>
      <dgm:spPr/>
      <dgm:t>
        <a:bodyPr/>
        <a:lstStyle/>
        <a:p>
          <a:pPr>
            <a:lnSpc>
              <a:spcPct val="1000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清华</a:t>
          </a:r>
          <a:endParaRPr lang="en-US" altLang="zh-CN" sz="2000" b="1" dirty="0" smtClean="0">
            <a:latin typeface="微软雅黑" panose="020B0503020204020204" pitchFamily="34" charset="-122"/>
            <a:ea typeface="微软雅黑" panose="020B0503020204020204" pitchFamily="34" charset="-122"/>
          </a:endParaRPr>
        </a:p>
        <a:p>
          <a:pPr>
            <a:lnSpc>
              <a:spcPct val="1000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招生</a:t>
          </a:r>
          <a:endParaRPr lang="zh-CN" altLang="en-US" sz="2000" b="1" dirty="0">
            <a:latin typeface="微软雅黑" panose="020B0503020204020204" pitchFamily="34" charset="-122"/>
            <a:ea typeface="微软雅黑" panose="020B0503020204020204" pitchFamily="34" charset="-122"/>
          </a:endParaRPr>
        </a:p>
      </dgm:t>
    </dgm:pt>
    <dgm:pt modelId="{4BBF2693-F326-4AF4-8B6B-C3B680B3D316}" type="parTrans" cxnId="{EE5074C3-6B12-4CC5-956C-DF3C957A85D0}">
      <dgm:prSet/>
      <dgm:spPr/>
      <dgm:t>
        <a:bodyPr/>
        <a:lstStyle/>
        <a:p>
          <a:pPr>
            <a:lnSpc>
              <a:spcPct val="100000"/>
            </a:lnSpc>
            <a:spcBef>
              <a:spcPts val="0"/>
            </a:spcBef>
            <a:spcAft>
              <a:spcPts val="0"/>
            </a:spcAft>
          </a:pPr>
          <a:endParaRPr lang="zh-CN" altLang="en-US" sz="2000" b="1">
            <a:latin typeface="微软雅黑" panose="020B0503020204020204" pitchFamily="34" charset="-122"/>
            <a:ea typeface="微软雅黑" panose="020B0503020204020204" pitchFamily="34" charset="-122"/>
          </a:endParaRPr>
        </a:p>
      </dgm:t>
    </dgm:pt>
    <dgm:pt modelId="{21F6FBF9-C4E4-43E9-B6D5-2597004A3A83}" type="sibTrans" cxnId="{EE5074C3-6B12-4CC5-956C-DF3C957A85D0}">
      <dgm:prSet/>
      <dgm:spPr/>
      <dgm:t>
        <a:bodyPr/>
        <a:lstStyle/>
        <a:p>
          <a:pPr>
            <a:lnSpc>
              <a:spcPct val="100000"/>
            </a:lnSpc>
            <a:spcBef>
              <a:spcPts val="0"/>
            </a:spcBef>
            <a:spcAft>
              <a:spcPts val="0"/>
            </a:spcAft>
          </a:pPr>
          <a:endParaRPr lang="zh-CN" altLang="en-US" sz="2000" b="1">
            <a:latin typeface="微软雅黑" panose="020B0503020204020204" pitchFamily="34" charset="-122"/>
            <a:ea typeface="微软雅黑" panose="020B0503020204020204" pitchFamily="34" charset="-122"/>
          </a:endParaRPr>
        </a:p>
      </dgm:t>
    </dgm:pt>
    <dgm:pt modelId="{6FD6DB2A-7776-4E5C-9EB1-26176FC13075}">
      <dgm:prSet phldrT="[文本]" custT="1"/>
      <dgm:spPr/>
      <dgm:t>
        <a:bodyPr/>
        <a:lstStyle/>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高考</a:t>
          </a:r>
          <a:endParaRPr lang="en-US" altLang="zh-CN" sz="1400" b="1" dirty="0" smtClean="0">
            <a:latin typeface="微软雅黑" panose="020B0503020204020204" pitchFamily="34" charset="-122"/>
            <a:ea typeface="微软雅黑" panose="020B0503020204020204" pitchFamily="34" charset="-122"/>
          </a:endParaRPr>
        </a:p>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统招</a:t>
          </a:r>
          <a:endParaRPr lang="zh-CN" altLang="en-US" sz="1400" b="1" dirty="0">
            <a:latin typeface="微软雅黑" panose="020B0503020204020204" pitchFamily="34" charset="-122"/>
            <a:ea typeface="微软雅黑" panose="020B0503020204020204" pitchFamily="34" charset="-122"/>
          </a:endParaRPr>
        </a:p>
      </dgm:t>
    </dgm:pt>
    <dgm:pt modelId="{2B946E90-A905-4D8B-9D95-137DE6B556E1}" type="parTrans" cxnId="{C4CBA1EC-38B0-4ED3-937C-9C64EAA4A20E}">
      <dgm:prSet custT="1"/>
      <dgm:spPr/>
      <dgm:t>
        <a:bodyPr/>
        <a:lstStyle/>
        <a:p>
          <a:pPr>
            <a:lnSpc>
              <a:spcPct val="100000"/>
            </a:lnSpc>
            <a:spcBef>
              <a:spcPts val="0"/>
            </a:spcBef>
            <a:spcAft>
              <a:spcPts val="0"/>
            </a:spcAft>
          </a:pPr>
          <a:endParaRPr lang="zh-CN" altLang="en-US" sz="1050" b="1">
            <a:latin typeface="微软雅黑" panose="020B0503020204020204" pitchFamily="34" charset="-122"/>
            <a:ea typeface="微软雅黑" panose="020B0503020204020204" pitchFamily="34" charset="-122"/>
          </a:endParaRPr>
        </a:p>
      </dgm:t>
    </dgm:pt>
    <dgm:pt modelId="{6FD88405-C1B1-4002-8028-3D9D66376919}" type="sibTrans" cxnId="{C4CBA1EC-38B0-4ED3-937C-9C64EAA4A20E}">
      <dgm:prSet/>
      <dgm:spPr/>
      <dgm:t>
        <a:bodyPr/>
        <a:lstStyle/>
        <a:p>
          <a:pPr>
            <a:lnSpc>
              <a:spcPct val="100000"/>
            </a:lnSpc>
            <a:spcBef>
              <a:spcPts val="0"/>
            </a:spcBef>
            <a:spcAft>
              <a:spcPts val="0"/>
            </a:spcAft>
          </a:pPr>
          <a:endParaRPr lang="zh-CN" altLang="en-US" sz="2000" b="1">
            <a:latin typeface="微软雅黑" panose="020B0503020204020204" pitchFamily="34" charset="-122"/>
            <a:ea typeface="微软雅黑" panose="020B0503020204020204" pitchFamily="34" charset="-122"/>
          </a:endParaRPr>
        </a:p>
      </dgm:t>
    </dgm:pt>
    <dgm:pt modelId="{D84B2D3D-12BA-4B20-9D8F-BD8FE23557A7}">
      <dgm:prSet phldrT="[文本]" custT="1"/>
      <dgm:spPr/>
      <dgm:t>
        <a:bodyPr/>
        <a:lstStyle/>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自主</a:t>
          </a:r>
          <a:endParaRPr lang="en-US" altLang="zh-CN" sz="1400" b="1" dirty="0" smtClean="0">
            <a:latin typeface="微软雅黑" panose="020B0503020204020204" pitchFamily="34" charset="-122"/>
            <a:ea typeface="微软雅黑" panose="020B0503020204020204" pitchFamily="34" charset="-122"/>
          </a:endParaRPr>
        </a:p>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招生</a:t>
          </a:r>
          <a:endParaRPr lang="zh-CN" altLang="en-US" sz="1400" b="1" dirty="0">
            <a:latin typeface="微软雅黑" panose="020B0503020204020204" pitchFamily="34" charset="-122"/>
            <a:ea typeface="微软雅黑" panose="020B0503020204020204" pitchFamily="34" charset="-122"/>
          </a:endParaRPr>
        </a:p>
      </dgm:t>
    </dgm:pt>
    <dgm:pt modelId="{147B3BA5-ECB0-40C6-B977-6544FCB7B687}" type="parTrans" cxnId="{4170ACF0-3E84-4186-8EC5-6E307E72C0A0}">
      <dgm:prSet custT="1"/>
      <dgm:spPr/>
      <dgm:t>
        <a:bodyPr/>
        <a:lstStyle/>
        <a:p>
          <a:pPr>
            <a:lnSpc>
              <a:spcPct val="100000"/>
            </a:lnSpc>
            <a:spcBef>
              <a:spcPts val="0"/>
            </a:spcBef>
            <a:spcAft>
              <a:spcPts val="0"/>
            </a:spcAft>
          </a:pPr>
          <a:endParaRPr lang="zh-CN" altLang="en-US" sz="1050" b="1">
            <a:latin typeface="微软雅黑" panose="020B0503020204020204" pitchFamily="34" charset="-122"/>
            <a:ea typeface="微软雅黑" panose="020B0503020204020204" pitchFamily="34" charset="-122"/>
          </a:endParaRPr>
        </a:p>
      </dgm:t>
    </dgm:pt>
    <dgm:pt modelId="{F8DE250B-16EB-4A79-BCC7-3BAA1657D8C1}" type="sibTrans" cxnId="{4170ACF0-3E84-4186-8EC5-6E307E72C0A0}">
      <dgm:prSet/>
      <dgm:spPr/>
      <dgm:t>
        <a:bodyPr/>
        <a:lstStyle/>
        <a:p>
          <a:pPr>
            <a:lnSpc>
              <a:spcPct val="100000"/>
            </a:lnSpc>
            <a:spcBef>
              <a:spcPts val="0"/>
            </a:spcBef>
            <a:spcAft>
              <a:spcPts val="0"/>
            </a:spcAft>
          </a:pPr>
          <a:endParaRPr lang="zh-CN" altLang="en-US" sz="2000" b="1">
            <a:latin typeface="微软雅黑" panose="020B0503020204020204" pitchFamily="34" charset="-122"/>
            <a:ea typeface="微软雅黑" panose="020B0503020204020204" pitchFamily="34" charset="-122"/>
          </a:endParaRPr>
        </a:p>
      </dgm:t>
    </dgm:pt>
    <dgm:pt modelId="{6B40ABD1-5F2E-4B58-91C3-A225DA43364C}">
      <dgm:prSet phldrT="[文本]" custT="1"/>
      <dgm:spPr/>
      <dgm:t>
        <a:bodyPr/>
        <a:lstStyle/>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国际</a:t>
          </a:r>
          <a:r>
            <a:rPr lang="en-US" altLang="zh-CN" sz="1400" b="1" dirty="0" smtClean="0">
              <a:latin typeface="微软雅黑" panose="020B0503020204020204" pitchFamily="34" charset="-122"/>
              <a:ea typeface="微软雅黑" panose="020B0503020204020204" pitchFamily="34" charset="-122"/>
            </a:rPr>
            <a:t/>
          </a:r>
          <a:br>
            <a:rPr lang="en-US" altLang="zh-CN" sz="1400" b="1" dirty="0" smtClean="0">
              <a:latin typeface="微软雅黑" panose="020B0503020204020204" pitchFamily="34" charset="-122"/>
              <a:ea typeface="微软雅黑" panose="020B0503020204020204" pitchFamily="34" charset="-122"/>
            </a:rPr>
          </a:br>
          <a:r>
            <a:rPr lang="zh-CN" altLang="en-US" sz="1400" b="1" dirty="0" smtClean="0">
              <a:latin typeface="微软雅黑" panose="020B0503020204020204" pitchFamily="34" charset="-122"/>
              <a:ea typeface="微软雅黑" panose="020B0503020204020204" pitchFamily="34" charset="-122"/>
            </a:rPr>
            <a:t>招生</a:t>
          </a:r>
          <a:endParaRPr lang="zh-CN" altLang="en-US" sz="1400" b="1" dirty="0">
            <a:latin typeface="微软雅黑" panose="020B0503020204020204" pitchFamily="34" charset="-122"/>
            <a:ea typeface="微软雅黑" panose="020B0503020204020204" pitchFamily="34" charset="-122"/>
          </a:endParaRPr>
        </a:p>
      </dgm:t>
    </dgm:pt>
    <dgm:pt modelId="{6F3DA712-8ED6-4D2A-89A6-82A8BD3C9BB4}" type="parTrans" cxnId="{70C92A37-5452-4692-AAFD-82B87E288814}">
      <dgm:prSet custT="1"/>
      <dgm:spPr/>
      <dgm:t>
        <a:bodyPr/>
        <a:lstStyle/>
        <a:p>
          <a:pPr>
            <a:lnSpc>
              <a:spcPct val="100000"/>
            </a:lnSpc>
            <a:spcBef>
              <a:spcPts val="0"/>
            </a:spcBef>
            <a:spcAft>
              <a:spcPts val="0"/>
            </a:spcAft>
          </a:pPr>
          <a:endParaRPr lang="zh-CN" altLang="en-US" sz="1050" b="1">
            <a:latin typeface="微软雅黑" panose="020B0503020204020204" pitchFamily="34" charset="-122"/>
            <a:ea typeface="微软雅黑" panose="020B0503020204020204" pitchFamily="34" charset="-122"/>
          </a:endParaRPr>
        </a:p>
      </dgm:t>
    </dgm:pt>
    <dgm:pt modelId="{1E0212EA-A5F9-4223-99CE-7937F1B52D92}" type="sibTrans" cxnId="{70C92A37-5452-4692-AAFD-82B87E288814}">
      <dgm:prSet/>
      <dgm:spPr/>
      <dgm:t>
        <a:bodyPr/>
        <a:lstStyle/>
        <a:p>
          <a:pPr>
            <a:lnSpc>
              <a:spcPct val="100000"/>
            </a:lnSpc>
            <a:spcBef>
              <a:spcPts val="0"/>
            </a:spcBef>
            <a:spcAft>
              <a:spcPts val="0"/>
            </a:spcAft>
          </a:pPr>
          <a:endParaRPr lang="zh-CN" altLang="en-US" sz="2000" b="1">
            <a:latin typeface="微软雅黑" panose="020B0503020204020204" pitchFamily="34" charset="-122"/>
            <a:ea typeface="微软雅黑" panose="020B0503020204020204" pitchFamily="34" charset="-122"/>
          </a:endParaRPr>
        </a:p>
      </dgm:t>
    </dgm:pt>
    <dgm:pt modelId="{9B367BEA-17B7-420C-8558-1BAD292F28C3}">
      <dgm:prSet phldrT="[文本]" custT="1"/>
      <dgm:spPr/>
      <dgm:t>
        <a:bodyPr/>
        <a:lstStyle/>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国防</a:t>
          </a:r>
          <a:endParaRPr lang="en-US" altLang="zh-CN" sz="1400" b="1" dirty="0" smtClean="0">
            <a:latin typeface="微软雅黑" panose="020B0503020204020204" pitchFamily="34" charset="-122"/>
            <a:ea typeface="微软雅黑" panose="020B0503020204020204" pitchFamily="34" charset="-122"/>
          </a:endParaRPr>
        </a:p>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定向</a:t>
          </a:r>
          <a:endParaRPr lang="zh-CN" altLang="en-US" sz="1400" b="1" dirty="0">
            <a:latin typeface="微软雅黑" panose="020B0503020204020204" pitchFamily="34" charset="-122"/>
            <a:ea typeface="微软雅黑" panose="020B0503020204020204" pitchFamily="34" charset="-122"/>
          </a:endParaRPr>
        </a:p>
      </dgm:t>
    </dgm:pt>
    <dgm:pt modelId="{26F27F78-21C3-4D2A-A511-6E33BEDB3D10}" type="parTrans" cxnId="{95F2DFD9-CD93-4B2A-8640-AF58648BE03A}">
      <dgm:prSet custT="1"/>
      <dgm:spPr/>
      <dgm:t>
        <a:bodyPr/>
        <a:lstStyle/>
        <a:p>
          <a:pPr>
            <a:lnSpc>
              <a:spcPct val="100000"/>
            </a:lnSpc>
            <a:spcBef>
              <a:spcPts val="0"/>
            </a:spcBef>
            <a:spcAft>
              <a:spcPts val="0"/>
            </a:spcAft>
          </a:pPr>
          <a:endParaRPr lang="zh-CN" altLang="en-US" sz="1050" b="1">
            <a:latin typeface="微软雅黑" panose="020B0503020204020204" pitchFamily="34" charset="-122"/>
            <a:ea typeface="微软雅黑" panose="020B0503020204020204" pitchFamily="34" charset="-122"/>
          </a:endParaRPr>
        </a:p>
      </dgm:t>
    </dgm:pt>
    <dgm:pt modelId="{220B9E6C-79CF-4A6E-9B94-B1A5D1FD4E21}" type="sibTrans" cxnId="{95F2DFD9-CD93-4B2A-8640-AF58648BE03A}">
      <dgm:prSet/>
      <dgm:spPr/>
      <dgm:t>
        <a:bodyPr/>
        <a:lstStyle/>
        <a:p>
          <a:pPr>
            <a:lnSpc>
              <a:spcPct val="100000"/>
            </a:lnSpc>
            <a:spcBef>
              <a:spcPts val="0"/>
            </a:spcBef>
            <a:spcAft>
              <a:spcPts val="0"/>
            </a:spcAft>
          </a:pPr>
          <a:endParaRPr lang="zh-CN" altLang="en-US" sz="2000" b="1">
            <a:latin typeface="微软雅黑" panose="020B0503020204020204" pitchFamily="34" charset="-122"/>
            <a:ea typeface="微软雅黑" panose="020B0503020204020204" pitchFamily="34" charset="-122"/>
          </a:endParaRPr>
        </a:p>
      </dgm:t>
    </dgm:pt>
    <dgm:pt modelId="{55817059-13DE-4D68-9177-2685E3A34365}">
      <dgm:prSet phldrT="[文本]" custT="1"/>
      <dgm:spPr/>
      <dgm:t>
        <a:bodyPr/>
        <a:lstStyle/>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艺术类（美院）</a:t>
          </a:r>
          <a:endParaRPr lang="zh-CN" altLang="en-US" sz="1400" b="1" dirty="0">
            <a:latin typeface="微软雅黑" panose="020B0503020204020204" pitchFamily="34" charset="-122"/>
            <a:ea typeface="微软雅黑" panose="020B0503020204020204" pitchFamily="34" charset="-122"/>
          </a:endParaRPr>
        </a:p>
      </dgm:t>
    </dgm:pt>
    <dgm:pt modelId="{235DB0EC-4BE2-43CD-8F85-D90ED5650425}" type="parTrans" cxnId="{BB922A85-530A-476C-9E23-0E31C81DF809}">
      <dgm:prSet custT="1"/>
      <dgm:spPr/>
      <dgm:t>
        <a:bodyPr/>
        <a:lstStyle/>
        <a:p>
          <a:pPr>
            <a:lnSpc>
              <a:spcPct val="100000"/>
            </a:lnSpc>
            <a:spcBef>
              <a:spcPts val="0"/>
            </a:spcBef>
            <a:spcAft>
              <a:spcPts val="0"/>
            </a:spcAft>
          </a:pPr>
          <a:endParaRPr lang="zh-CN" altLang="en-US" sz="1050" b="1">
            <a:latin typeface="微软雅黑" panose="020B0503020204020204" pitchFamily="34" charset="-122"/>
            <a:ea typeface="微软雅黑" panose="020B0503020204020204" pitchFamily="34" charset="-122"/>
          </a:endParaRPr>
        </a:p>
      </dgm:t>
    </dgm:pt>
    <dgm:pt modelId="{53ACCA21-0556-4D19-A57D-0D24FA93C7B6}" type="sibTrans" cxnId="{BB922A85-530A-476C-9E23-0E31C81DF809}">
      <dgm:prSet/>
      <dgm:spPr/>
      <dgm:t>
        <a:bodyPr/>
        <a:lstStyle/>
        <a:p>
          <a:pPr>
            <a:lnSpc>
              <a:spcPct val="100000"/>
            </a:lnSpc>
            <a:spcBef>
              <a:spcPts val="0"/>
            </a:spcBef>
            <a:spcAft>
              <a:spcPts val="0"/>
            </a:spcAft>
          </a:pPr>
          <a:endParaRPr lang="zh-CN" altLang="en-US" sz="2000" b="1">
            <a:latin typeface="微软雅黑" panose="020B0503020204020204" pitchFamily="34" charset="-122"/>
            <a:ea typeface="微软雅黑" panose="020B0503020204020204" pitchFamily="34" charset="-122"/>
          </a:endParaRPr>
        </a:p>
      </dgm:t>
    </dgm:pt>
    <dgm:pt modelId="{A8688E50-35DC-44CA-BB48-AFDDF6120A41}">
      <dgm:prSet phldrT="[文本]" custT="1"/>
      <dgm:spPr/>
      <dgm:t>
        <a:bodyPr/>
        <a:lstStyle/>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飞行</a:t>
          </a:r>
          <a:endParaRPr lang="en-US" altLang="zh-CN" sz="1400" b="1" dirty="0" smtClean="0">
            <a:latin typeface="微软雅黑" panose="020B0503020204020204" pitchFamily="34" charset="-122"/>
            <a:ea typeface="微软雅黑" panose="020B0503020204020204" pitchFamily="34" charset="-122"/>
          </a:endParaRPr>
        </a:p>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学员</a:t>
          </a:r>
          <a:endParaRPr lang="zh-CN" altLang="en-US" sz="1400" b="1" dirty="0">
            <a:latin typeface="微软雅黑" panose="020B0503020204020204" pitchFamily="34" charset="-122"/>
            <a:ea typeface="微软雅黑" panose="020B0503020204020204" pitchFamily="34" charset="-122"/>
          </a:endParaRPr>
        </a:p>
      </dgm:t>
    </dgm:pt>
    <dgm:pt modelId="{88A6403D-48E6-4F55-9471-C65573DF1736}" type="parTrans" cxnId="{6EF924E1-CA16-4600-AD39-FFEE1C2281C2}">
      <dgm:prSet custT="1"/>
      <dgm:spPr/>
      <dgm:t>
        <a:bodyPr/>
        <a:lstStyle/>
        <a:p>
          <a:pPr>
            <a:lnSpc>
              <a:spcPct val="100000"/>
            </a:lnSpc>
            <a:spcBef>
              <a:spcPts val="0"/>
            </a:spcBef>
            <a:spcAft>
              <a:spcPts val="0"/>
            </a:spcAft>
          </a:pPr>
          <a:endParaRPr lang="zh-CN" altLang="en-US" sz="1050" b="1">
            <a:latin typeface="微软雅黑" panose="020B0503020204020204" pitchFamily="34" charset="-122"/>
            <a:ea typeface="微软雅黑" panose="020B0503020204020204" pitchFamily="34" charset="-122"/>
          </a:endParaRPr>
        </a:p>
      </dgm:t>
    </dgm:pt>
    <dgm:pt modelId="{9615D79D-DCF0-4581-BC35-D8D92FC50EDD}" type="sibTrans" cxnId="{6EF924E1-CA16-4600-AD39-FFEE1C2281C2}">
      <dgm:prSet/>
      <dgm:spPr/>
      <dgm:t>
        <a:bodyPr/>
        <a:lstStyle/>
        <a:p>
          <a:pPr>
            <a:lnSpc>
              <a:spcPct val="100000"/>
            </a:lnSpc>
            <a:spcBef>
              <a:spcPts val="0"/>
            </a:spcBef>
            <a:spcAft>
              <a:spcPts val="0"/>
            </a:spcAft>
          </a:pPr>
          <a:endParaRPr lang="zh-CN" altLang="en-US" sz="2000" b="1">
            <a:latin typeface="微软雅黑" panose="020B0503020204020204" pitchFamily="34" charset="-122"/>
            <a:ea typeface="微软雅黑" panose="020B0503020204020204" pitchFamily="34" charset="-122"/>
          </a:endParaRPr>
        </a:p>
      </dgm:t>
    </dgm:pt>
    <dgm:pt modelId="{4FC00CB0-477F-4279-A0B6-655AC9125C69}">
      <dgm:prSet phldrT="[文本]" custT="1"/>
      <dgm:spPr/>
      <dgm:t>
        <a:bodyPr/>
        <a:lstStyle/>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贫困专项计划</a:t>
          </a:r>
          <a:endParaRPr lang="zh-CN" altLang="en-US" sz="1400" b="1" dirty="0">
            <a:latin typeface="微软雅黑" panose="020B0503020204020204" pitchFamily="34" charset="-122"/>
            <a:ea typeface="微软雅黑" panose="020B0503020204020204" pitchFamily="34" charset="-122"/>
          </a:endParaRPr>
        </a:p>
      </dgm:t>
    </dgm:pt>
    <dgm:pt modelId="{0079A42B-C58F-40F1-B0F5-E0BF33418A7C}" type="parTrans" cxnId="{F6E858CD-395E-424F-BE42-D9BCDD3C8C7E}">
      <dgm:prSet custT="1"/>
      <dgm:spPr/>
      <dgm:t>
        <a:bodyPr/>
        <a:lstStyle/>
        <a:p>
          <a:pPr>
            <a:lnSpc>
              <a:spcPct val="100000"/>
            </a:lnSpc>
            <a:spcBef>
              <a:spcPts val="0"/>
            </a:spcBef>
            <a:spcAft>
              <a:spcPts val="0"/>
            </a:spcAft>
          </a:pPr>
          <a:endParaRPr lang="zh-CN" altLang="en-US" sz="1050" b="1">
            <a:latin typeface="微软雅黑" panose="020B0503020204020204" pitchFamily="34" charset="-122"/>
            <a:ea typeface="微软雅黑" panose="020B0503020204020204" pitchFamily="34" charset="-122"/>
          </a:endParaRPr>
        </a:p>
      </dgm:t>
    </dgm:pt>
    <dgm:pt modelId="{E2ACC347-CF32-41CB-897B-9FB5017BBA12}" type="sibTrans" cxnId="{F6E858CD-395E-424F-BE42-D9BCDD3C8C7E}">
      <dgm:prSet/>
      <dgm:spPr/>
      <dgm:t>
        <a:bodyPr/>
        <a:lstStyle/>
        <a:p>
          <a:pPr>
            <a:lnSpc>
              <a:spcPct val="100000"/>
            </a:lnSpc>
            <a:spcBef>
              <a:spcPts val="0"/>
            </a:spcBef>
            <a:spcAft>
              <a:spcPts val="0"/>
            </a:spcAft>
          </a:pPr>
          <a:endParaRPr lang="zh-CN" altLang="en-US" sz="2000" b="1">
            <a:latin typeface="微软雅黑" panose="020B0503020204020204" pitchFamily="34" charset="-122"/>
            <a:ea typeface="微软雅黑" panose="020B0503020204020204" pitchFamily="34" charset="-122"/>
          </a:endParaRPr>
        </a:p>
      </dgm:t>
    </dgm:pt>
    <dgm:pt modelId="{0894178E-9C8A-44A4-AFC5-5F0D9690E681}">
      <dgm:prSet phldrT="[文本]" custT="1"/>
      <dgm:spPr/>
      <dgm:t>
        <a:bodyPr/>
        <a:lstStyle/>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港澳</a:t>
          </a:r>
          <a:r>
            <a:rPr lang="en-US" altLang="zh-CN" sz="1400" b="1" dirty="0" smtClean="0">
              <a:latin typeface="微软雅黑" panose="020B0503020204020204" pitchFamily="34" charset="-122"/>
              <a:ea typeface="微软雅黑" panose="020B0503020204020204" pitchFamily="34" charset="-122"/>
            </a:rPr>
            <a:t/>
          </a:r>
          <a:br>
            <a:rPr lang="en-US" altLang="zh-CN" sz="1400" b="1" dirty="0" smtClean="0">
              <a:latin typeface="微软雅黑" panose="020B0503020204020204" pitchFamily="34" charset="-122"/>
              <a:ea typeface="微软雅黑" panose="020B0503020204020204" pitchFamily="34" charset="-122"/>
            </a:rPr>
          </a:br>
          <a:r>
            <a:rPr lang="zh-CN" altLang="en-US" sz="1400" b="1" dirty="0" smtClean="0">
              <a:latin typeface="微软雅黑" panose="020B0503020204020204" pitchFamily="34" charset="-122"/>
              <a:ea typeface="微软雅黑" panose="020B0503020204020204" pitchFamily="34" charset="-122"/>
            </a:rPr>
            <a:t>台侨</a:t>
          </a:r>
          <a:endParaRPr lang="zh-CN" altLang="en-US" sz="1400" b="1" dirty="0">
            <a:latin typeface="微软雅黑" panose="020B0503020204020204" pitchFamily="34" charset="-122"/>
            <a:ea typeface="微软雅黑" panose="020B0503020204020204" pitchFamily="34" charset="-122"/>
          </a:endParaRPr>
        </a:p>
      </dgm:t>
    </dgm:pt>
    <dgm:pt modelId="{EF10E2AA-1D67-4E90-8985-87D51CD2D1B1}" type="parTrans" cxnId="{1CD5DEA5-381E-4253-916C-E5D941F3835B}">
      <dgm:prSet/>
      <dgm:spPr/>
      <dgm:t>
        <a:bodyPr/>
        <a:lstStyle/>
        <a:p>
          <a:endParaRPr lang="zh-CN" altLang="en-US"/>
        </a:p>
      </dgm:t>
    </dgm:pt>
    <dgm:pt modelId="{E6A808E7-049B-4737-9FE9-DADEDBC2D13D}" type="sibTrans" cxnId="{1CD5DEA5-381E-4253-916C-E5D941F3835B}">
      <dgm:prSet/>
      <dgm:spPr/>
      <dgm:t>
        <a:bodyPr/>
        <a:lstStyle/>
        <a:p>
          <a:endParaRPr lang="zh-CN" altLang="en-US"/>
        </a:p>
      </dgm:t>
    </dgm:pt>
    <dgm:pt modelId="{68F035F4-67EB-4496-AE96-4AE0B0A99255}">
      <dgm:prSet phldrT="[文本]" custT="1"/>
      <dgm:spPr/>
      <dgm:t>
        <a:bodyPr/>
        <a:lstStyle/>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文体</a:t>
          </a:r>
          <a:r>
            <a:rPr lang="en-US" altLang="zh-CN" sz="1400" b="1" dirty="0" smtClean="0">
              <a:latin typeface="微软雅黑" panose="020B0503020204020204" pitchFamily="34" charset="-122"/>
              <a:ea typeface="微软雅黑" panose="020B0503020204020204" pitchFamily="34" charset="-122"/>
            </a:rPr>
            <a:t/>
          </a:r>
          <a:br>
            <a:rPr lang="en-US" altLang="zh-CN" sz="1400" b="1" dirty="0" smtClean="0">
              <a:latin typeface="微软雅黑" panose="020B0503020204020204" pitchFamily="34" charset="-122"/>
              <a:ea typeface="微软雅黑" panose="020B0503020204020204" pitchFamily="34" charset="-122"/>
            </a:rPr>
          </a:br>
          <a:r>
            <a:rPr lang="zh-CN" altLang="en-US" sz="1400" b="1" dirty="0" smtClean="0">
              <a:latin typeface="微软雅黑" panose="020B0503020204020204" pitchFamily="34" charset="-122"/>
              <a:ea typeface="微软雅黑" panose="020B0503020204020204" pitchFamily="34" charset="-122"/>
            </a:rPr>
            <a:t>特长</a:t>
          </a:r>
          <a:endParaRPr lang="zh-CN" altLang="en-US" sz="1400" b="1" dirty="0">
            <a:latin typeface="微软雅黑" panose="020B0503020204020204" pitchFamily="34" charset="-122"/>
            <a:ea typeface="微软雅黑" panose="020B0503020204020204" pitchFamily="34" charset="-122"/>
          </a:endParaRPr>
        </a:p>
      </dgm:t>
    </dgm:pt>
    <dgm:pt modelId="{6026B293-976B-4C03-9F6F-6B2EE620FD9F}" type="parTrans" cxnId="{6F24CB1A-4C60-4F6F-93B7-2B726A940986}">
      <dgm:prSet/>
      <dgm:spPr/>
      <dgm:t>
        <a:bodyPr/>
        <a:lstStyle/>
        <a:p>
          <a:endParaRPr lang="zh-CN" altLang="en-US"/>
        </a:p>
      </dgm:t>
    </dgm:pt>
    <dgm:pt modelId="{34ED44F3-D3C0-4FF7-9BD2-4DA6B383C8CE}" type="sibTrans" cxnId="{6F24CB1A-4C60-4F6F-93B7-2B726A940986}">
      <dgm:prSet/>
      <dgm:spPr/>
      <dgm:t>
        <a:bodyPr/>
        <a:lstStyle/>
        <a:p>
          <a:endParaRPr lang="zh-CN" altLang="en-US"/>
        </a:p>
      </dgm:t>
    </dgm:pt>
    <dgm:pt modelId="{1ACCD232-5F14-44D1-8170-6D8D32A8B827}">
      <dgm:prSet phldrT="[文本]" custT="1"/>
      <dgm:spPr/>
      <dgm:t>
        <a:bodyPr/>
        <a:lstStyle/>
        <a:p>
          <a:pPr>
            <a:lnSpc>
              <a:spcPct val="10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保送生</a:t>
          </a:r>
          <a:endParaRPr lang="zh-CN" altLang="en-US" sz="1400" b="1" dirty="0">
            <a:latin typeface="微软雅黑" panose="020B0503020204020204" pitchFamily="34" charset="-122"/>
            <a:ea typeface="微软雅黑" panose="020B0503020204020204" pitchFamily="34" charset="-122"/>
          </a:endParaRPr>
        </a:p>
      </dgm:t>
    </dgm:pt>
    <dgm:pt modelId="{986D0DBF-B461-4153-B74E-9AE48411194A}" type="parTrans" cxnId="{C3E52EC6-02FC-4340-B254-FF8F3D9ED9CE}">
      <dgm:prSet/>
      <dgm:spPr/>
      <dgm:t>
        <a:bodyPr/>
        <a:lstStyle/>
        <a:p>
          <a:endParaRPr lang="zh-CN" altLang="en-US"/>
        </a:p>
      </dgm:t>
    </dgm:pt>
    <dgm:pt modelId="{10653E08-DDE9-4C10-86F8-C6DEDF515184}" type="sibTrans" cxnId="{C3E52EC6-02FC-4340-B254-FF8F3D9ED9CE}">
      <dgm:prSet/>
      <dgm:spPr/>
      <dgm:t>
        <a:bodyPr/>
        <a:lstStyle/>
        <a:p>
          <a:endParaRPr lang="zh-CN" altLang="en-US"/>
        </a:p>
      </dgm:t>
    </dgm:pt>
    <dgm:pt modelId="{CB7B7027-3F93-4AEE-93D9-B7D0CD88DC6F}" type="pres">
      <dgm:prSet presAssocID="{CC688723-B0BE-4194-B172-C78C9C24BECF}" presName="Name0" presStyleCnt="0">
        <dgm:presLayoutVars>
          <dgm:chMax val="1"/>
          <dgm:dir/>
          <dgm:animLvl val="ctr"/>
          <dgm:resizeHandles val="exact"/>
        </dgm:presLayoutVars>
      </dgm:prSet>
      <dgm:spPr/>
      <dgm:t>
        <a:bodyPr/>
        <a:lstStyle/>
        <a:p>
          <a:endParaRPr lang="zh-CN" altLang="en-US"/>
        </a:p>
      </dgm:t>
    </dgm:pt>
    <dgm:pt modelId="{2401262B-191D-4C07-ABA1-A7420A429587}" type="pres">
      <dgm:prSet presAssocID="{EA0BB1AD-3D40-4636-9433-5A323771E714}" presName="centerShape" presStyleLbl="node0" presStyleIdx="0" presStyleCnt="1"/>
      <dgm:spPr/>
      <dgm:t>
        <a:bodyPr/>
        <a:lstStyle/>
        <a:p>
          <a:endParaRPr lang="zh-CN" altLang="en-US"/>
        </a:p>
      </dgm:t>
    </dgm:pt>
    <dgm:pt modelId="{678FE69B-AB7A-423C-AFD2-ACE6905451D3}" type="pres">
      <dgm:prSet presAssocID="{2B946E90-A905-4D8B-9D95-137DE6B556E1}" presName="parTrans" presStyleLbl="sibTrans2D1" presStyleIdx="0" presStyleCnt="10"/>
      <dgm:spPr/>
      <dgm:t>
        <a:bodyPr/>
        <a:lstStyle/>
        <a:p>
          <a:endParaRPr lang="zh-CN" altLang="en-US"/>
        </a:p>
      </dgm:t>
    </dgm:pt>
    <dgm:pt modelId="{8DD559C1-3256-4073-A001-3C1300CF7E93}" type="pres">
      <dgm:prSet presAssocID="{2B946E90-A905-4D8B-9D95-137DE6B556E1}" presName="connectorText" presStyleLbl="sibTrans2D1" presStyleIdx="0" presStyleCnt="10"/>
      <dgm:spPr/>
      <dgm:t>
        <a:bodyPr/>
        <a:lstStyle/>
        <a:p>
          <a:endParaRPr lang="zh-CN" altLang="en-US"/>
        </a:p>
      </dgm:t>
    </dgm:pt>
    <dgm:pt modelId="{837ACBE0-3E4B-4392-A6E0-E0BA6AA67DE0}" type="pres">
      <dgm:prSet presAssocID="{6FD6DB2A-7776-4E5C-9EB1-26176FC13075}" presName="node" presStyleLbl="node1" presStyleIdx="0" presStyleCnt="10">
        <dgm:presLayoutVars>
          <dgm:bulletEnabled val="1"/>
        </dgm:presLayoutVars>
      </dgm:prSet>
      <dgm:spPr/>
      <dgm:t>
        <a:bodyPr/>
        <a:lstStyle/>
        <a:p>
          <a:endParaRPr lang="zh-CN" altLang="en-US"/>
        </a:p>
      </dgm:t>
    </dgm:pt>
    <dgm:pt modelId="{CA8CC6E7-4F59-4EDE-B932-2067AAE3FAF2}" type="pres">
      <dgm:prSet presAssocID="{147B3BA5-ECB0-40C6-B977-6544FCB7B687}" presName="parTrans" presStyleLbl="sibTrans2D1" presStyleIdx="1" presStyleCnt="10"/>
      <dgm:spPr/>
      <dgm:t>
        <a:bodyPr/>
        <a:lstStyle/>
        <a:p>
          <a:endParaRPr lang="zh-CN" altLang="en-US"/>
        </a:p>
      </dgm:t>
    </dgm:pt>
    <dgm:pt modelId="{ADC50986-0E34-40CF-AC9C-1839477D6D26}" type="pres">
      <dgm:prSet presAssocID="{147B3BA5-ECB0-40C6-B977-6544FCB7B687}" presName="connectorText" presStyleLbl="sibTrans2D1" presStyleIdx="1" presStyleCnt="10"/>
      <dgm:spPr/>
      <dgm:t>
        <a:bodyPr/>
        <a:lstStyle/>
        <a:p>
          <a:endParaRPr lang="zh-CN" altLang="en-US"/>
        </a:p>
      </dgm:t>
    </dgm:pt>
    <dgm:pt modelId="{6BBF84EE-E9D8-4B9B-B99A-1A9EFAA71B11}" type="pres">
      <dgm:prSet presAssocID="{D84B2D3D-12BA-4B20-9D8F-BD8FE23557A7}" presName="node" presStyleLbl="node1" presStyleIdx="1" presStyleCnt="10">
        <dgm:presLayoutVars>
          <dgm:bulletEnabled val="1"/>
        </dgm:presLayoutVars>
      </dgm:prSet>
      <dgm:spPr/>
      <dgm:t>
        <a:bodyPr/>
        <a:lstStyle/>
        <a:p>
          <a:endParaRPr lang="zh-CN" altLang="en-US"/>
        </a:p>
      </dgm:t>
    </dgm:pt>
    <dgm:pt modelId="{F6349FEA-9EA8-4CFA-B2A5-F946A5CF4F37}" type="pres">
      <dgm:prSet presAssocID="{EF10E2AA-1D67-4E90-8985-87D51CD2D1B1}" presName="parTrans" presStyleLbl="sibTrans2D1" presStyleIdx="2" presStyleCnt="10"/>
      <dgm:spPr/>
      <dgm:t>
        <a:bodyPr/>
        <a:lstStyle/>
        <a:p>
          <a:endParaRPr lang="zh-CN" altLang="en-US"/>
        </a:p>
      </dgm:t>
    </dgm:pt>
    <dgm:pt modelId="{C6C412B0-D075-4FD9-922C-679C3257D2F1}" type="pres">
      <dgm:prSet presAssocID="{EF10E2AA-1D67-4E90-8985-87D51CD2D1B1}" presName="connectorText" presStyleLbl="sibTrans2D1" presStyleIdx="2" presStyleCnt="10"/>
      <dgm:spPr/>
      <dgm:t>
        <a:bodyPr/>
        <a:lstStyle/>
        <a:p>
          <a:endParaRPr lang="zh-CN" altLang="en-US"/>
        </a:p>
      </dgm:t>
    </dgm:pt>
    <dgm:pt modelId="{D9659346-8DC4-4FD4-891D-0F2E6BE167D7}" type="pres">
      <dgm:prSet presAssocID="{0894178E-9C8A-44A4-AFC5-5F0D9690E681}" presName="node" presStyleLbl="node1" presStyleIdx="2" presStyleCnt="10">
        <dgm:presLayoutVars>
          <dgm:bulletEnabled val="1"/>
        </dgm:presLayoutVars>
      </dgm:prSet>
      <dgm:spPr/>
      <dgm:t>
        <a:bodyPr/>
        <a:lstStyle/>
        <a:p>
          <a:endParaRPr lang="zh-CN" altLang="en-US"/>
        </a:p>
      </dgm:t>
    </dgm:pt>
    <dgm:pt modelId="{7886A367-465B-4F13-9E78-55692E510585}" type="pres">
      <dgm:prSet presAssocID="{6F3DA712-8ED6-4D2A-89A6-82A8BD3C9BB4}" presName="parTrans" presStyleLbl="sibTrans2D1" presStyleIdx="3" presStyleCnt="10"/>
      <dgm:spPr/>
      <dgm:t>
        <a:bodyPr/>
        <a:lstStyle/>
        <a:p>
          <a:endParaRPr lang="zh-CN" altLang="en-US"/>
        </a:p>
      </dgm:t>
    </dgm:pt>
    <dgm:pt modelId="{A6F9C689-3916-4F37-95FD-A09ECA1F455D}" type="pres">
      <dgm:prSet presAssocID="{6F3DA712-8ED6-4D2A-89A6-82A8BD3C9BB4}" presName="connectorText" presStyleLbl="sibTrans2D1" presStyleIdx="3" presStyleCnt="10"/>
      <dgm:spPr/>
      <dgm:t>
        <a:bodyPr/>
        <a:lstStyle/>
        <a:p>
          <a:endParaRPr lang="zh-CN" altLang="en-US"/>
        </a:p>
      </dgm:t>
    </dgm:pt>
    <dgm:pt modelId="{37D87456-92B8-4EC2-B63B-DE4009589EB1}" type="pres">
      <dgm:prSet presAssocID="{6B40ABD1-5F2E-4B58-91C3-A225DA43364C}" presName="node" presStyleLbl="node1" presStyleIdx="3" presStyleCnt="10">
        <dgm:presLayoutVars>
          <dgm:bulletEnabled val="1"/>
        </dgm:presLayoutVars>
      </dgm:prSet>
      <dgm:spPr/>
      <dgm:t>
        <a:bodyPr/>
        <a:lstStyle/>
        <a:p>
          <a:endParaRPr lang="zh-CN" altLang="en-US"/>
        </a:p>
      </dgm:t>
    </dgm:pt>
    <dgm:pt modelId="{8BC7E5C0-910B-4110-875C-A8D036F13C30}" type="pres">
      <dgm:prSet presAssocID="{986D0DBF-B461-4153-B74E-9AE48411194A}" presName="parTrans" presStyleLbl="sibTrans2D1" presStyleIdx="4" presStyleCnt="10"/>
      <dgm:spPr/>
      <dgm:t>
        <a:bodyPr/>
        <a:lstStyle/>
        <a:p>
          <a:endParaRPr lang="zh-CN" altLang="en-US"/>
        </a:p>
      </dgm:t>
    </dgm:pt>
    <dgm:pt modelId="{0DD2DEA8-FDCA-4385-993C-E2423C4AACA0}" type="pres">
      <dgm:prSet presAssocID="{986D0DBF-B461-4153-B74E-9AE48411194A}" presName="connectorText" presStyleLbl="sibTrans2D1" presStyleIdx="4" presStyleCnt="10"/>
      <dgm:spPr/>
      <dgm:t>
        <a:bodyPr/>
        <a:lstStyle/>
        <a:p>
          <a:endParaRPr lang="zh-CN" altLang="en-US"/>
        </a:p>
      </dgm:t>
    </dgm:pt>
    <dgm:pt modelId="{CB3B5CA1-1067-4FA7-8902-302D39148C4B}" type="pres">
      <dgm:prSet presAssocID="{1ACCD232-5F14-44D1-8170-6D8D32A8B827}" presName="node" presStyleLbl="node1" presStyleIdx="4" presStyleCnt="10">
        <dgm:presLayoutVars>
          <dgm:bulletEnabled val="1"/>
        </dgm:presLayoutVars>
      </dgm:prSet>
      <dgm:spPr/>
      <dgm:t>
        <a:bodyPr/>
        <a:lstStyle/>
        <a:p>
          <a:endParaRPr lang="zh-CN" altLang="en-US"/>
        </a:p>
      </dgm:t>
    </dgm:pt>
    <dgm:pt modelId="{73AC1DAA-E716-4F10-9536-EE4734118D5B}" type="pres">
      <dgm:prSet presAssocID="{6026B293-976B-4C03-9F6F-6B2EE620FD9F}" presName="parTrans" presStyleLbl="sibTrans2D1" presStyleIdx="5" presStyleCnt="10"/>
      <dgm:spPr/>
      <dgm:t>
        <a:bodyPr/>
        <a:lstStyle/>
        <a:p>
          <a:endParaRPr lang="zh-CN" altLang="en-US"/>
        </a:p>
      </dgm:t>
    </dgm:pt>
    <dgm:pt modelId="{5CAE5CF7-DDA6-43FC-B9C0-0513F2C5D99A}" type="pres">
      <dgm:prSet presAssocID="{6026B293-976B-4C03-9F6F-6B2EE620FD9F}" presName="connectorText" presStyleLbl="sibTrans2D1" presStyleIdx="5" presStyleCnt="10"/>
      <dgm:spPr/>
      <dgm:t>
        <a:bodyPr/>
        <a:lstStyle/>
        <a:p>
          <a:endParaRPr lang="zh-CN" altLang="en-US"/>
        </a:p>
      </dgm:t>
    </dgm:pt>
    <dgm:pt modelId="{808884C3-1AD1-4EA3-A1A6-5EE1AC131056}" type="pres">
      <dgm:prSet presAssocID="{68F035F4-67EB-4496-AE96-4AE0B0A99255}" presName="node" presStyleLbl="node1" presStyleIdx="5" presStyleCnt="10">
        <dgm:presLayoutVars>
          <dgm:bulletEnabled val="1"/>
        </dgm:presLayoutVars>
      </dgm:prSet>
      <dgm:spPr/>
      <dgm:t>
        <a:bodyPr/>
        <a:lstStyle/>
        <a:p>
          <a:endParaRPr lang="zh-CN" altLang="en-US"/>
        </a:p>
      </dgm:t>
    </dgm:pt>
    <dgm:pt modelId="{0EA75111-3E90-4E8B-9287-DE447AA78F5B}" type="pres">
      <dgm:prSet presAssocID="{26F27F78-21C3-4D2A-A511-6E33BEDB3D10}" presName="parTrans" presStyleLbl="sibTrans2D1" presStyleIdx="6" presStyleCnt="10"/>
      <dgm:spPr/>
      <dgm:t>
        <a:bodyPr/>
        <a:lstStyle/>
        <a:p>
          <a:endParaRPr lang="zh-CN" altLang="en-US"/>
        </a:p>
      </dgm:t>
    </dgm:pt>
    <dgm:pt modelId="{E73EA70E-F828-43B4-9830-7D1E5195029B}" type="pres">
      <dgm:prSet presAssocID="{26F27F78-21C3-4D2A-A511-6E33BEDB3D10}" presName="connectorText" presStyleLbl="sibTrans2D1" presStyleIdx="6" presStyleCnt="10"/>
      <dgm:spPr/>
      <dgm:t>
        <a:bodyPr/>
        <a:lstStyle/>
        <a:p>
          <a:endParaRPr lang="zh-CN" altLang="en-US"/>
        </a:p>
      </dgm:t>
    </dgm:pt>
    <dgm:pt modelId="{1C1526B3-3383-4ABA-A807-5F50B2EE1757}" type="pres">
      <dgm:prSet presAssocID="{9B367BEA-17B7-420C-8558-1BAD292F28C3}" presName="node" presStyleLbl="node1" presStyleIdx="6" presStyleCnt="10">
        <dgm:presLayoutVars>
          <dgm:bulletEnabled val="1"/>
        </dgm:presLayoutVars>
      </dgm:prSet>
      <dgm:spPr/>
      <dgm:t>
        <a:bodyPr/>
        <a:lstStyle/>
        <a:p>
          <a:endParaRPr lang="zh-CN" altLang="en-US"/>
        </a:p>
      </dgm:t>
    </dgm:pt>
    <dgm:pt modelId="{83042072-79D5-42C8-9D74-1B19F460B675}" type="pres">
      <dgm:prSet presAssocID="{235DB0EC-4BE2-43CD-8F85-D90ED5650425}" presName="parTrans" presStyleLbl="sibTrans2D1" presStyleIdx="7" presStyleCnt="10"/>
      <dgm:spPr/>
      <dgm:t>
        <a:bodyPr/>
        <a:lstStyle/>
        <a:p>
          <a:endParaRPr lang="zh-CN" altLang="en-US"/>
        </a:p>
      </dgm:t>
    </dgm:pt>
    <dgm:pt modelId="{9ED729D1-584E-48D2-ABD3-7E5A706C5A5B}" type="pres">
      <dgm:prSet presAssocID="{235DB0EC-4BE2-43CD-8F85-D90ED5650425}" presName="connectorText" presStyleLbl="sibTrans2D1" presStyleIdx="7" presStyleCnt="10"/>
      <dgm:spPr/>
      <dgm:t>
        <a:bodyPr/>
        <a:lstStyle/>
        <a:p>
          <a:endParaRPr lang="zh-CN" altLang="en-US"/>
        </a:p>
      </dgm:t>
    </dgm:pt>
    <dgm:pt modelId="{103CE144-18E6-48DA-B7CF-BBC0EAB0FF54}" type="pres">
      <dgm:prSet presAssocID="{55817059-13DE-4D68-9177-2685E3A34365}" presName="node" presStyleLbl="node1" presStyleIdx="7" presStyleCnt="10">
        <dgm:presLayoutVars>
          <dgm:bulletEnabled val="1"/>
        </dgm:presLayoutVars>
      </dgm:prSet>
      <dgm:spPr/>
      <dgm:t>
        <a:bodyPr/>
        <a:lstStyle/>
        <a:p>
          <a:endParaRPr lang="zh-CN" altLang="en-US"/>
        </a:p>
      </dgm:t>
    </dgm:pt>
    <dgm:pt modelId="{4393CE7E-DFC0-4710-AE1B-59549E481C33}" type="pres">
      <dgm:prSet presAssocID="{88A6403D-48E6-4F55-9471-C65573DF1736}" presName="parTrans" presStyleLbl="sibTrans2D1" presStyleIdx="8" presStyleCnt="10"/>
      <dgm:spPr/>
      <dgm:t>
        <a:bodyPr/>
        <a:lstStyle/>
        <a:p>
          <a:endParaRPr lang="zh-CN" altLang="en-US"/>
        </a:p>
      </dgm:t>
    </dgm:pt>
    <dgm:pt modelId="{E9C37C17-2D8D-4224-A7F8-E341E71F6D3B}" type="pres">
      <dgm:prSet presAssocID="{88A6403D-48E6-4F55-9471-C65573DF1736}" presName="connectorText" presStyleLbl="sibTrans2D1" presStyleIdx="8" presStyleCnt="10"/>
      <dgm:spPr/>
      <dgm:t>
        <a:bodyPr/>
        <a:lstStyle/>
        <a:p>
          <a:endParaRPr lang="zh-CN" altLang="en-US"/>
        </a:p>
      </dgm:t>
    </dgm:pt>
    <dgm:pt modelId="{4E4DCC7A-D126-4EBF-B127-199A09BD3019}" type="pres">
      <dgm:prSet presAssocID="{A8688E50-35DC-44CA-BB48-AFDDF6120A41}" presName="node" presStyleLbl="node1" presStyleIdx="8" presStyleCnt="10">
        <dgm:presLayoutVars>
          <dgm:bulletEnabled val="1"/>
        </dgm:presLayoutVars>
      </dgm:prSet>
      <dgm:spPr/>
      <dgm:t>
        <a:bodyPr/>
        <a:lstStyle/>
        <a:p>
          <a:endParaRPr lang="zh-CN" altLang="en-US"/>
        </a:p>
      </dgm:t>
    </dgm:pt>
    <dgm:pt modelId="{5EFC66D2-189D-48F8-8C2A-D7CEEF903ECE}" type="pres">
      <dgm:prSet presAssocID="{0079A42B-C58F-40F1-B0F5-E0BF33418A7C}" presName="parTrans" presStyleLbl="sibTrans2D1" presStyleIdx="9" presStyleCnt="10"/>
      <dgm:spPr/>
      <dgm:t>
        <a:bodyPr/>
        <a:lstStyle/>
        <a:p>
          <a:endParaRPr lang="zh-CN" altLang="en-US"/>
        </a:p>
      </dgm:t>
    </dgm:pt>
    <dgm:pt modelId="{9E05AD28-7AE3-4A3D-A180-AB70764C0873}" type="pres">
      <dgm:prSet presAssocID="{0079A42B-C58F-40F1-B0F5-E0BF33418A7C}" presName="connectorText" presStyleLbl="sibTrans2D1" presStyleIdx="9" presStyleCnt="10"/>
      <dgm:spPr/>
      <dgm:t>
        <a:bodyPr/>
        <a:lstStyle/>
        <a:p>
          <a:endParaRPr lang="zh-CN" altLang="en-US"/>
        </a:p>
      </dgm:t>
    </dgm:pt>
    <dgm:pt modelId="{C3AEB87B-A951-4FC6-A333-B41FA47AA9A5}" type="pres">
      <dgm:prSet presAssocID="{4FC00CB0-477F-4279-A0B6-655AC9125C69}" presName="node" presStyleLbl="node1" presStyleIdx="9" presStyleCnt="10">
        <dgm:presLayoutVars>
          <dgm:bulletEnabled val="1"/>
        </dgm:presLayoutVars>
      </dgm:prSet>
      <dgm:spPr/>
      <dgm:t>
        <a:bodyPr/>
        <a:lstStyle/>
        <a:p>
          <a:endParaRPr lang="zh-CN" altLang="en-US"/>
        </a:p>
      </dgm:t>
    </dgm:pt>
  </dgm:ptLst>
  <dgm:cxnLst>
    <dgm:cxn modelId="{C03DB024-484B-46E2-B9BF-99013FC3EA68}" type="presOf" srcId="{6026B293-976B-4C03-9F6F-6B2EE620FD9F}" destId="{5CAE5CF7-DDA6-43FC-B9C0-0513F2C5D99A}" srcOrd="1" destOrd="0" presId="urn:microsoft.com/office/officeart/2005/8/layout/radial5"/>
    <dgm:cxn modelId="{6F24CB1A-4C60-4F6F-93B7-2B726A940986}" srcId="{EA0BB1AD-3D40-4636-9433-5A323771E714}" destId="{68F035F4-67EB-4496-AE96-4AE0B0A99255}" srcOrd="5" destOrd="0" parTransId="{6026B293-976B-4C03-9F6F-6B2EE620FD9F}" sibTransId="{34ED44F3-D3C0-4FF7-9BD2-4DA6B383C8CE}"/>
    <dgm:cxn modelId="{EE5074C3-6B12-4CC5-956C-DF3C957A85D0}" srcId="{CC688723-B0BE-4194-B172-C78C9C24BECF}" destId="{EA0BB1AD-3D40-4636-9433-5A323771E714}" srcOrd="0" destOrd="0" parTransId="{4BBF2693-F326-4AF4-8B6B-C3B680B3D316}" sibTransId="{21F6FBF9-C4E4-43E9-B6D5-2597004A3A83}"/>
    <dgm:cxn modelId="{011D0DA2-DAFA-4F19-BE75-505B7E041AF5}" type="presOf" srcId="{EF10E2AA-1D67-4E90-8985-87D51CD2D1B1}" destId="{C6C412B0-D075-4FD9-922C-679C3257D2F1}" srcOrd="1" destOrd="0" presId="urn:microsoft.com/office/officeart/2005/8/layout/radial5"/>
    <dgm:cxn modelId="{5DA8079F-750A-4C1A-8D76-1A28E16267F0}" type="presOf" srcId="{0894178E-9C8A-44A4-AFC5-5F0D9690E681}" destId="{D9659346-8DC4-4FD4-891D-0F2E6BE167D7}" srcOrd="0" destOrd="0" presId="urn:microsoft.com/office/officeart/2005/8/layout/radial5"/>
    <dgm:cxn modelId="{D8994C80-23D8-4FE1-BFF9-9A900B1CB223}" type="presOf" srcId="{986D0DBF-B461-4153-B74E-9AE48411194A}" destId="{8BC7E5C0-910B-4110-875C-A8D036F13C30}" srcOrd="0" destOrd="0" presId="urn:microsoft.com/office/officeart/2005/8/layout/radial5"/>
    <dgm:cxn modelId="{A9955C7F-7382-4624-9ABD-89BCD57F021D}" type="presOf" srcId="{68F035F4-67EB-4496-AE96-4AE0B0A99255}" destId="{808884C3-1AD1-4EA3-A1A6-5EE1AC131056}" srcOrd="0" destOrd="0" presId="urn:microsoft.com/office/officeart/2005/8/layout/radial5"/>
    <dgm:cxn modelId="{7AB270AD-CF4F-4D6A-A055-ED638C6FB86E}" type="presOf" srcId="{EA0BB1AD-3D40-4636-9433-5A323771E714}" destId="{2401262B-191D-4C07-ABA1-A7420A429587}" srcOrd="0" destOrd="0" presId="urn:microsoft.com/office/officeart/2005/8/layout/radial5"/>
    <dgm:cxn modelId="{DEA256A0-8C88-4767-82B6-AAE67BC6E756}" type="presOf" srcId="{6026B293-976B-4C03-9F6F-6B2EE620FD9F}" destId="{73AC1DAA-E716-4F10-9536-EE4734118D5B}" srcOrd="0" destOrd="0" presId="urn:microsoft.com/office/officeart/2005/8/layout/radial5"/>
    <dgm:cxn modelId="{B716B527-7B66-442A-B444-E6A043AB9515}" type="presOf" srcId="{88A6403D-48E6-4F55-9471-C65573DF1736}" destId="{E9C37C17-2D8D-4224-A7F8-E341E71F6D3B}" srcOrd="1" destOrd="0" presId="urn:microsoft.com/office/officeart/2005/8/layout/radial5"/>
    <dgm:cxn modelId="{F6E858CD-395E-424F-BE42-D9BCDD3C8C7E}" srcId="{EA0BB1AD-3D40-4636-9433-5A323771E714}" destId="{4FC00CB0-477F-4279-A0B6-655AC9125C69}" srcOrd="9" destOrd="0" parTransId="{0079A42B-C58F-40F1-B0F5-E0BF33418A7C}" sibTransId="{E2ACC347-CF32-41CB-897B-9FB5017BBA12}"/>
    <dgm:cxn modelId="{C3E52EC6-02FC-4340-B254-FF8F3D9ED9CE}" srcId="{EA0BB1AD-3D40-4636-9433-5A323771E714}" destId="{1ACCD232-5F14-44D1-8170-6D8D32A8B827}" srcOrd="4" destOrd="0" parTransId="{986D0DBF-B461-4153-B74E-9AE48411194A}" sibTransId="{10653E08-DDE9-4C10-86F8-C6DEDF515184}"/>
    <dgm:cxn modelId="{A6E0D2C5-4B5E-4E19-990B-C51BD7695119}" type="presOf" srcId="{0079A42B-C58F-40F1-B0F5-E0BF33418A7C}" destId="{9E05AD28-7AE3-4A3D-A180-AB70764C0873}" srcOrd="1" destOrd="0" presId="urn:microsoft.com/office/officeart/2005/8/layout/radial5"/>
    <dgm:cxn modelId="{6B245752-A0DB-46C3-BB6B-35F0815F072E}" type="presOf" srcId="{235DB0EC-4BE2-43CD-8F85-D90ED5650425}" destId="{83042072-79D5-42C8-9D74-1B19F460B675}" srcOrd="0" destOrd="0" presId="urn:microsoft.com/office/officeart/2005/8/layout/radial5"/>
    <dgm:cxn modelId="{5BE847FF-C201-42E0-B7A0-7265B33E9476}" type="presOf" srcId="{2B946E90-A905-4D8B-9D95-137DE6B556E1}" destId="{8DD559C1-3256-4073-A001-3C1300CF7E93}" srcOrd="1" destOrd="0" presId="urn:microsoft.com/office/officeart/2005/8/layout/radial5"/>
    <dgm:cxn modelId="{EB9A7F76-7477-4CE4-9983-B2260402AEA1}" type="presOf" srcId="{0079A42B-C58F-40F1-B0F5-E0BF33418A7C}" destId="{5EFC66D2-189D-48F8-8C2A-D7CEEF903ECE}" srcOrd="0" destOrd="0" presId="urn:microsoft.com/office/officeart/2005/8/layout/radial5"/>
    <dgm:cxn modelId="{0825BE3F-9978-4DE4-825F-4C3ED9E5B068}" type="presOf" srcId="{1ACCD232-5F14-44D1-8170-6D8D32A8B827}" destId="{CB3B5CA1-1067-4FA7-8902-302D39148C4B}" srcOrd="0" destOrd="0" presId="urn:microsoft.com/office/officeart/2005/8/layout/radial5"/>
    <dgm:cxn modelId="{95F2DFD9-CD93-4B2A-8640-AF58648BE03A}" srcId="{EA0BB1AD-3D40-4636-9433-5A323771E714}" destId="{9B367BEA-17B7-420C-8558-1BAD292F28C3}" srcOrd="6" destOrd="0" parTransId="{26F27F78-21C3-4D2A-A511-6E33BEDB3D10}" sibTransId="{220B9E6C-79CF-4A6E-9B94-B1A5D1FD4E21}"/>
    <dgm:cxn modelId="{6EF924E1-CA16-4600-AD39-FFEE1C2281C2}" srcId="{EA0BB1AD-3D40-4636-9433-5A323771E714}" destId="{A8688E50-35DC-44CA-BB48-AFDDF6120A41}" srcOrd="8" destOrd="0" parTransId="{88A6403D-48E6-4F55-9471-C65573DF1736}" sibTransId="{9615D79D-DCF0-4581-BC35-D8D92FC50EDD}"/>
    <dgm:cxn modelId="{F2702069-CCA1-4956-909E-D939257DDC97}" type="presOf" srcId="{4FC00CB0-477F-4279-A0B6-655AC9125C69}" destId="{C3AEB87B-A951-4FC6-A333-B41FA47AA9A5}" srcOrd="0" destOrd="0" presId="urn:microsoft.com/office/officeart/2005/8/layout/radial5"/>
    <dgm:cxn modelId="{AD0BE579-A54D-48B9-9EBD-DA32A46E7A51}" type="presOf" srcId="{26F27F78-21C3-4D2A-A511-6E33BEDB3D10}" destId="{0EA75111-3E90-4E8B-9287-DE447AA78F5B}" srcOrd="0" destOrd="0" presId="urn:microsoft.com/office/officeart/2005/8/layout/radial5"/>
    <dgm:cxn modelId="{CBE06B13-1A40-428E-8F7F-8FC899FFC635}" type="presOf" srcId="{EF10E2AA-1D67-4E90-8985-87D51CD2D1B1}" destId="{F6349FEA-9EA8-4CFA-B2A5-F946A5CF4F37}" srcOrd="0" destOrd="0" presId="urn:microsoft.com/office/officeart/2005/8/layout/radial5"/>
    <dgm:cxn modelId="{BB922A85-530A-476C-9E23-0E31C81DF809}" srcId="{EA0BB1AD-3D40-4636-9433-5A323771E714}" destId="{55817059-13DE-4D68-9177-2685E3A34365}" srcOrd="7" destOrd="0" parTransId="{235DB0EC-4BE2-43CD-8F85-D90ED5650425}" sibTransId="{53ACCA21-0556-4D19-A57D-0D24FA93C7B6}"/>
    <dgm:cxn modelId="{4142ACF2-27D6-40F1-9B43-4F015AB39488}" type="presOf" srcId="{A8688E50-35DC-44CA-BB48-AFDDF6120A41}" destId="{4E4DCC7A-D126-4EBF-B127-199A09BD3019}" srcOrd="0" destOrd="0" presId="urn:microsoft.com/office/officeart/2005/8/layout/radial5"/>
    <dgm:cxn modelId="{3CFE220E-DDD7-4EAB-934F-B6F0F3A008FA}" type="presOf" srcId="{147B3BA5-ECB0-40C6-B977-6544FCB7B687}" destId="{CA8CC6E7-4F59-4EDE-B932-2067AAE3FAF2}" srcOrd="0" destOrd="0" presId="urn:microsoft.com/office/officeart/2005/8/layout/radial5"/>
    <dgm:cxn modelId="{1BC6A60D-6459-45E0-813A-DAB5BA8BAAC3}" type="presOf" srcId="{235DB0EC-4BE2-43CD-8F85-D90ED5650425}" destId="{9ED729D1-584E-48D2-ABD3-7E5A706C5A5B}" srcOrd="1" destOrd="0" presId="urn:microsoft.com/office/officeart/2005/8/layout/radial5"/>
    <dgm:cxn modelId="{C4CBA1EC-38B0-4ED3-937C-9C64EAA4A20E}" srcId="{EA0BB1AD-3D40-4636-9433-5A323771E714}" destId="{6FD6DB2A-7776-4E5C-9EB1-26176FC13075}" srcOrd="0" destOrd="0" parTransId="{2B946E90-A905-4D8B-9D95-137DE6B556E1}" sibTransId="{6FD88405-C1B1-4002-8028-3D9D66376919}"/>
    <dgm:cxn modelId="{469663E3-84FF-425D-949D-5C937A3CF46B}" type="presOf" srcId="{26F27F78-21C3-4D2A-A511-6E33BEDB3D10}" destId="{E73EA70E-F828-43B4-9830-7D1E5195029B}" srcOrd="1" destOrd="0" presId="urn:microsoft.com/office/officeart/2005/8/layout/radial5"/>
    <dgm:cxn modelId="{1CD5DEA5-381E-4253-916C-E5D941F3835B}" srcId="{EA0BB1AD-3D40-4636-9433-5A323771E714}" destId="{0894178E-9C8A-44A4-AFC5-5F0D9690E681}" srcOrd="2" destOrd="0" parTransId="{EF10E2AA-1D67-4E90-8985-87D51CD2D1B1}" sibTransId="{E6A808E7-049B-4737-9FE9-DADEDBC2D13D}"/>
    <dgm:cxn modelId="{B85B04F1-EAFD-4017-890A-89DFBB086F53}" type="presOf" srcId="{88A6403D-48E6-4F55-9471-C65573DF1736}" destId="{4393CE7E-DFC0-4710-AE1B-59549E481C33}" srcOrd="0" destOrd="0" presId="urn:microsoft.com/office/officeart/2005/8/layout/radial5"/>
    <dgm:cxn modelId="{5C511A23-2AD2-4480-9B94-1CC3490AD9DD}" type="presOf" srcId="{6FD6DB2A-7776-4E5C-9EB1-26176FC13075}" destId="{837ACBE0-3E4B-4392-A6E0-E0BA6AA67DE0}" srcOrd="0" destOrd="0" presId="urn:microsoft.com/office/officeart/2005/8/layout/radial5"/>
    <dgm:cxn modelId="{70C92A37-5452-4692-AAFD-82B87E288814}" srcId="{EA0BB1AD-3D40-4636-9433-5A323771E714}" destId="{6B40ABD1-5F2E-4B58-91C3-A225DA43364C}" srcOrd="3" destOrd="0" parTransId="{6F3DA712-8ED6-4D2A-89A6-82A8BD3C9BB4}" sibTransId="{1E0212EA-A5F9-4223-99CE-7937F1B52D92}"/>
    <dgm:cxn modelId="{CB6B6683-3227-4109-ABAB-BF49B95F75E5}" type="presOf" srcId="{D84B2D3D-12BA-4B20-9D8F-BD8FE23557A7}" destId="{6BBF84EE-E9D8-4B9B-B99A-1A9EFAA71B11}" srcOrd="0" destOrd="0" presId="urn:microsoft.com/office/officeart/2005/8/layout/radial5"/>
    <dgm:cxn modelId="{47935E16-7AEA-4A21-8183-C8C3EE8021E3}" type="presOf" srcId="{6F3DA712-8ED6-4D2A-89A6-82A8BD3C9BB4}" destId="{7886A367-465B-4F13-9E78-55692E510585}" srcOrd="0" destOrd="0" presId="urn:microsoft.com/office/officeart/2005/8/layout/radial5"/>
    <dgm:cxn modelId="{7419D5F6-23F6-4294-8C17-92BBFD13BA06}" type="presOf" srcId="{6F3DA712-8ED6-4D2A-89A6-82A8BD3C9BB4}" destId="{A6F9C689-3916-4F37-95FD-A09ECA1F455D}" srcOrd="1" destOrd="0" presId="urn:microsoft.com/office/officeart/2005/8/layout/radial5"/>
    <dgm:cxn modelId="{32D1286B-6244-4F70-AF71-BE642029D19C}" type="presOf" srcId="{2B946E90-A905-4D8B-9D95-137DE6B556E1}" destId="{678FE69B-AB7A-423C-AFD2-ACE6905451D3}" srcOrd="0" destOrd="0" presId="urn:microsoft.com/office/officeart/2005/8/layout/radial5"/>
    <dgm:cxn modelId="{A4BADA2F-7541-40CD-8BD9-61B72D92F82F}" type="presOf" srcId="{6B40ABD1-5F2E-4B58-91C3-A225DA43364C}" destId="{37D87456-92B8-4EC2-B63B-DE4009589EB1}" srcOrd="0" destOrd="0" presId="urn:microsoft.com/office/officeart/2005/8/layout/radial5"/>
    <dgm:cxn modelId="{EEDE00E0-A2EB-4B46-B502-CA71FED27E18}" type="presOf" srcId="{986D0DBF-B461-4153-B74E-9AE48411194A}" destId="{0DD2DEA8-FDCA-4385-993C-E2423C4AACA0}" srcOrd="1" destOrd="0" presId="urn:microsoft.com/office/officeart/2005/8/layout/radial5"/>
    <dgm:cxn modelId="{2F77B89F-649D-4286-89AB-FDEC1A84F669}" type="presOf" srcId="{55817059-13DE-4D68-9177-2685E3A34365}" destId="{103CE144-18E6-48DA-B7CF-BBC0EAB0FF54}" srcOrd="0" destOrd="0" presId="urn:microsoft.com/office/officeart/2005/8/layout/radial5"/>
    <dgm:cxn modelId="{C8DF3ECD-8BC2-4DDA-B241-1E7620CE6DC0}" type="presOf" srcId="{9B367BEA-17B7-420C-8558-1BAD292F28C3}" destId="{1C1526B3-3383-4ABA-A807-5F50B2EE1757}" srcOrd="0" destOrd="0" presId="urn:microsoft.com/office/officeart/2005/8/layout/radial5"/>
    <dgm:cxn modelId="{4170ACF0-3E84-4186-8EC5-6E307E72C0A0}" srcId="{EA0BB1AD-3D40-4636-9433-5A323771E714}" destId="{D84B2D3D-12BA-4B20-9D8F-BD8FE23557A7}" srcOrd="1" destOrd="0" parTransId="{147B3BA5-ECB0-40C6-B977-6544FCB7B687}" sibTransId="{F8DE250B-16EB-4A79-BCC7-3BAA1657D8C1}"/>
    <dgm:cxn modelId="{23CBED5A-67AC-4F8B-A1D7-BC7A828EEF24}" type="presOf" srcId="{CC688723-B0BE-4194-B172-C78C9C24BECF}" destId="{CB7B7027-3F93-4AEE-93D9-B7D0CD88DC6F}" srcOrd="0" destOrd="0" presId="urn:microsoft.com/office/officeart/2005/8/layout/radial5"/>
    <dgm:cxn modelId="{32B7B459-63A0-420A-B3D9-72B50F382D09}" type="presOf" srcId="{147B3BA5-ECB0-40C6-B977-6544FCB7B687}" destId="{ADC50986-0E34-40CF-AC9C-1839477D6D26}" srcOrd="1" destOrd="0" presId="urn:microsoft.com/office/officeart/2005/8/layout/radial5"/>
    <dgm:cxn modelId="{E1762132-D34E-4E61-ACF2-8692C73C2EE7}" type="presParOf" srcId="{CB7B7027-3F93-4AEE-93D9-B7D0CD88DC6F}" destId="{2401262B-191D-4C07-ABA1-A7420A429587}" srcOrd="0" destOrd="0" presId="urn:microsoft.com/office/officeart/2005/8/layout/radial5"/>
    <dgm:cxn modelId="{C38E9A35-5E73-4307-8E86-E702899E02CF}" type="presParOf" srcId="{CB7B7027-3F93-4AEE-93D9-B7D0CD88DC6F}" destId="{678FE69B-AB7A-423C-AFD2-ACE6905451D3}" srcOrd="1" destOrd="0" presId="urn:microsoft.com/office/officeart/2005/8/layout/radial5"/>
    <dgm:cxn modelId="{3D66B7BC-CB88-42B9-8FA1-8680C2127F96}" type="presParOf" srcId="{678FE69B-AB7A-423C-AFD2-ACE6905451D3}" destId="{8DD559C1-3256-4073-A001-3C1300CF7E93}" srcOrd="0" destOrd="0" presId="urn:microsoft.com/office/officeart/2005/8/layout/radial5"/>
    <dgm:cxn modelId="{5D7D2154-5C61-4C40-94CB-81A9F83F85C5}" type="presParOf" srcId="{CB7B7027-3F93-4AEE-93D9-B7D0CD88DC6F}" destId="{837ACBE0-3E4B-4392-A6E0-E0BA6AA67DE0}" srcOrd="2" destOrd="0" presId="urn:microsoft.com/office/officeart/2005/8/layout/radial5"/>
    <dgm:cxn modelId="{ABA1FF25-B3C8-4466-9A9C-94B423B3B4DA}" type="presParOf" srcId="{CB7B7027-3F93-4AEE-93D9-B7D0CD88DC6F}" destId="{CA8CC6E7-4F59-4EDE-B932-2067AAE3FAF2}" srcOrd="3" destOrd="0" presId="urn:microsoft.com/office/officeart/2005/8/layout/radial5"/>
    <dgm:cxn modelId="{D7E6A927-C475-4293-B136-765870A78434}" type="presParOf" srcId="{CA8CC6E7-4F59-4EDE-B932-2067AAE3FAF2}" destId="{ADC50986-0E34-40CF-AC9C-1839477D6D26}" srcOrd="0" destOrd="0" presId="urn:microsoft.com/office/officeart/2005/8/layout/radial5"/>
    <dgm:cxn modelId="{3195E154-8E52-4FA1-9692-7BB617D2F2D0}" type="presParOf" srcId="{CB7B7027-3F93-4AEE-93D9-B7D0CD88DC6F}" destId="{6BBF84EE-E9D8-4B9B-B99A-1A9EFAA71B11}" srcOrd="4" destOrd="0" presId="urn:microsoft.com/office/officeart/2005/8/layout/radial5"/>
    <dgm:cxn modelId="{71B2982B-7C25-447F-8056-51046F5FA2DC}" type="presParOf" srcId="{CB7B7027-3F93-4AEE-93D9-B7D0CD88DC6F}" destId="{F6349FEA-9EA8-4CFA-B2A5-F946A5CF4F37}" srcOrd="5" destOrd="0" presId="urn:microsoft.com/office/officeart/2005/8/layout/radial5"/>
    <dgm:cxn modelId="{AECF6DB7-EF5F-40D6-AE8D-DBE44714AD12}" type="presParOf" srcId="{F6349FEA-9EA8-4CFA-B2A5-F946A5CF4F37}" destId="{C6C412B0-D075-4FD9-922C-679C3257D2F1}" srcOrd="0" destOrd="0" presId="urn:microsoft.com/office/officeart/2005/8/layout/radial5"/>
    <dgm:cxn modelId="{424E8D6D-0A08-432C-9AF0-D74B45793EF9}" type="presParOf" srcId="{CB7B7027-3F93-4AEE-93D9-B7D0CD88DC6F}" destId="{D9659346-8DC4-4FD4-891D-0F2E6BE167D7}" srcOrd="6" destOrd="0" presId="urn:microsoft.com/office/officeart/2005/8/layout/radial5"/>
    <dgm:cxn modelId="{A4F89B48-EE8A-4ADE-9E29-D3EC90A64F47}" type="presParOf" srcId="{CB7B7027-3F93-4AEE-93D9-B7D0CD88DC6F}" destId="{7886A367-465B-4F13-9E78-55692E510585}" srcOrd="7" destOrd="0" presId="urn:microsoft.com/office/officeart/2005/8/layout/radial5"/>
    <dgm:cxn modelId="{F6C75FC6-3DAE-487D-98C6-346829F32780}" type="presParOf" srcId="{7886A367-465B-4F13-9E78-55692E510585}" destId="{A6F9C689-3916-4F37-95FD-A09ECA1F455D}" srcOrd="0" destOrd="0" presId="urn:microsoft.com/office/officeart/2005/8/layout/radial5"/>
    <dgm:cxn modelId="{6A13D8B8-4E39-4E45-9D79-9AA370234886}" type="presParOf" srcId="{CB7B7027-3F93-4AEE-93D9-B7D0CD88DC6F}" destId="{37D87456-92B8-4EC2-B63B-DE4009589EB1}" srcOrd="8" destOrd="0" presId="urn:microsoft.com/office/officeart/2005/8/layout/radial5"/>
    <dgm:cxn modelId="{7D192901-9AEA-4B98-86AE-3B250671536C}" type="presParOf" srcId="{CB7B7027-3F93-4AEE-93D9-B7D0CD88DC6F}" destId="{8BC7E5C0-910B-4110-875C-A8D036F13C30}" srcOrd="9" destOrd="0" presId="urn:microsoft.com/office/officeart/2005/8/layout/radial5"/>
    <dgm:cxn modelId="{25CF2802-0153-45C4-9586-04B67779D2B2}" type="presParOf" srcId="{8BC7E5C0-910B-4110-875C-A8D036F13C30}" destId="{0DD2DEA8-FDCA-4385-993C-E2423C4AACA0}" srcOrd="0" destOrd="0" presId="urn:microsoft.com/office/officeart/2005/8/layout/radial5"/>
    <dgm:cxn modelId="{18659193-5C83-45A3-97A0-9B74EEE2AE88}" type="presParOf" srcId="{CB7B7027-3F93-4AEE-93D9-B7D0CD88DC6F}" destId="{CB3B5CA1-1067-4FA7-8902-302D39148C4B}" srcOrd="10" destOrd="0" presId="urn:microsoft.com/office/officeart/2005/8/layout/radial5"/>
    <dgm:cxn modelId="{AE33D2A9-7D97-4047-9629-F13087C9559E}" type="presParOf" srcId="{CB7B7027-3F93-4AEE-93D9-B7D0CD88DC6F}" destId="{73AC1DAA-E716-4F10-9536-EE4734118D5B}" srcOrd="11" destOrd="0" presId="urn:microsoft.com/office/officeart/2005/8/layout/radial5"/>
    <dgm:cxn modelId="{493FD8E8-B091-4C00-ABFF-DFD0665CC8DF}" type="presParOf" srcId="{73AC1DAA-E716-4F10-9536-EE4734118D5B}" destId="{5CAE5CF7-DDA6-43FC-B9C0-0513F2C5D99A}" srcOrd="0" destOrd="0" presId="urn:microsoft.com/office/officeart/2005/8/layout/radial5"/>
    <dgm:cxn modelId="{667262A9-178C-4C66-92E3-0B383ED9B271}" type="presParOf" srcId="{CB7B7027-3F93-4AEE-93D9-B7D0CD88DC6F}" destId="{808884C3-1AD1-4EA3-A1A6-5EE1AC131056}" srcOrd="12" destOrd="0" presId="urn:microsoft.com/office/officeart/2005/8/layout/radial5"/>
    <dgm:cxn modelId="{334A75AF-C6E3-477B-B5F2-0DCAAEFE79AB}" type="presParOf" srcId="{CB7B7027-3F93-4AEE-93D9-B7D0CD88DC6F}" destId="{0EA75111-3E90-4E8B-9287-DE447AA78F5B}" srcOrd="13" destOrd="0" presId="urn:microsoft.com/office/officeart/2005/8/layout/radial5"/>
    <dgm:cxn modelId="{B54007E2-ED22-4DFD-88B1-E8200E1D735A}" type="presParOf" srcId="{0EA75111-3E90-4E8B-9287-DE447AA78F5B}" destId="{E73EA70E-F828-43B4-9830-7D1E5195029B}" srcOrd="0" destOrd="0" presId="urn:microsoft.com/office/officeart/2005/8/layout/radial5"/>
    <dgm:cxn modelId="{8954DC82-E1F0-4411-89F5-B99F6B91D818}" type="presParOf" srcId="{CB7B7027-3F93-4AEE-93D9-B7D0CD88DC6F}" destId="{1C1526B3-3383-4ABA-A807-5F50B2EE1757}" srcOrd="14" destOrd="0" presId="urn:microsoft.com/office/officeart/2005/8/layout/radial5"/>
    <dgm:cxn modelId="{D8557E88-1648-4391-A681-9534A6AB7394}" type="presParOf" srcId="{CB7B7027-3F93-4AEE-93D9-B7D0CD88DC6F}" destId="{83042072-79D5-42C8-9D74-1B19F460B675}" srcOrd="15" destOrd="0" presId="urn:microsoft.com/office/officeart/2005/8/layout/radial5"/>
    <dgm:cxn modelId="{02E636F2-1417-4532-A0BA-67F07EAF9A0C}" type="presParOf" srcId="{83042072-79D5-42C8-9D74-1B19F460B675}" destId="{9ED729D1-584E-48D2-ABD3-7E5A706C5A5B}" srcOrd="0" destOrd="0" presId="urn:microsoft.com/office/officeart/2005/8/layout/radial5"/>
    <dgm:cxn modelId="{A279276F-CFB1-4CF4-B3F4-F8C3AEB93C92}" type="presParOf" srcId="{CB7B7027-3F93-4AEE-93D9-B7D0CD88DC6F}" destId="{103CE144-18E6-48DA-B7CF-BBC0EAB0FF54}" srcOrd="16" destOrd="0" presId="urn:microsoft.com/office/officeart/2005/8/layout/radial5"/>
    <dgm:cxn modelId="{D147568B-E60C-40F8-B105-D782BAD772FF}" type="presParOf" srcId="{CB7B7027-3F93-4AEE-93D9-B7D0CD88DC6F}" destId="{4393CE7E-DFC0-4710-AE1B-59549E481C33}" srcOrd="17" destOrd="0" presId="urn:microsoft.com/office/officeart/2005/8/layout/radial5"/>
    <dgm:cxn modelId="{955F0C07-8D60-43CF-A28B-A3DB02D584E4}" type="presParOf" srcId="{4393CE7E-DFC0-4710-AE1B-59549E481C33}" destId="{E9C37C17-2D8D-4224-A7F8-E341E71F6D3B}" srcOrd="0" destOrd="0" presId="urn:microsoft.com/office/officeart/2005/8/layout/radial5"/>
    <dgm:cxn modelId="{CA96A4FF-16F8-4451-929B-311FF233BAB5}" type="presParOf" srcId="{CB7B7027-3F93-4AEE-93D9-B7D0CD88DC6F}" destId="{4E4DCC7A-D126-4EBF-B127-199A09BD3019}" srcOrd="18" destOrd="0" presId="urn:microsoft.com/office/officeart/2005/8/layout/radial5"/>
    <dgm:cxn modelId="{B134FF0B-255A-4A34-84FE-FF3836D36E06}" type="presParOf" srcId="{CB7B7027-3F93-4AEE-93D9-B7D0CD88DC6F}" destId="{5EFC66D2-189D-48F8-8C2A-D7CEEF903ECE}" srcOrd="19" destOrd="0" presId="urn:microsoft.com/office/officeart/2005/8/layout/radial5"/>
    <dgm:cxn modelId="{D87EE381-9A76-419E-A4D0-9BE1202747CA}" type="presParOf" srcId="{5EFC66D2-189D-48F8-8C2A-D7CEEF903ECE}" destId="{9E05AD28-7AE3-4A3D-A180-AB70764C0873}" srcOrd="0" destOrd="0" presId="urn:microsoft.com/office/officeart/2005/8/layout/radial5"/>
    <dgm:cxn modelId="{00FC0ACF-2185-45B1-B8CE-FE8078961601}" type="presParOf" srcId="{CB7B7027-3F93-4AEE-93D9-B7D0CD88DC6F}" destId="{C3AEB87B-A951-4FC6-A333-B41FA47AA9A5}" srcOrd="2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6679F8-27F4-4898-A793-32E1BD24058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B915C78D-2821-44CF-A2B6-D52C7FD8AF91}">
      <dgm:prSet phldrT="[文本]" custT="1"/>
      <dgm:spPr/>
      <dgm:t>
        <a:bodyPr/>
        <a:lstStyle/>
        <a:p>
          <a:pPr marL="228600" indent="-228600" algn="l" defTabSz="914400" rtl="0" eaLnBrk="1" latinLnBrk="0" hangingPunct="1">
            <a:lnSpc>
              <a:spcPct val="90000"/>
            </a:lnSpc>
            <a:spcBef>
              <a:spcPts val="1000"/>
            </a:spcBef>
            <a:buFont typeface="Arial" panose="020B0604020202020204" pitchFamily="34" charset="0"/>
            <a:buChar char="•"/>
          </a:pPr>
          <a:r>
            <a:rPr lang="zh-CN" altLang="en-US" sz="2000" b="1" kern="1200" dirty="0" smtClean="0">
              <a:solidFill>
                <a:schemeClr val="bg1"/>
              </a:solidFill>
              <a:latin typeface="微软雅黑" panose="020B0503020204020204" pitchFamily="34" charset="-122"/>
              <a:ea typeface="微软雅黑" panose="020B0503020204020204" pitchFamily="34" charset="-122"/>
              <a:cs typeface="+mn-cs"/>
            </a:rPr>
            <a:t>选大学</a:t>
          </a:r>
          <a:r>
            <a:rPr lang="en-US" altLang="zh-CN" sz="2000" b="1" kern="1200" dirty="0" smtClean="0">
              <a:solidFill>
                <a:schemeClr val="bg1"/>
              </a:solidFill>
              <a:latin typeface="微软雅黑" panose="020B0503020204020204" pitchFamily="34" charset="-122"/>
              <a:ea typeface="微软雅黑" panose="020B0503020204020204" pitchFamily="34" charset="-122"/>
              <a:cs typeface="+mn-cs"/>
            </a:rPr>
            <a:t>or</a:t>
          </a:r>
          <a:r>
            <a:rPr lang="zh-CN" altLang="en-US" sz="2000" b="1" kern="1200" dirty="0" smtClean="0">
              <a:solidFill>
                <a:schemeClr val="bg1"/>
              </a:solidFill>
              <a:latin typeface="微软雅黑" panose="020B0503020204020204" pitchFamily="34" charset="-122"/>
              <a:ea typeface="微软雅黑" panose="020B0503020204020204" pitchFamily="34" charset="-122"/>
              <a:cs typeface="+mn-cs"/>
            </a:rPr>
            <a:t>选专业</a:t>
          </a:r>
          <a:endParaRPr lang="zh-CN" altLang="en-US" sz="2000" b="1" kern="1200" dirty="0">
            <a:solidFill>
              <a:schemeClr val="bg1"/>
            </a:solidFill>
            <a:latin typeface="微软雅黑" panose="020B0503020204020204" pitchFamily="34" charset="-122"/>
            <a:ea typeface="微软雅黑" panose="020B0503020204020204" pitchFamily="34" charset="-122"/>
            <a:cs typeface="+mn-cs"/>
          </a:endParaRPr>
        </a:p>
      </dgm:t>
    </dgm:pt>
    <dgm:pt modelId="{BE4320B0-5F69-4451-978F-1AE663FA0FD2}" type="parTrans" cxnId="{44621C52-361B-4D25-8F22-8D7540F0B2AF}">
      <dgm:prSet/>
      <dgm:spPr/>
      <dgm:t>
        <a:bodyPr/>
        <a:lstStyle/>
        <a:p>
          <a:endParaRPr lang="zh-CN" altLang="en-US"/>
        </a:p>
      </dgm:t>
    </dgm:pt>
    <dgm:pt modelId="{901A1AA4-02CE-4323-A2C2-F11270B20EF7}" type="sibTrans" cxnId="{44621C52-361B-4D25-8F22-8D7540F0B2AF}">
      <dgm:prSet/>
      <dgm:spPr/>
      <dgm:t>
        <a:bodyPr/>
        <a:lstStyle/>
        <a:p>
          <a:endParaRPr lang="zh-CN" altLang="en-US"/>
        </a:p>
      </dgm:t>
    </dgm:pt>
    <dgm:pt modelId="{5A463B96-838B-49AF-B854-B4AC69EE2237}">
      <dgm:prSet phldrT="[文本]" custT="1"/>
      <dgm:spPr/>
      <dgm:t>
        <a:bodyPr/>
        <a:lstStyle/>
        <a:p>
          <a:r>
            <a:rPr lang="zh-CN" altLang="en-US" sz="2000" b="1" kern="1200" dirty="0" smtClean="0">
              <a:solidFill>
                <a:schemeClr val="bg1"/>
              </a:solidFill>
              <a:latin typeface="微软雅黑" panose="020B0503020204020204" pitchFamily="34" charset="-122"/>
              <a:ea typeface="微软雅黑" panose="020B0503020204020204" pitchFamily="34" charset="-122"/>
              <a:cs typeface="+mn-cs"/>
            </a:rPr>
            <a:t>清华没有差专业</a:t>
          </a:r>
          <a:endParaRPr lang="zh-CN" altLang="en-US" sz="2000" b="1" kern="1200" dirty="0">
            <a:solidFill>
              <a:schemeClr val="bg1"/>
            </a:solidFill>
            <a:latin typeface="微软雅黑" panose="020B0503020204020204" pitchFamily="34" charset="-122"/>
            <a:ea typeface="微软雅黑" panose="020B0503020204020204" pitchFamily="34" charset="-122"/>
            <a:cs typeface="+mn-cs"/>
          </a:endParaRPr>
        </a:p>
      </dgm:t>
    </dgm:pt>
    <dgm:pt modelId="{C373610A-D871-4530-82F0-11FEBF0A05A6}" type="parTrans" cxnId="{A134615F-BFC1-4701-A52C-55C9D2F1069A}">
      <dgm:prSet/>
      <dgm:spPr/>
      <dgm:t>
        <a:bodyPr/>
        <a:lstStyle/>
        <a:p>
          <a:endParaRPr lang="zh-CN" altLang="en-US"/>
        </a:p>
      </dgm:t>
    </dgm:pt>
    <dgm:pt modelId="{409290F2-7F70-4DCD-A206-CA00BB6254BE}" type="sibTrans" cxnId="{A134615F-BFC1-4701-A52C-55C9D2F1069A}">
      <dgm:prSet/>
      <dgm:spPr/>
      <dgm:t>
        <a:bodyPr/>
        <a:lstStyle/>
        <a:p>
          <a:endParaRPr lang="zh-CN" altLang="en-US"/>
        </a:p>
      </dgm:t>
    </dgm:pt>
    <dgm:pt modelId="{E44FC3FB-D7B2-41AC-BEAB-9DAAF608902D}">
      <dgm:prSet phldrT="[文本]" custT="1"/>
      <dgm:spPr>
        <a:ln>
          <a:solidFill>
            <a:schemeClr val="tx2">
              <a:lumMod val="40000"/>
              <a:lumOff val="60000"/>
            </a:schemeClr>
          </a:solidFill>
        </a:ln>
      </dgm:spPr>
      <dgm:t>
        <a:bodyPr/>
        <a:lstStyle/>
        <a:p>
          <a:r>
            <a:rPr lang="zh-CN" altLang="en-US" sz="2000" b="1" kern="1200" dirty="0" smtClean="0">
              <a:solidFill>
                <a:schemeClr val="bg1"/>
              </a:solidFill>
              <a:latin typeface="微软雅黑" panose="020B0503020204020204" pitchFamily="34" charset="-122"/>
              <a:ea typeface="微软雅黑" panose="020B0503020204020204" pitchFamily="34" charset="-122"/>
              <a:cs typeface="+mn-cs"/>
            </a:rPr>
            <a:t>转专业</a:t>
          </a:r>
          <a:r>
            <a:rPr lang="en-US" altLang="zh-CN" sz="2000" b="1" kern="1200" dirty="0" smtClean="0">
              <a:solidFill>
                <a:schemeClr val="bg1"/>
              </a:solidFill>
              <a:latin typeface="微软雅黑" panose="020B0503020204020204" pitchFamily="34" charset="-122"/>
              <a:ea typeface="微软雅黑" panose="020B0503020204020204" pitchFamily="34" charset="-122"/>
              <a:cs typeface="+mn-cs"/>
            </a:rPr>
            <a:t>and</a:t>
          </a:r>
          <a:r>
            <a:rPr lang="zh-CN" altLang="en-US" sz="2000" b="1" kern="1200" dirty="0" smtClean="0">
              <a:solidFill>
                <a:schemeClr val="bg1"/>
              </a:solidFill>
              <a:latin typeface="微软雅黑" panose="020B0503020204020204" pitchFamily="34" charset="-122"/>
              <a:ea typeface="微软雅黑" panose="020B0503020204020204" pitchFamily="34" charset="-122"/>
              <a:cs typeface="+mn-cs"/>
            </a:rPr>
            <a:t>二学位</a:t>
          </a:r>
          <a:endParaRPr lang="zh-CN" altLang="en-US" sz="2000" b="1" kern="1200" dirty="0">
            <a:solidFill>
              <a:schemeClr val="bg1"/>
            </a:solidFill>
            <a:latin typeface="微软雅黑" panose="020B0503020204020204" pitchFamily="34" charset="-122"/>
            <a:ea typeface="微软雅黑" panose="020B0503020204020204" pitchFamily="34" charset="-122"/>
            <a:cs typeface="+mn-cs"/>
          </a:endParaRPr>
        </a:p>
      </dgm:t>
    </dgm:pt>
    <dgm:pt modelId="{21C1F561-DB82-42E4-BDF8-81EC8869C230}" type="parTrans" cxnId="{1111EF23-61E2-461C-B359-C1E423496AFF}">
      <dgm:prSet/>
      <dgm:spPr/>
      <dgm:t>
        <a:bodyPr/>
        <a:lstStyle/>
        <a:p>
          <a:endParaRPr lang="zh-CN" altLang="en-US"/>
        </a:p>
      </dgm:t>
    </dgm:pt>
    <dgm:pt modelId="{42C4A811-7C7F-4FE2-AF97-1F4DC1A5309C}" type="sibTrans" cxnId="{1111EF23-61E2-461C-B359-C1E423496AFF}">
      <dgm:prSet/>
      <dgm:spPr/>
      <dgm:t>
        <a:bodyPr/>
        <a:lstStyle/>
        <a:p>
          <a:endParaRPr lang="zh-CN" altLang="en-US"/>
        </a:p>
      </dgm:t>
    </dgm:pt>
    <dgm:pt modelId="{00EDA422-3584-498F-8C22-B6B63466F601}" type="pres">
      <dgm:prSet presAssocID="{FA6679F8-27F4-4898-A793-32E1BD240584}" presName="outerComposite" presStyleCnt="0">
        <dgm:presLayoutVars>
          <dgm:chMax val="5"/>
          <dgm:dir/>
          <dgm:resizeHandles val="exact"/>
        </dgm:presLayoutVars>
      </dgm:prSet>
      <dgm:spPr/>
      <dgm:t>
        <a:bodyPr/>
        <a:lstStyle/>
        <a:p>
          <a:endParaRPr lang="zh-CN" altLang="en-US"/>
        </a:p>
      </dgm:t>
    </dgm:pt>
    <dgm:pt modelId="{B34C3C80-E31A-43CD-94F7-3D8F9FF6636F}" type="pres">
      <dgm:prSet presAssocID="{FA6679F8-27F4-4898-A793-32E1BD240584}" presName="dummyMaxCanvas" presStyleCnt="0">
        <dgm:presLayoutVars/>
      </dgm:prSet>
      <dgm:spPr/>
    </dgm:pt>
    <dgm:pt modelId="{85195494-4371-4006-91F2-ED07D0568839}" type="pres">
      <dgm:prSet presAssocID="{FA6679F8-27F4-4898-A793-32E1BD240584}" presName="ThreeNodes_1" presStyleLbl="node1" presStyleIdx="0" presStyleCnt="3" custLinFactNeighborY="-7545">
        <dgm:presLayoutVars>
          <dgm:bulletEnabled val="1"/>
        </dgm:presLayoutVars>
      </dgm:prSet>
      <dgm:spPr/>
      <dgm:t>
        <a:bodyPr/>
        <a:lstStyle/>
        <a:p>
          <a:endParaRPr lang="zh-CN" altLang="en-US"/>
        </a:p>
      </dgm:t>
    </dgm:pt>
    <dgm:pt modelId="{AEF87D88-AF63-459F-B67C-4C8D84E3AB58}" type="pres">
      <dgm:prSet presAssocID="{FA6679F8-27F4-4898-A793-32E1BD240584}" presName="ThreeNodes_2" presStyleLbl="node1" presStyleIdx="1" presStyleCnt="3">
        <dgm:presLayoutVars>
          <dgm:bulletEnabled val="1"/>
        </dgm:presLayoutVars>
      </dgm:prSet>
      <dgm:spPr/>
      <dgm:t>
        <a:bodyPr/>
        <a:lstStyle/>
        <a:p>
          <a:endParaRPr lang="zh-CN" altLang="en-US"/>
        </a:p>
      </dgm:t>
    </dgm:pt>
    <dgm:pt modelId="{8A1000E0-2082-4285-A7DE-A0F2C2DC7EFF}" type="pres">
      <dgm:prSet presAssocID="{FA6679F8-27F4-4898-A793-32E1BD240584}" presName="ThreeNodes_3" presStyleLbl="node1" presStyleIdx="2" presStyleCnt="3">
        <dgm:presLayoutVars>
          <dgm:bulletEnabled val="1"/>
        </dgm:presLayoutVars>
      </dgm:prSet>
      <dgm:spPr/>
      <dgm:t>
        <a:bodyPr/>
        <a:lstStyle/>
        <a:p>
          <a:endParaRPr lang="zh-CN" altLang="en-US"/>
        </a:p>
      </dgm:t>
    </dgm:pt>
    <dgm:pt modelId="{0FC659EC-3521-4CA3-8F51-0B9400CFAEEF}" type="pres">
      <dgm:prSet presAssocID="{FA6679F8-27F4-4898-A793-32E1BD240584}" presName="ThreeConn_1-2" presStyleLbl="fgAccFollowNode1" presStyleIdx="0" presStyleCnt="2">
        <dgm:presLayoutVars>
          <dgm:bulletEnabled val="1"/>
        </dgm:presLayoutVars>
      </dgm:prSet>
      <dgm:spPr/>
      <dgm:t>
        <a:bodyPr/>
        <a:lstStyle/>
        <a:p>
          <a:endParaRPr lang="zh-CN" altLang="en-US"/>
        </a:p>
      </dgm:t>
    </dgm:pt>
    <dgm:pt modelId="{9BCD9A2E-F8A2-41FA-9B35-943A17CC4D1A}" type="pres">
      <dgm:prSet presAssocID="{FA6679F8-27F4-4898-A793-32E1BD240584}" presName="ThreeConn_2-3" presStyleLbl="fgAccFollowNode1" presStyleIdx="1" presStyleCnt="2">
        <dgm:presLayoutVars>
          <dgm:bulletEnabled val="1"/>
        </dgm:presLayoutVars>
      </dgm:prSet>
      <dgm:spPr/>
      <dgm:t>
        <a:bodyPr/>
        <a:lstStyle/>
        <a:p>
          <a:endParaRPr lang="zh-CN" altLang="en-US"/>
        </a:p>
      </dgm:t>
    </dgm:pt>
    <dgm:pt modelId="{252A049B-7BDA-457F-B181-A7362963DD4E}" type="pres">
      <dgm:prSet presAssocID="{FA6679F8-27F4-4898-A793-32E1BD240584}" presName="ThreeNodes_1_text" presStyleLbl="node1" presStyleIdx="2" presStyleCnt="3">
        <dgm:presLayoutVars>
          <dgm:bulletEnabled val="1"/>
        </dgm:presLayoutVars>
      </dgm:prSet>
      <dgm:spPr/>
      <dgm:t>
        <a:bodyPr/>
        <a:lstStyle/>
        <a:p>
          <a:endParaRPr lang="zh-CN" altLang="en-US"/>
        </a:p>
      </dgm:t>
    </dgm:pt>
    <dgm:pt modelId="{C184DE86-D12B-459B-9220-8CAF131ECC69}" type="pres">
      <dgm:prSet presAssocID="{FA6679F8-27F4-4898-A793-32E1BD240584}" presName="ThreeNodes_2_text" presStyleLbl="node1" presStyleIdx="2" presStyleCnt="3">
        <dgm:presLayoutVars>
          <dgm:bulletEnabled val="1"/>
        </dgm:presLayoutVars>
      </dgm:prSet>
      <dgm:spPr/>
      <dgm:t>
        <a:bodyPr/>
        <a:lstStyle/>
        <a:p>
          <a:endParaRPr lang="zh-CN" altLang="en-US"/>
        </a:p>
      </dgm:t>
    </dgm:pt>
    <dgm:pt modelId="{9B14A846-208B-49EE-A415-45EC514998E1}" type="pres">
      <dgm:prSet presAssocID="{FA6679F8-27F4-4898-A793-32E1BD240584}" presName="ThreeNodes_3_text" presStyleLbl="node1" presStyleIdx="2" presStyleCnt="3">
        <dgm:presLayoutVars>
          <dgm:bulletEnabled val="1"/>
        </dgm:presLayoutVars>
      </dgm:prSet>
      <dgm:spPr/>
      <dgm:t>
        <a:bodyPr/>
        <a:lstStyle/>
        <a:p>
          <a:endParaRPr lang="zh-CN" altLang="en-US"/>
        </a:p>
      </dgm:t>
    </dgm:pt>
  </dgm:ptLst>
  <dgm:cxnLst>
    <dgm:cxn modelId="{53556644-222F-47DB-A6D8-5DDD4045B5F4}" type="presOf" srcId="{B915C78D-2821-44CF-A2B6-D52C7FD8AF91}" destId="{252A049B-7BDA-457F-B181-A7362963DD4E}" srcOrd="1" destOrd="0" presId="urn:microsoft.com/office/officeart/2005/8/layout/vProcess5"/>
    <dgm:cxn modelId="{DBC293B9-12AB-4CB3-BA89-07EBB0FA301E}" type="presOf" srcId="{5A463B96-838B-49AF-B854-B4AC69EE2237}" destId="{C184DE86-D12B-459B-9220-8CAF131ECC69}" srcOrd="1" destOrd="0" presId="urn:microsoft.com/office/officeart/2005/8/layout/vProcess5"/>
    <dgm:cxn modelId="{44621C52-361B-4D25-8F22-8D7540F0B2AF}" srcId="{FA6679F8-27F4-4898-A793-32E1BD240584}" destId="{B915C78D-2821-44CF-A2B6-D52C7FD8AF91}" srcOrd="0" destOrd="0" parTransId="{BE4320B0-5F69-4451-978F-1AE663FA0FD2}" sibTransId="{901A1AA4-02CE-4323-A2C2-F11270B20EF7}"/>
    <dgm:cxn modelId="{1111EF23-61E2-461C-B359-C1E423496AFF}" srcId="{FA6679F8-27F4-4898-A793-32E1BD240584}" destId="{E44FC3FB-D7B2-41AC-BEAB-9DAAF608902D}" srcOrd="2" destOrd="0" parTransId="{21C1F561-DB82-42E4-BDF8-81EC8869C230}" sibTransId="{42C4A811-7C7F-4FE2-AF97-1F4DC1A5309C}"/>
    <dgm:cxn modelId="{4EA270D3-FF17-4209-B172-7E9AE7D5DABF}" type="presOf" srcId="{E44FC3FB-D7B2-41AC-BEAB-9DAAF608902D}" destId="{9B14A846-208B-49EE-A415-45EC514998E1}" srcOrd="1" destOrd="0" presId="urn:microsoft.com/office/officeart/2005/8/layout/vProcess5"/>
    <dgm:cxn modelId="{A134615F-BFC1-4701-A52C-55C9D2F1069A}" srcId="{FA6679F8-27F4-4898-A793-32E1BD240584}" destId="{5A463B96-838B-49AF-B854-B4AC69EE2237}" srcOrd="1" destOrd="0" parTransId="{C373610A-D871-4530-82F0-11FEBF0A05A6}" sibTransId="{409290F2-7F70-4DCD-A206-CA00BB6254BE}"/>
    <dgm:cxn modelId="{457A4944-6561-47D8-986A-443099BEC049}" type="presOf" srcId="{5A463B96-838B-49AF-B854-B4AC69EE2237}" destId="{AEF87D88-AF63-459F-B67C-4C8D84E3AB58}" srcOrd="0" destOrd="0" presId="urn:microsoft.com/office/officeart/2005/8/layout/vProcess5"/>
    <dgm:cxn modelId="{E70C2049-BC1E-4EF0-8C91-D2BF584ED1A1}" type="presOf" srcId="{901A1AA4-02CE-4323-A2C2-F11270B20EF7}" destId="{0FC659EC-3521-4CA3-8F51-0B9400CFAEEF}" srcOrd="0" destOrd="0" presId="urn:microsoft.com/office/officeart/2005/8/layout/vProcess5"/>
    <dgm:cxn modelId="{8D1AB597-BC4B-4DE4-8C7B-162EB651E8DC}" type="presOf" srcId="{409290F2-7F70-4DCD-A206-CA00BB6254BE}" destId="{9BCD9A2E-F8A2-41FA-9B35-943A17CC4D1A}" srcOrd="0" destOrd="0" presId="urn:microsoft.com/office/officeart/2005/8/layout/vProcess5"/>
    <dgm:cxn modelId="{B158E69E-BAAF-43E0-8CE6-BF23F936B5CE}" type="presOf" srcId="{E44FC3FB-D7B2-41AC-BEAB-9DAAF608902D}" destId="{8A1000E0-2082-4285-A7DE-A0F2C2DC7EFF}" srcOrd="0" destOrd="0" presId="urn:microsoft.com/office/officeart/2005/8/layout/vProcess5"/>
    <dgm:cxn modelId="{3A47C8E9-004A-4A18-AEAA-19E1AB2D29E0}" type="presOf" srcId="{B915C78D-2821-44CF-A2B6-D52C7FD8AF91}" destId="{85195494-4371-4006-91F2-ED07D0568839}" srcOrd="0" destOrd="0" presId="urn:microsoft.com/office/officeart/2005/8/layout/vProcess5"/>
    <dgm:cxn modelId="{DF76CA3F-EAD2-4CC0-B824-A07EF94DB90B}" type="presOf" srcId="{FA6679F8-27F4-4898-A793-32E1BD240584}" destId="{00EDA422-3584-498F-8C22-B6B63466F601}" srcOrd="0" destOrd="0" presId="urn:microsoft.com/office/officeart/2005/8/layout/vProcess5"/>
    <dgm:cxn modelId="{687FFA53-4649-402F-B7EB-AC84A340DC9F}" type="presParOf" srcId="{00EDA422-3584-498F-8C22-B6B63466F601}" destId="{B34C3C80-E31A-43CD-94F7-3D8F9FF6636F}" srcOrd="0" destOrd="0" presId="urn:microsoft.com/office/officeart/2005/8/layout/vProcess5"/>
    <dgm:cxn modelId="{C3062F24-C8F8-4C41-9DEB-B76FF793EE71}" type="presParOf" srcId="{00EDA422-3584-498F-8C22-B6B63466F601}" destId="{85195494-4371-4006-91F2-ED07D0568839}" srcOrd="1" destOrd="0" presId="urn:microsoft.com/office/officeart/2005/8/layout/vProcess5"/>
    <dgm:cxn modelId="{6043A47D-1F06-4907-882B-D8DFFCA41804}" type="presParOf" srcId="{00EDA422-3584-498F-8C22-B6B63466F601}" destId="{AEF87D88-AF63-459F-B67C-4C8D84E3AB58}" srcOrd="2" destOrd="0" presId="urn:microsoft.com/office/officeart/2005/8/layout/vProcess5"/>
    <dgm:cxn modelId="{64786068-931B-4CA8-9D22-F48843BC0BC4}" type="presParOf" srcId="{00EDA422-3584-498F-8C22-B6B63466F601}" destId="{8A1000E0-2082-4285-A7DE-A0F2C2DC7EFF}" srcOrd="3" destOrd="0" presId="urn:microsoft.com/office/officeart/2005/8/layout/vProcess5"/>
    <dgm:cxn modelId="{27997A27-C8F7-403F-AA97-547FFACEE53E}" type="presParOf" srcId="{00EDA422-3584-498F-8C22-B6B63466F601}" destId="{0FC659EC-3521-4CA3-8F51-0B9400CFAEEF}" srcOrd="4" destOrd="0" presId="urn:microsoft.com/office/officeart/2005/8/layout/vProcess5"/>
    <dgm:cxn modelId="{B3EBF460-8C00-4928-B0CF-AD7852907825}" type="presParOf" srcId="{00EDA422-3584-498F-8C22-B6B63466F601}" destId="{9BCD9A2E-F8A2-41FA-9B35-943A17CC4D1A}" srcOrd="5" destOrd="0" presId="urn:microsoft.com/office/officeart/2005/8/layout/vProcess5"/>
    <dgm:cxn modelId="{C7440F5E-BF02-4A1B-A6AB-92D8D65882BD}" type="presParOf" srcId="{00EDA422-3584-498F-8C22-B6B63466F601}" destId="{252A049B-7BDA-457F-B181-A7362963DD4E}" srcOrd="6" destOrd="0" presId="urn:microsoft.com/office/officeart/2005/8/layout/vProcess5"/>
    <dgm:cxn modelId="{FD5CCA83-4F34-463C-9435-92236F18B922}" type="presParOf" srcId="{00EDA422-3584-498F-8C22-B6B63466F601}" destId="{C184DE86-D12B-459B-9220-8CAF131ECC69}" srcOrd="7" destOrd="0" presId="urn:microsoft.com/office/officeart/2005/8/layout/vProcess5"/>
    <dgm:cxn modelId="{2D841D38-4406-4618-A365-1660651BDF1F}" type="presParOf" srcId="{00EDA422-3584-498F-8C22-B6B63466F601}" destId="{9B14A846-208B-49EE-A415-45EC514998E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D23A13-3E44-4B8D-AF2F-017C4685340C}"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zh-CN" altLang="en-US"/>
        </a:p>
      </dgm:t>
    </dgm:pt>
    <dgm:pt modelId="{11979E95-286A-41DA-AAD1-852E04E92D44}">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自主招生</a:t>
          </a:r>
          <a:endParaRPr lang="zh-CN" altLang="en-US" sz="2000" b="1" dirty="0">
            <a:latin typeface="微软雅黑" panose="020B0503020204020204" pitchFamily="34" charset="-122"/>
            <a:ea typeface="微软雅黑" panose="020B0503020204020204" pitchFamily="34" charset="-122"/>
          </a:endParaRPr>
        </a:p>
      </dgm:t>
    </dgm:pt>
    <dgm:pt modelId="{A2F27F80-5A78-4505-BCE9-12D23389161B}" type="parTrans" cxnId="{295E4C8B-E557-4BF5-98AE-46A608E251B5}">
      <dgm:prSet/>
      <dgm:spPr/>
      <dgm:t>
        <a:bodyPr/>
        <a:lstStyle/>
        <a:p>
          <a:endParaRPr lang="zh-CN" altLang="en-US"/>
        </a:p>
      </dgm:t>
    </dgm:pt>
    <dgm:pt modelId="{25CD9D0E-1320-47AC-BFFA-36E9A81F8E9E}" type="sibTrans" cxnId="{295E4C8B-E557-4BF5-98AE-46A608E251B5}">
      <dgm:prSet/>
      <dgm:spPr/>
      <dgm:t>
        <a:bodyPr/>
        <a:lstStyle/>
        <a:p>
          <a:endParaRPr lang="zh-CN" altLang="en-US"/>
        </a:p>
      </dgm:t>
    </dgm:pt>
    <dgm:pt modelId="{9A149553-F222-4128-AFDF-FB824162477A}">
      <dgm:prSet phldrT="[文本]" custT="1"/>
      <dgm:spPr/>
      <dgm:t>
        <a:bodyPr/>
        <a:lstStyle/>
        <a:p>
          <a:pPr marL="360000" indent="-360000" algn="l" defTabSz="914400" rtl="0" eaLnBrk="1" latinLnBrk="0" hangingPunct="1">
            <a:lnSpc>
              <a:spcPct val="100000"/>
            </a:lnSpc>
            <a:spcBef>
              <a:spcPts val="1200"/>
            </a:spcBef>
            <a:buFont typeface="Arial" panose="020B0604020202020204" pitchFamily="34" charset="0"/>
            <a:buChar char="•"/>
          </a:pPr>
          <a:r>
            <a:rPr lang="zh-CN" altLang="en-US" sz="2000" b="1" kern="1200" dirty="0" smtClean="0">
              <a:solidFill>
                <a:srgbClr val="715096"/>
              </a:solidFill>
              <a:latin typeface="华文中宋" panose="02010600040101010101" pitchFamily="2" charset="-122"/>
              <a:ea typeface="华文中宋" panose="02010600040101010101" pitchFamily="2" charset="-122"/>
              <a:cs typeface="+mn-cs"/>
            </a:rPr>
            <a:t>高校专项</a:t>
          </a:r>
          <a:endParaRPr lang="zh-CN" altLang="en-US" sz="2000" b="1" kern="1200" dirty="0">
            <a:solidFill>
              <a:srgbClr val="715096"/>
            </a:solidFill>
            <a:latin typeface="华文中宋" panose="02010600040101010101" pitchFamily="2" charset="-122"/>
            <a:ea typeface="华文中宋" panose="02010600040101010101" pitchFamily="2" charset="-122"/>
            <a:cs typeface="+mn-cs"/>
          </a:endParaRPr>
        </a:p>
      </dgm:t>
    </dgm:pt>
    <dgm:pt modelId="{D57C7D51-E454-4C3D-8887-75445CD6A5C2}" type="parTrans" cxnId="{8A39D3D6-592B-4C47-8780-779F570532A8}">
      <dgm:prSet/>
      <dgm:spPr/>
      <dgm:t>
        <a:bodyPr/>
        <a:lstStyle/>
        <a:p>
          <a:endParaRPr lang="zh-CN" altLang="en-US"/>
        </a:p>
      </dgm:t>
    </dgm:pt>
    <dgm:pt modelId="{FE420821-1A1D-4450-9AE8-D0A29B5B0F15}" type="sibTrans" cxnId="{8A39D3D6-592B-4C47-8780-779F570532A8}">
      <dgm:prSet/>
      <dgm:spPr/>
      <dgm:t>
        <a:bodyPr/>
        <a:lstStyle/>
        <a:p>
          <a:endParaRPr lang="zh-CN" altLang="en-US"/>
        </a:p>
      </dgm:t>
    </dgm:pt>
    <dgm:pt modelId="{3B7C80ED-EF7D-4C75-8843-705404F7E61E}">
      <dgm:prSet phldrT="[文本]" custT="1"/>
      <dgm:spPr/>
      <dgm:t>
        <a:bodyPr/>
        <a:lstStyle/>
        <a:p>
          <a:pPr marL="360000" indent="-360000" algn="l" defTabSz="914400" rtl="0" eaLnBrk="1" latinLnBrk="0" hangingPunct="1">
            <a:lnSpc>
              <a:spcPct val="100000"/>
            </a:lnSpc>
            <a:spcBef>
              <a:spcPts val="1200"/>
            </a:spcBef>
            <a:buFont typeface="Arial" panose="020B0604020202020204" pitchFamily="34" charset="0"/>
            <a:buChar char="•"/>
          </a:pPr>
          <a:r>
            <a:rPr lang="zh-CN" altLang="en-US" sz="2000" b="1" kern="1200" dirty="0" smtClean="0">
              <a:solidFill>
                <a:srgbClr val="715096"/>
              </a:solidFill>
              <a:latin typeface="华文中宋" panose="02010600040101010101" pitchFamily="2" charset="-122"/>
              <a:ea typeface="华文中宋" panose="02010600040101010101" pitchFamily="2" charset="-122"/>
              <a:cs typeface="+mn-cs"/>
            </a:rPr>
            <a:t>德才兼备</a:t>
          </a:r>
          <a:endParaRPr lang="zh-CN" altLang="en-US" sz="2000" b="1" kern="1200" dirty="0">
            <a:solidFill>
              <a:srgbClr val="715096"/>
            </a:solidFill>
            <a:latin typeface="华文中宋" panose="02010600040101010101" pitchFamily="2" charset="-122"/>
            <a:ea typeface="华文中宋" panose="02010600040101010101" pitchFamily="2" charset="-122"/>
            <a:cs typeface="+mn-cs"/>
          </a:endParaRPr>
        </a:p>
      </dgm:t>
    </dgm:pt>
    <dgm:pt modelId="{F9B8E1B1-A925-46F0-B86A-0457D885EFB4}" type="parTrans" cxnId="{39693391-BAA6-47D1-BD28-1AB23D7AFDB7}">
      <dgm:prSet/>
      <dgm:spPr/>
      <dgm:t>
        <a:bodyPr/>
        <a:lstStyle/>
        <a:p>
          <a:endParaRPr lang="zh-CN" altLang="en-US"/>
        </a:p>
      </dgm:t>
    </dgm:pt>
    <dgm:pt modelId="{EC363FCF-A80B-4B41-92DE-006535357F09}" type="sibTrans" cxnId="{39693391-BAA6-47D1-BD28-1AB23D7AFDB7}">
      <dgm:prSet/>
      <dgm:spPr/>
      <dgm:t>
        <a:bodyPr/>
        <a:lstStyle/>
        <a:p>
          <a:endParaRPr lang="zh-CN" altLang="en-US"/>
        </a:p>
      </dgm:t>
    </dgm:pt>
    <dgm:pt modelId="{23487424-B34B-4B5F-BF2A-5C0576D82314}">
      <dgm:prSet phldrT="[文本]" custT="1"/>
      <dgm:spPr/>
      <dgm:t>
        <a:bodyPr/>
        <a:lstStyle/>
        <a:p>
          <a:pPr marL="360000" indent="-360000" algn="l" defTabSz="914400" rtl="0" eaLnBrk="1" latinLnBrk="0" hangingPunct="1">
            <a:lnSpc>
              <a:spcPct val="100000"/>
            </a:lnSpc>
            <a:spcBef>
              <a:spcPts val="1200"/>
            </a:spcBef>
            <a:buFont typeface="Arial" panose="020B0604020202020204" pitchFamily="34" charset="0"/>
            <a:buChar char="•"/>
          </a:pPr>
          <a:r>
            <a:rPr lang="zh-CN" altLang="en-US" sz="2000" b="1" kern="1200" dirty="0" smtClean="0">
              <a:solidFill>
                <a:srgbClr val="715096"/>
              </a:solidFill>
              <a:latin typeface="华文中宋" panose="02010600040101010101" pitchFamily="2" charset="-122"/>
              <a:ea typeface="华文中宋" panose="02010600040101010101" pitchFamily="2" charset="-122"/>
              <a:cs typeface="+mn-cs"/>
            </a:rPr>
            <a:t>拔尖创新</a:t>
          </a:r>
          <a:endParaRPr lang="zh-CN" altLang="en-US" sz="2000" b="1" kern="1200" dirty="0">
            <a:solidFill>
              <a:srgbClr val="715096"/>
            </a:solidFill>
            <a:latin typeface="华文中宋" panose="02010600040101010101" pitchFamily="2" charset="-122"/>
            <a:ea typeface="华文中宋" panose="02010600040101010101" pitchFamily="2" charset="-122"/>
            <a:cs typeface="+mn-cs"/>
          </a:endParaRPr>
        </a:p>
      </dgm:t>
    </dgm:pt>
    <dgm:pt modelId="{A2FFC124-DDBC-4F1A-B501-480454B9F43E}" type="parTrans" cxnId="{AD1F8E89-B80D-4BA9-A142-A8E8C04F2E7D}">
      <dgm:prSet/>
      <dgm:spPr/>
      <dgm:t>
        <a:bodyPr/>
        <a:lstStyle/>
        <a:p>
          <a:endParaRPr lang="zh-CN" altLang="en-US"/>
        </a:p>
      </dgm:t>
    </dgm:pt>
    <dgm:pt modelId="{1FB76F46-BDEA-4C0D-AEB5-55CB8F10D002}" type="sibTrans" cxnId="{AD1F8E89-B80D-4BA9-A142-A8E8C04F2E7D}">
      <dgm:prSet/>
      <dgm:spPr/>
      <dgm:t>
        <a:bodyPr/>
        <a:lstStyle/>
        <a:p>
          <a:endParaRPr lang="zh-CN" altLang="en-US"/>
        </a:p>
      </dgm:t>
    </dgm:pt>
    <dgm:pt modelId="{494A3931-885D-4D7C-A927-3A05A0FBA2D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自强计划</a:t>
          </a:r>
          <a:endParaRPr lang="zh-CN" altLang="en-US" sz="2000" b="1" dirty="0">
            <a:latin typeface="微软雅黑" panose="020B0503020204020204" pitchFamily="34" charset="-122"/>
            <a:ea typeface="微软雅黑" panose="020B0503020204020204" pitchFamily="34" charset="-122"/>
          </a:endParaRPr>
        </a:p>
      </dgm:t>
    </dgm:pt>
    <dgm:pt modelId="{D1D0006C-55BC-4B75-8DEC-827800C4F020}" type="parTrans" cxnId="{F106A065-6AD4-4DE4-9290-BC29D56CF373}">
      <dgm:prSet/>
      <dgm:spPr/>
      <dgm:t>
        <a:bodyPr/>
        <a:lstStyle/>
        <a:p>
          <a:endParaRPr lang="zh-CN" altLang="en-US"/>
        </a:p>
      </dgm:t>
    </dgm:pt>
    <dgm:pt modelId="{3AAEAB4A-843B-4642-87A1-57158352C9F1}" type="sibTrans" cxnId="{F106A065-6AD4-4DE4-9290-BC29D56CF373}">
      <dgm:prSet/>
      <dgm:spPr/>
      <dgm:t>
        <a:bodyPr/>
        <a:lstStyle/>
        <a:p>
          <a:endParaRPr lang="zh-CN" altLang="en-US"/>
        </a:p>
      </dgm:t>
    </dgm:pt>
    <dgm:pt modelId="{06561EBD-2530-4CCB-9A23-D3B05FD8843B}">
      <dgm:prSet phldrT="[文本]" custT="1"/>
      <dgm:spPr/>
      <dgm:t>
        <a:bodyPr/>
        <a:lstStyle/>
        <a:p>
          <a:pPr marL="360000" indent="-360000" algn="l" defTabSz="914400" rtl="0" eaLnBrk="1" latinLnBrk="0" hangingPunct="1">
            <a:lnSpc>
              <a:spcPct val="100000"/>
            </a:lnSpc>
            <a:spcBef>
              <a:spcPts val="1200"/>
            </a:spcBef>
            <a:buFont typeface="Arial" panose="020B0604020202020204" pitchFamily="34" charset="0"/>
            <a:buChar char="•"/>
          </a:pPr>
          <a:r>
            <a:rPr lang="zh-CN" altLang="en-US" sz="2000" b="1" kern="1200" dirty="0" smtClean="0">
              <a:solidFill>
                <a:srgbClr val="715096"/>
              </a:solidFill>
              <a:latin typeface="华文中宋" panose="02010600040101010101" pitchFamily="2" charset="-122"/>
              <a:ea typeface="华文中宋" panose="02010600040101010101" pitchFamily="2" charset="-122"/>
              <a:cs typeface="+mn-cs"/>
            </a:rPr>
            <a:t>学科特长</a:t>
          </a:r>
          <a:endParaRPr lang="zh-CN" altLang="en-US" sz="2000" b="1" kern="1200" dirty="0">
            <a:solidFill>
              <a:srgbClr val="715096"/>
            </a:solidFill>
            <a:latin typeface="华文中宋" panose="02010600040101010101" pitchFamily="2" charset="-122"/>
            <a:ea typeface="华文中宋" panose="02010600040101010101" pitchFamily="2" charset="-122"/>
            <a:cs typeface="+mn-cs"/>
          </a:endParaRPr>
        </a:p>
      </dgm:t>
    </dgm:pt>
    <dgm:pt modelId="{989827A8-C857-488D-8948-B2DDD08FE014}" type="parTrans" cxnId="{C661DAA5-13D6-480C-B0BC-022F12361EEE}">
      <dgm:prSet/>
      <dgm:spPr/>
      <dgm:t>
        <a:bodyPr/>
        <a:lstStyle/>
        <a:p>
          <a:endParaRPr lang="zh-CN" altLang="en-US"/>
        </a:p>
      </dgm:t>
    </dgm:pt>
    <dgm:pt modelId="{EAE9292D-DF75-4466-B4A8-45258D183BF6}" type="sibTrans" cxnId="{C661DAA5-13D6-480C-B0BC-022F12361EEE}">
      <dgm:prSet/>
      <dgm:spPr/>
      <dgm:t>
        <a:bodyPr/>
        <a:lstStyle/>
        <a:p>
          <a:endParaRPr lang="zh-CN" altLang="en-US"/>
        </a:p>
      </dgm:t>
    </dgm:pt>
    <dgm:pt modelId="{26876045-1838-4253-A685-93383E2EAB1C}">
      <dgm:prSet phldrT="[文本]" custT="1"/>
      <dgm:spPr/>
      <dgm:t>
        <a:bodyPr/>
        <a:lstStyle/>
        <a:p>
          <a:pPr marL="360000" indent="-360000" algn="l" defTabSz="914400" rtl="0" eaLnBrk="1" latinLnBrk="0" hangingPunct="1">
            <a:lnSpc>
              <a:spcPct val="100000"/>
            </a:lnSpc>
            <a:spcBef>
              <a:spcPts val="1200"/>
            </a:spcBef>
            <a:buFont typeface="Arial" panose="020B0604020202020204" pitchFamily="34" charset="0"/>
            <a:buChar char="•"/>
          </a:pPr>
          <a:r>
            <a:rPr lang="zh-CN" altLang="en-US" sz="2000" b="1" kern="1200" dirty="0" smtClean="0">
              <a:solidFill>
                <a:srgbClr val="715096"/>
              </a:solidFill>
              <a:latin typeface="华文中宋" panose="02010600040101010101" pitchFamily="2" charset="-122"/>
              <a:ea typeface="华文中宋" panose="02010600040101010101" pitchFamily="2" charset="-122"/>
              <a:cs typeface="+mn-cs"/>
            </a:rPr>
            <a:t>创新潜质</a:t>
          </a:r>
          <a:endParaRPr lang="zh-CN" altLang="en-US" sz="2000" b="1" kern="1200" dirty="0">
            <a:solidFill>
              <a:srgbClr val="715096"/>
            </a:solidFill>
            <a:latin typeface="华文中宋" panose="02010600040101010101" pitchFamily="2" charset="-122"/>
            <a:ea typeface="华文中宋" panose="02010600040101010101" pitchFamily="2" charset="-122"/>
            <a:cs typeface="+mn-cs"/>
          </a:endParaRPr>
        </a:p>
      </dgm:t>
    </dgm:pt>
    <dgm:pt modelId="{61C6AFAC-B716-415A-83BA-75B588D4F011}" type="parTrans" cxnId="{A0A0A1F3-5614-44FA-97F4-85A9412330B4}">
      <dgm:prSet/>
      <dgm:spPr/>
      <dgm:t>
        <a:bodyPr/>
        <a:lstStyle/>
        <a:p>
          <a:endParaRPr lang="zh-CN" altLang="en-US"/>
        </a:p>
      </dgm:t>
    </dgm:pt>
    <dgm:pt modelId="{761C7C88-573A-44F8-9458-E6C55DBCE654}" type="sibTrans" cxnId="{A0A0A1F3-5614-44FA-97F4-85A9412330B4}">
      <dgm:prSet/>
      <dgm:spPr/>
      <dgm:t>
        <a:bodyPr/>
        <a:lstStyle/>
        <a:p>
          <a:endParaRPr lang="zh-CN" altLang="en-US"/>
        </a:p>
      </dgm:t>
    </dgm:pt>
    <dgm:pt modelId="{D5EF6E31-F840-4B18-83E9-ABAF7C40B115}">
      <dgm:prSet phldrT="[文本]" custT="1"/>
      <dgm:spPr/>
      <dgm:t>
        <a:bodyPr/>
        <a:lstStyle/>
        <a:p>
          <a:pPr marL="360000" indent="-360000" algn="l" defTabSz="914400" rtl="0" eaLnBrk="1" latinLnBrk="0" hangingPunct="1">
            <a:lnSpc>
              <a:spcPct val="100000"/>
            </a:lnSpc>
            <a:spcBef>
              <a:spcPts val="1200"/>
            </a:spcBef>
            <a:buFont typeface="Arial" panose="020B0604020202020204" pitchFamily="34" charset="0"/>
            <a:buChar char="•"/>
          </a:pPr>
          <a:r>
            <a:rPr lang="zh-CN" sz="2000" b="1" kern="1200" dirty="0" smtClean="0">
              <a:solidFill>
                <a:srgbClr val="715096"/>
              </a:solidFill>
              <a:latin typeface="华文中宋" panose="02010600040101010101" pitchFamily="2" charset="-122"/>
              <a:ea typeface="华文中宋" panose="02010600040101010101" pitchFamily="2" charset="-122"/>
              <a:cs typeface="+mn-cs"/>
            </a:rPr>
            <a:t>自强不息</a:t>
          </a:r>
          <a:endParaRPr lang="zh-CN" altLang="en-US" sz="2000" b="1" kern="1200" dirty="0">
            <a:solidFill>
              <a:srgbClr val="715096"/>
            </a:solidFill>
            <a:latin typeface="华文中宋" panose="02010600040101010101" pitchFamily="2" charset="-122"/>
            <a:ea typeface="华文中宋" panose="02010600040101010101" pitchFamily="2" charset="-122"/>
            <a:cs typeface="+mn-cs"/>
          </a:endParaRPr>
        </a:p>
      </dgm:t>
    </dgm:pt>
    <dgm:pt modelId="{D0C6B41F-2AB7-42CD-B45F-7A6F5F10F5FD}" type="parTrans" cxnId="{5B416EB2-451F-47B4-8936-7B5BD71EE1A5}">
      <dgm:prSet/>
      <dgm:spPr/>
      <dgm:t>
        <a:bodyPr/>
        <a:lstStyle/>
        <a:p>
          <a:endParaRPr lang="zh-CN" altLang="en-US"/>
        </a:p>
      </dgm:t>
    </dgm:pt>
    <dgm:pt modelId="{D01FDD17-0814-4656-850F-49DE5F8C0ECD}" type="sibTrans" cxnId="{5B416EB2-451F-47B4-8936-7B5BD71EE1A5}">
      <dgm:prSet/>
      <dgm:spPr/>
      <dgm:t>
        <a:bodyPr/>
        <a:lstStyle/>
        <a:p>
          <a:endParaRPr lang="zh-CN" altLang="en-US"/>
        </a:p>
      </dgm:t>
    </dgm:pt>
    <dgm:pt modelId="{91A351B0-5FB5-4774-907C-71473C0B535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领军人才选拔</a:t>
          </a:r>
          <a:endParaRPr lang="zh-CN" altLang="en-US" sz="2000" b="1" dirty="0">
            <a:latin typeface="微软雅黑" panose="020B0503020204020204" pitchFamily="34" charset="-122"/>
            <a:ea typeface="微软雅黑" panose="020B0503020204020204" pitchFamily="34" charset="-122"/>
          </a:endParaRPr>
        </a:p>
      </dgm:t>
    </dgm:pt>
    <dgm:pt modelId="{BB1F1990-22B5-4D98-89CC-D5341E7BA587}" type="parTrans" cxnId="{E8CA8DDD-4BBB-4292-9B2F-920AE2C623C3}">
      <dgm:prSet/>
      <dgm:spPr/>
      <dgm:t>
        <a:bodyPr/>
        <a:lstStyle/>
        <a:p>
          <a:endParaRPr lang="zh-CN" altLang="en-US"/>
        </a:p>
      </dgm:t>
    </dgm:pt>
    <dgm:pt modelId="{D430DF1E-7EE1-4FF8-B01B-50B21A05C829}" type="sibTrans" cxnId="{E8CA8DDD-4BBB-4292-9B2F-920AE2C623C3}">
      <dgm:prSet/>
      <dgm:spPr/>
      <dgm:t>
        <a:bodyPr/>
        <a:lstStyle/>
        <a:p>
          <a:endParaRPr lang="zh-CN" altLang="en-US"/>
        </a:p>
      </dgm:t>
    </dgm:pt>
    <dgm:pt modelId="{2BF300B2-F128-4E3C-8AAE-4FCC4659035E}">
      <dgm:prSet phldrT="[文本]" custT="1"/>
      <dgm:spPr/>
      <dgm:t>
        <a:bodyPr/>
        <a:lstStyle/>
        <a:p>
          <a:pPr rtl="0" eaLnBrk="1" latinLnBrk="0" hangingPunct="1">
            <a:buFont typeface="Arial" panose="020B0604020202020204" pitchFamily="34" charset="0"/>
          </a:pPr>
          <a:r>
            <a:rPr lang="zh-CN" altLang="en-US" sz="2000" b="1" kern="1200" dirty="0" smtClean="0">
              <a:solidFill>
                <a:srgbClr val="715096"/>
              </a:solidFill>
              <a:latin typeface="华文中宋" panose="02010600040101010101" pitchFamily="2" charset="-122"/>
              <a:ea typeface="华文中宋" panose="02010600040101010101" pitchFamily="2" charset="-122"/>
              <a:cs typeface="+mn-cs"/>
            </a:rPr>
            <a:t>学业突出</a:t>
          </a:r>
          <a:endParaRPr lang="zh-CN" altLang="en-US" sz="2000" b="1" kern="1200" dirty="0">
            <a:solidFill>
              <a:srgbClr val="715096"/>
            </a:solidFill>
            <a:latin typeface="华文中宋" panose="02010600040101010101" pitchFamily="2" charset="-122"/>
            <a:ea typeface="华文中宋" panose="02010600040101010101" pitchFamily="2" charset="-122"/>
            <a:cs typeface="+mn-cs"/>
          </a:endParaRPr>
        </a:p>
      </dgm:t>
    </dgm:pt>
    <dgm:pt modelId="{47EE4BD3-7F6F-4F47-A751-0CD0E1043881}" type="parTrans" cxnId="{9ADB5C42-773B-463E-B8F2-5B6325204B6D}">
      <dgm:prSet/>
      <dgm:spPr/>
      <dgm:t>
        <a:bodyPr/>
        <a:lstStyle/>
        <a:p>
          <a:endParaRPr lang="zh-CN" altLang="en-US"/>
        </a:p>
      </dgm:t>
    </dgm:pt>
    <dgm:pt modelId="{39B1F0B4-0162-4D9E-9B47-34CECDBC69A1}" type="sibTrans" cxnId="{9ADB5C42-773B-463E-B8F2-5B6325204B6D}">
      <dgm:prSet/>
      <dgm:spPr/>
      <dgm:t>
        <a:bodyPr/>
        <a:lstStyle/>
        <a:p>
          <a:endParaRPr lang="zh-CN" altLang="en-US"/>
        </a:p>
      </dgm:t>
    </dgm:pt>
    <dgm:pt modelId="{05A0A1AF-4A81-43FB-BADD-997B08A04784}">
      <dgm:prSet phldrT="[文本]" custT="1"/>
      <dgm:spPr/>
      <dgm:t>
        <a:bodyPr/>
        <a:lstStyle/>
        <a:p>
          <a:pPr rtl="0" eaLnBrk="1" latinLnBrk="0" hangingPunct="1">
            <a:buFont typeface="Arial" panose="020B0604020202020204" pitchFamily="34" charset="0"/>
          </a:pPr>
          <a:r>
            <a:rPr lang="zh-CN" altLang="en-US" sz="2000" b="1" kern="1200" dirty="0" smtClean="0">
              <a:solidFill>
                <a:srgbClr val="715096"/>
              </a:solidFill>
              <a:latin typeface="华文中宋" panose="02010600040101010101" pitchFamily="2" charset="-122"/>
              <a:ea typeface="华文中宋" panose="02010600040101010101" pitchFamily="2" charset="-122"/>
              <a:cs typeface="+mn-cs"/>
            </a:rPr>
            <a:t>一贯优秀</a:t>
          </a:r>
          <a:endParaRPr lang="zh-CN" altLang="en-US" sz="2000" b="1" kern="1200" dirty="0">
            <a:solidFill>
              <a:srgbClr val="715096"/>
            </a:solidFill>
            <a:latin typeface="华文中宋" panose="02010600040101010101" pitchFamily="2" charset="-122"/>
            <a:ea typeface="华文中宋" panose="02010600040101010101" pitchFamily="2" charset="-122"/>
            <a:cs typeface="+mn-cs"/>
          </a:endParaRPr>
        </a:p>
      </dgm:t>
    </dgm:pt>
    <dgm:pt modelId="{8DA4A00F-3AAB-4EFD-B86E-728137B22F86}" type="parTrans" cxnId="{8DEBDD8A-2A7C-4E72-A855-56A3452DDF37}">
      <dgm:prSet/>
      <dgm:spPr/>
      <dgm:t>
        <a:bodyPr/>
        <a:lstStyle/>
        <a:p>
          <a:endParaRPr lang="zh-CN" altLang="en-US"/>
        </a:p>
      </dgm:t>
    </dgm:pt>
    <dgm:pt modelId="{7DEE9994-5C7B-4BEC-B59E-2C7D3089536C}" type="sibTrans" cxnId="{8DEBDD8A-2A7C-4E72-A855-56A3452DDF37}">
      <dgm:prSet/>
      <dgm:spPr/>
      <dgm:t>
        <a:bodyPr/>
        <a:lstStyle/>
        <a:p>
          <a:endParaRPr lang="zh-CN" altLang="en-US"/>
        </a:p>
      </dgm:t>
    </dgm:pt>
    <dgm:pt modelId="{F12EE3B1-3495-4EE7-BAD8-FC40EA08B9E0}">
      <dgm:prSet phldrT="[文本]" custT="1"/>
      <dgm:spPr/>
      <dgm:t>
        <a:bodyPr/>
        <a:lstStyle/>
        <a:p>
          <a:pPr rtl="0" eaLnBrk="1" latinLnBrk="0" hangingPunct="1">
            <a:buFont typeface="Arial" panose="020B0604020202020204" pitchFamily="34" charset="0"/>
          </a:pPr>
          <a:r>
            <a:rPr lang="zh-CN" altLang="en-US" sz="2000" b="1" kern="1200" dirty="0" smtClean="0">
              <a:solidFill>
                <a:srgbClr val="715096"/>
              </a:solidFill>
              <a:latin typeface="华文中宋" panose="02010600040101010101" pitchFamily="2" charset="-122"/>
              <a:ea typeface="华文中宋" panose="02010600040101010101" pitchFamily="2" charset="-122"/>
              <a:cs typeface="+mn-cs"/>
            </a:rPr>
            <a:t>综合评价</a:t>
          </a:r>
          <a:endParaRPr lang="zh-CN" altLang="en-US" sz="2000" b="1" kern="1200" dirty="0">
            <a:solidFill>
              <a:srgbClr val="715096"/>
            </a:solidFill>
            <a:latin typeface="华文中宋" panose="02010600040101010101" pitchFamily="2" charset="-122"/>
            <a:ea typeface="华文中宋" panose="02010600040101010101" pitchFamily="2" charset="-122"/>
            <a:cs typeface="+mn-cs"/>
          </a:endParaRPr>
        </a:p>
      </dgm:t>
    </dgm:pt>
    <dgm:pt modelId="{4983088A-2C04-42EF-96C3-25B5C21D14F4}" type="parTrans" cxnId="{9912F6CF-6FA8-4F50-A088-EFC69DF7B6E9}">
      <dgm:prSet/>
      <dgm:spPr/>
      <dgm:t>
        <a:bodyPr/>
        <a:lstStyle/>
        <a:p>
          <a:endParaRPr lang="zh-CN" altLang="en-US"/>
        </a:p>
      </dgm:t>
    </dgm:pt>
    <dgm:pt modelId="{470628B3-2DBD-4AC5-B47D-EA63547014D3}" type="sibTrans" cxnId="{9912F6CF-6FA8-4F50-A088-EFC69DF7B6E9}">
      <dgm:prSet/>
      <dgm:spPr/>
      <dgm:t>
        <a:bodyPr/>
        <a:lstStyle/>
        <a:p>
          <a:endParaRPr lang="zh-CN" altLang="en-US"/>
        </a:p>
      </dgm:t>
    </dgm:pt>
    <dgm:pt modelId="{15049CBE-089D-421C-9D2E-55189E708BDA}" type="pres">
      <dgm:prSet presAssocID="{E4D23A13-3E44-4B8D-AF2F-017C4685340C}" presName="Name0" presStyleCnt="0">
        <dgm:presLayoutVars>
          <dgm:dir/>
          <dgm:animLvl val="lvl"/>
          <dgm:resizeHandles val="exact"/>
        </dgm:presLayoutVars>
      </dgm:prSet>
      <dgm:spPr/>
      <dgm:t>
        <a:bodyPr/>
        <a:lstStyle/>
        <a:p>
          <a:endParaRPr lang="zh-CN" altLang="en-US"/>
        </a:p>
      </dgm:t>
    </dgm:pt>
    <dgm:pt modelId="{388E7284-EE4B-4F1C-A4A4-8B9BFFA7E760}" type="pres">
      <dgm:prSet presAssocID="{E4D23A13-3E44-4B8D-AF2F-017C4685340C}" presName="tSp" presStyleCnt="0"/>
      <dgm:spPr/>
    </dgm:pt>
    <dgm:pt modelId="{623AA0F1-BAD9-46EC-9650-05ED57FCED19}" type="pres">
      <dgm:prSet presAssocID="{E4D23A13-3E44-4B8D-AF2F-017C4685340C}" presName="bSp" presStyleCnt="0"/>
      <dgm:spPr/>
    </dgm:pt>
    <dgm:pt modelId="{0A8C01A8-5F6E-4A15-9207-01F6F7B2C442}" type="pres">
      <dgm:prSet presAssocID="{E4D23A13-3E44-4B8D-AF2F-017C4685340C}" presName="process" presStyleCnt="0"/>
      <dgm:spPr/>
    </dgm:pt>
    <dgm:pt modelId="{AACF0462-BCA9-4BBA-A612-12EC68C53E9D}" type="pres">
      <dgm:prSet presAssocID="{91A351B0-5FB5-4774-907C-71473C0B5355}" presName="composite1" presStyleCnt="0"/>
      <dgm:spPr/>
    </dgm:pt>
    <dgm:pt modelId="{23468EE7-5218-4CCA-BC09-E62EF4DAE2A2}" type="pres">
      <dgm:prSet presAssocID="{91A351B0-5FB5-4774-907C-71473C0B5355}" presName="dummyNode1" presStyleLbl="node1" presStyleIdx="0" presStyleCnt="3"/>
      <dgm:spPr/>
    </dgm:pt>
    <dgm:pt modelId="{5F9E7F11-31B4-4559-A728-485E3C51AB58}" type="pres">
      <dgm:prSet presAssocID="{91A351B0-5FB5-4774-907C-71473C0B5355}" presName="childNode1" presStyleLbl="bgAcc1" presStyleIdx="0" presStyleCnt="3">
        <dgm:presLayoutVars>
          <dgm:bulletEnabled val="1"/>
        </dgm:presLayoutVars>
      </dgm:prSet>
      <dgm:spPr/>
      <dgm:t>
        <a:bodyPr/>
        <a:lstStyle/>
        <a:p>
          <a:endParaRPr lang="zh-CN" altLang="en-US"/>
        </a:p>
      </dgm:t>
    </dgm:pt>
    <dgm:pt modelId="{4BFCF293-49C7-4F91-9675-E72D6F918214}" type="pres">
      <dgm:prSet presAssocID="{91A351B0-5FB5-4774-907C-71473C0B5355}" presName="childNode1tx" presStyleLbl="bgAcc1" presStyleIdx="0" presStyleCnt="3">
        <dgm:presLayoutVars>
          <dgm:bulletEnabled val="1"/>
        </dgm:presLayoutVars>
      </dgm:prSet>
      <dgm:spPr/>
      <dgm:t>
        <a:bodyPr/>
        <a:lstStyle/>
        <a:p>
          <a:endParaRPr lang="zh-CN" altLang="en-US"/>
        </a:p>
      </dgm:t>
    </dgm:pt>
    <dgm:pt modelId="{48A57F10-3B5E-4D90-84C9-FC9C16EB361F}" type="pres">
      <dgm:prSet presAssocID="{91A351B0-5FB5-4774-907C-71473C0B5355}" presName="parentNode1" presStyleLbl="node1" presStyleIdx="0" presStyleCnt="3">
        <dgm:presLayoutVars>
          <dgm:chMax val="1"/>
          <dgm:bulletEnabled val="1"/>
        </dgm:presLayoutVars>
      </dgm:prSet>
      <dgm:spPr/>
      <dgm:t>
        <a:bodyPr/>
        <a:lstStyle/>
        <a:p>
          <a:endParaRPr lang="zh-CN" altLang="en-US"/>
        </a:p>
      </dgm:t>
    </dgm:pt>
    <dgm:pt modelId="{C3BFD058-800C-4C8A-9EB6-B7DAD25706AF}" type="pres">
      <dgm:prSet presAssocID="{91A351B0-5FB5-4774-907C-71473C0B5355}" presName="connSite1" presStyleCnt="0"/>
      <dgm:spPr/>
    </dgm:pt>
    <dgm:pt modelId="{E5F12066-1427-4584-80C3-16328772815B}" type="pres">
      <dgm:prSet presAssocID="{D430DF1E-7EE1-4FF8-B01B-50B21A05C829}" presName="Name9" presStyleLbl="sibTrans2D1" presStyleIdx="0" presStyleCnt="2"/>
      <dgm:spPr/>
      <dgm:t>
        <a:bodyPr/>
        <a:lstStyle/>
        <a:p>
          <a:endParaRPr lang="zh-CN" altLang="en-US"/>
        </a:p>
      </dgm:t>
    </dgm:pt>
    <dgm:pt modelId="{4C1632F4-D6CE-4E31-9055-668EE7CBB978}" type="pres">
      <dgm:prSet presAssocID="{11979E95-286A-41DA-AAD1-852E04E92D44}" presName="composite2" presStyleCnt="0"/>
      <dgm:spPr/>
    </dgm:pt>
    <dgm:pt modelId="{83C2A396-A4DA-46D5-B256-46D486174B0A}" type="pres">
      <dgm:prSet presAssocID="{11979E95-286A-41DA-AAD1-852E04E92D44}" presName="dummyNode2" presStyleLbl="node1" presStyleIdx="0" presStyleCnt="3"/>
      <dgm:spPr/>
    </dgm:pt>
    <dgm:pt modelId="{347AC068-3B7E-4C68-9452-F77950826081}" type="pres">
      <dgm:prSet presAssocID="{11979E95-286A-41DA-AAD1-852E04E92D44}" presName="childNode2" presStyleLbl="bgAcc1" presStyleIdx="1" presStyleCnt="3">
        <dgm:presLayoutVars>
          <dgm:bulletEnabled val="1"/>
        </dgm:presLayoutVars>
      </dgm:prSet>
      <dgm:spPr/>
      <dgm:t>
        <a:bodyPr/>
        <a:lstStyle/>
        <a:p>
          <a:endParaRPr lang="zh-CN" altLang="en-US"/>
        </a:p>
      </dgm:t>
    </dgm:pt>
    <dgm:pt modelId="{469A65E3-3B84-4FF9-B6A9-9D482E7679A2}" type="pres">
      <dgm:prSet presAssocID="{11979E95-286A-41DA-AAD1-852E04E92D44}" presName="childNode2tx" presStyleLbl="bgAcc1" presStyleIdx="1" presStyleCnt="3">
        <dgm:presLayoutVars>
          <dgm:bulletEnabled val="1"/>
        </dgm:presLayoutVars>
      </dgm:prSet>
      <dgm:spPr/>
      <dgm:t>
        <a:bodyPr/>
        <a:lstStyle/>
        <a:p>
          <a:endParaRPr lang="zh-CN" altLang="en-US"/>
        </a:p>
      </dgm:t>
    </dgm:pt>
    <dgm:pt modelId="{624A2BDA-BC3E-4C7D-8126-A6C5F8645679}" type="pres">
      <dgm:prSet presAssocID="{11979E95-286A-41DA-AAD1-852E04E92D44}" presName="parentNode2" presStyleLbl="node1" presStyleIdx="1" presStyleCnt="3">
        <dgm:presLayoutVars>
          <dgm:chMax val="0"/>
          <dgm:bulletEnabled val="1"/>
        </dgm:presLayoutVars>
      </dgm:prSet>
      <dgm:spPr/>
      <dgm:t>
        <a:bodyPr/>
        <a:lstStyle/>
        <a:p>
          <a:endParaRPr lang="zh-CN" altLang="en-US"/>
        </a:p>
      </dgm:t>
    </dgm:pt>
    <dgm:pt modelId="{514C9C17-6278-4004-B345-66B99D3A31E4}" type="pres">
      <dgm:prSet presAssocID="{11979E95-286A-41DA-AAD1-852E04E92D44}" presName="connSite2" presStyleCnt="0"/>
      <dgm:spPr/>
    </dgm:pt>
    <dgm:pt modelId="{B9FC58D3-CC2C-4500-B266-0D56A5E15CE3}" type="pres">
      <dgm:prSet presAssocID="{25CD9D0E-1320-47AC-BFFA-36E9A81F8E9E}" presName="Name18" presStyleLbl="sibTrans2D1" presStyleIdx="1" presStyleCnt="2"/>
      <dgm:spPr/>
      <dgm:t>
        <a:bodyPr/>
        <a:lstStyle/>
        <a:p>
          <a:endParaRPr lang="zh-CN" altLang="en-US"/>
        </a:p>
      </dgm:t>
    </dgm:pt>
    <dgm:pt modelId="{6D1F4742-8ABB-4200-9F63-C9F7C436098E}" type="pres">
      <dgm:prSet presAssocID="{494A3931-885D-4D7C-A927-3A05A0FBA2D9}" presName="composite1" presStyleCnt="0"/>
      <dgm:spPr/>
    </dgm:pt>
    <dgm:pt modelId="{4B141C18-0B65-46B3-91DB-423F3EBCDF69}" type="pres">
      <dgm:prSet presAssocID="{494A3931-885D-4D7C-A927-3A05A0FBA2D9}" presName="dummyNode1" presStyleLbl="node1" presStyleIdx="1" presStyleCnt="3"/>
      <dgm:spPr/>
    </dgm:pt>
    <dgm:pt modelId="{83ED4144-EA0E-452C-AD17-9A89635AEE85}" type="pres">
      <dgm:prSet presAssocID="{494A3931-885D-4D7C-A927-3A05A0FBA2D9}" presName="childNode1" presStyleLbl="bgAcc1" presStyleIdx="2" presStyleCnt="3">
        <dgm:presLayoutVars>
          <dgm:bulletEnabled val="1"/>
        </dgm:presLayoutVars>
      </dgm:prSet>
      <dgm:spPr/>
      <dgm:t>
        <a:bodyPr/>
        <a:lstStyle/>
        <a:p>
          <a:endParaRPr lang="zh-CN" altLang="en-US"/>
        </a:p>
      </dgm:t>
    </dgm:pt>
    <dgm:pt modelId="{D37711AD-17F1-47EA-99E2-3B7E8D1C3B33}" type="pres">
      <dgm:prSet presAssocID="{494A3931-885D-4D7C-A927-3A05A0FBA2D9}" presName="childNode1tx" presStyleLbl="bgAcc1" presStyleIdx="2" presStyleCnt="3">
        <dgm:presLayoutVars>
          <dgm:bulletEnabled val="1"/>
        </dgm:presLayoutVars>
      </dgm:prSet>
      <dgm:spPr/>
      <dgm:t>
        <a:bodyPr/>
        <a:lstStyle/>
        <a:p>
          <a:endParaRPr lang="zh-CN" altLang="en-US"/>
        </a:p>
      </dgm:t>
    </dgm:pt>
    <dgm:pt modelId="{2CFD3088-3457-42A7-97CA-0D7A2DA7E58E}" type="pres">
      <dgm:prSet presAssocID="{494A3931-885D-4D7C-A927-3A05A0FBA2D9}" presName="parentNode1" presStyleLbl="node1" presStyleIdx="2" presStyleCnt="3">
        <dgm:presLayoutVars>
          <dgm:chMax val="1"/>
          <dgm:bulletEnabled val="1"/>
        </dgm:presLayoutVars>
      </dgm:prSet>
      <dgm:spPr/>
      <dgm:t>
        <a:bodyPr/>
        <a:lstStyle/>
        <a:p>
          <a:endParaRPr lang="zh-CN" altLang="en-US"/>
        </a:p>
      </dgm:t>
    </dgm:pt>
    <dgm:pt modelId="{E686EFE9-FC7A-48FF-939F-188B919C63A5}" type="pres">
      <dgm:prSet presAssocID="{494A3931-885D-4D7C-A927-3A05A0FBA2D9}" presName="connSite1" presStyleCnt="0"/>
      <dgm:spPr/>
    </dgm:pt>
  </dgm:ptLst>
  <dgm:cxnLst>
    <dgm:cxn modelId="{FDE88ADC-A0FD-4A7B-B9C0-64FB4D8492C4}" type="presOf" srcId="{05A0A1AF-4A81-43FB-BADD-997B08A04784}" destId="{4BFCF293-49C7-4F91-9675-E72D6F918214}" srcOrd="1" destOrd="1" presId="urn:microsoft.com/office/officeart/2005/8/layout/hProcess4"/>
    <dgm:cxn modelId="{D091FF32-F8D9-4377-A1D3-564A7B4B1CD5}" type="presOf" srcId="{06561EBD-2530-4CCB-9A23-D3B05FD8843B}" destId="{347AC068-3B7E-4C68-9452-F77950826081}" srcOrd="0" destOrd="1" presId="urn:microsoft.com/office/officeart/2005/8/layout/hProcess4"/>
    <dgm:cxn modelId="{C661DAA5-13D6-480C-B0BC-022F12361EEE}" srcId="{11979E95-286A-41DA-AAD1-852E04E92D44}" destId="{06561EBD-2530-4CCB-9A23-D3B05FD8843B}" srcOrd="1" destOrd="0" parTransId="{989827A8-C857-488D-8948-B2DDD08FE014}" sibTransId="{EAE9292D-DF75-4466-B4A8-45258D183BF6}"/>
    <dgm:cxn modelId="{5B416EB2-451F-47B4-8936-7B5BD71EE1A5}" srcId="{494A3931-885D-4D7C-A927-3A05A0FBA2D9}" destId="{D5EF6E31-F840-4B18-83E9-ABAF7C40B115}" srcOrd="1" destOrd="0" parTransId="{D0C6B41F-2AB7-42CD-B45F-7A6F5F10F5FD}" sibTransId="{D01FDD17-0814-4656-850F-49DE5F8C0ECD}"/>
    <dgm:cxn modelId="{43C2F8DD-4210-43B0-823A-AA89AB9B3F66}" type="presOf" srcId="{11979E95-286A-41DA-AAD1-852E04E92D44}" destId="{624A2BDA-BC3E-4C7D-8126-A6C5F8645679}" srcOrd="0" destOrd="0" presId="urn:microsoft.com/office/officeart/2005/8/layout/hProcess4"/>
    <dgm:cxn modelId="{6ED31727-4CB0-4A38-BDDB-F32CFDC37A54}" type="presOf" srcId="{23487424-B34B-4B5F-BF2A-5C0576D82314}" destId="{469A65E3-3B84-4FF9-B6A9-9D482E7679A2}" srcOrd="1" destOrd="0" presId="urn:microsoft.com/office/officeart/2005/8/layout/hProcess4"/>
    <dgm:cxn modelId="{5B3AFBF5-F893-4012-83DD-647CD7CB562F}" type="presOf" srcId="{494A3931-885D-4D7C-A927-3A05A0FBA2D9}" destId="{2CFD3088-3457-42A7-97CA-0D7A2DA7E58E}" srcOrd="0" destOrd="0" presId="urn:microsoft.com/office/officeart/2005/8/layout/hProcess4"/>
    <dgm:cxn modelId="{8F8C422E-47CC-42BA-8C36-5E05E54673C3}" type="presOf" srcId="{2BF300B2-F128-4E3C-8AAE-4FCC4659035E}" destId="{4BFCF293-49C7-4F91-9675-E72D6F918214}" srcOrd="1" destOrd="0" presId="urn:microsoft.com/office/officeart/2005/8/layout/hProcess4"/>
    <dgm:cxn modelId="{A0A0A1F3-5614-44FA-97F4-85A9412330B4}" srcId="{11979E95-286A-41DA-AAD1-852E04E92D44}" destId="{26876045-1838-4253-A685-93383E2EAB1C}" srcOrd="2" destOrd="0" parTransId="{61C6AFAC-B716-415A-83BA-75B588D4F011}" sibTransId="{761C7C88-573A-44F8-9458-E6C55DBCE654}"/>
    <dgm:cxn modelId="{C86D6485-8401-4C67-B4E6-152CB13F440A}" type="presOf" srcId="{F12EE3B1-3495-4EE7-BAD8-FC40EA08B9E0}" destId="{5F9E7F11-31B4-4559-A728-485E3C51AB58}" srcOrd="0" destOrd="2" presId="urn:microsoft.com/office/officeart/2005/8/layout/hProcess4"/>
    <dgm:cxn modelId="{F106A065-6AD4-4DE4-9290-BC29D56CF373}" srcId="{E4D23A13-3E44-4B8D-AF2F-017C4685340C}" destId="{494A3931-885D-4D7C-A927-3A05A0FBA2D9}" srcOrd="2" destOrd="0" parTransId="{D1D0006C-55BC-4B75-8DEC-827800C4F020}" sibTransId="{3AAEAB4A-843B-4642-87A1-57158352C9F1}"/>
    <dgm:cxn modelId="{295E4C8B-E557-4BF5-98AE-46A608E251B5}" srcId="{E4D23A13-3E44-4B8D-AF2F-017C4685340C}" destId="{11979E95-286A-41DA-AAD1-852E04E92D44}" srcOrd="1" destOrd="0" parTransId="{A2F27F80-5A78-4505-BCE9-12D23389161B}" sibTransId="{25CD9D0E-1320-47AC-BFFA-36E9A81F8E9E}"/>
    <dgm:cxn modelId="{28E3B18F-C418-4C15-81F4-D823B3A2493C}" type="presOf" srcId="{25CD9D0E-1320-47AC-BFFA-36E9A81F8E9E}" destId="{B9FC58D3-CC2C-4500-B266-0D56A5E15CE3}" srcOrd="0" destOrd="0" presId="urn:microsoft.com/office/officeart/2005/8/layout/hProcess4"/>
    <dgm:cxn modelId="{8FB8EB29-9AA0-47A5-A4E3-265AD6F61CCE}" type="presOf" srcId="{E4D23A13-3E44-4B8D-AF2F-017C4685340C}" destId="{15049CBE-089D-421C-9D2E-55189E708BDA}" srcOrd="0" destOrd="0" presId="urn:microsoft.com/office/officeart/2005/8/layout/hProcess4"/>
    <dgm:cxn modelId="{DF10205B-DB73-4528-8CA4-6A511E1427B6}" type="presOf" srcId="{9A149553-F222-4128-AFDF-FB824162477A}" destId="{D37711AD-17F1-47EA-99E2-3B7E8D1C3B33}" srcOrd="1" destOrd="0" presId="urn:microsoft.com/office/officeart/2005/8/layout/hProcess4"/>
    <dgm:cxn modelId="{E8CA8DDD-4BBB-4292-9B2F-920AE2C623C3}" srcId="{E4D23A13-3E44-4B8D-AF2F-017C4685340C}" destId="{91A351B0-5FB5-4774-907C-71473C0B5355}" srcOrd="0" destOrd="0" parTransId="{BB1F1990-22B5-4D98-89CC-D5341E7BA587}" sibTransId="{D430DF1E-7EE1-4FF8-B01B-50B21A05C829}"/>
    <dgm:cxn modelId="{963CE4F2-7067-4F98-9604-E3B4F2BE82B7}" type="presOf" srcId="{91A351B0-5FB5-4774-907C-71473C0B5355}" destId="{48A57F10-3B5E-4D90-84C9-FC9C16EB361F}" srcOrd="0" destOrd="0" presId="urn:microsoft.com/office/officeart/2005/8/layout/hProcess4"/>
    <dgm:cxn modelId="{AD1F8E89-B80D-4BA9-A142-A8E8C04F2E7D}" srcId="{11979E95-286A-41DA-AAD1-852E04E92D44}" destId="{23487424-B34B-4B5F-BF2A-5C0576D82314}" srcOrd="0" destOrd="0" parTransId="{A2FFC124-DDBC-4F1A-B501-480454B9F43E}" sibTransId="{1FB76F46-BDEA-4C0D-AEB5-55CB8F10D002}"/>
    <dgm:cxn modelId="{46965E9B-E0AC-49E9-A374-1E1978EE1A2D}" type="presOf" srcId="{06561EBD-2530-4CCB-9A23-D3B05FD8843B}" destId="{469A65E3-3B84-4FF9-B6A9-9D482E7679A2}" srcOrd="1" destOrd="1" presId="urn:microsoft.com/office/officeart/2005/8/layout/hProcess4"/>
    <dgm:cxn modelId="{B9BDB84D-3D66-4B66-BA60-D14AFAD43431}" type="presOf" srcId="{D5EF6E31-F840-4B18-83E9-ABAF7C40B115}" destId="{D37711AD-17F1-47EA-99E2-3B7E8D1C3B33}" srcOrd="1" destOrd="1" presId="urn:microsoft.com/office/officeart/2005/8/layout/hProcess4"/>
    <dgm:cxn modelId="{ED4F8DEB-9411-46F9-9F61-23AE28915EC1}" type="presOf" srcId="{F12EE3B1-3495-4EE7-BAD8-FC40EA08B9E0}" destId="{4BFCF293-49C7-4F91-9675-E72D6F918214}" srcOrd="1" destOrd="2" presId="urn:microsoft.com/office/officeart/2005/8/layout/hProcess4"/>
    <dgm:cxn modelId="{9912F6CF-6FA8-4F50-A088-EFC69DF7B6E9}" srcId="{91A351B0-5FB5-4774-907C-71473C0B5355}" destId="{F12EE3B1-3495-4EE7-BAD8-FC40EA08B9E0}" srcOrd="2" destOrd="0" parTransId="{4983088A-2C04-42EF-96C3-25B5C21D14F4}" sibTransId="{470628B3-2DBD-4AC5-B47D-EA63547014D3}"/>
    <dgm:cxn modelId="{94BEDE14-24D7-4EBE-99F1-9C79EB8CF51B}" type="presOf" srcId="{3B7C80ED-EF7D-4C75-8843-705404F7E61E}" destId="{D37711AD-17F1-47EA-99E2-3B7E8D1C3B33}" srcOrd="1" destOrd="2" presId="urn:microsoft.com/office/officeart/2005/8/layout/hProcess4"/>
    <dgm:cxn modelId="{9ADB5C42-773B-463E-B8F2-5B6325204B6D}" srcId="{91A351B0-5FB5-4774-907C-71473C0B5355}" destId="{2BF300B2-F128-4E3C-8AAE-4FCC4659035E}" srcOrd="0" destOrd="0" parTransId="{47EE4BD3-7F6F-4F47-A751-0CD0E1043881}" sibTransId="{39B1F0B4-0162-4D9E-9B47-34CECDBC69A1}"/>
    <dgm:cxn modelId="{5B79F5CC-B661-428A-884D-AB6BED8792DC}" type="presOf" srcId="{2BF300B2-F128-4E3C-8AAE-4FCC4659035E}" destId="{5F9E7F11-31B4-4559-A728-485E3C51AB58}" srcOrd="0" destOrd="0" presId="urn:microsoft.com/office/officeart/2005/8/layout/hProcess4"/>
    <dgm:cxn modelId="{D66EF1EC-1360-45B3-B738-0CAD5A35EF67}" type="presOf" srcId="{23487424-B34B-4B5F-BF2A-5C0576D82314}" destId="{347AC068-3B7E-4C68-9452-F77950826081}" srcOrd="0" destOrd="0" presId="urn:microsoft.com/office/officeart/2005/8/layout/hProcess4"/>
    <dgm:cxn modelId="{4A4385D0-5D34-44FE-9CCE-8C33F27A5326}" type="presOf" srcId="{26876045-1838-4253-A685-93383E2EAB1C}" destId="{469A65E3-3B84-4FF9-B6A9-9D482E7679A2}" srcOrd="1" destOrd="2" presId="urn:microsoft.com/office/officeart/2005/8/layout/hProcess4"/>
    <dgm:cxn modelId="{8B8D62D4-2C20-4C89-B838-7564AF644D57}" type="presOf" srcId="{D5EF6E31-F840-4B18-83E9-ABAF7C40B115}" destId="{83ED4144-EA0E-452C-AD17-9A89635AEE85}" srcOrd="0" destOrd="1" presId="urn:microsoft.com/office/officeart/2005/8/layout/hProcess4"/>
    <dgm:cxn modelId="{82016A1D-A343-4E34-995B-31A83FAF9189}" type="presOf" srcId="{D430DF1E-7EE1-4FF8-B01B-50B21A05C829}" destId="{E5F12066-1427-4584-80C3-16328772815B}" srcOrd="0" destOrd="0" presId="urn:microsoft.com/office/officeart/2005/8/layout/hProcess4"/>
    <dgm:cxn modelId="{810E053D-CB59-46AE-9D9B-5F20DB76E166}" type="presOf" srcId="{26876045-1838-4253-A685-93383E2EAB1C}" destId="{347AC068-3B7E-4C68-9452-F77950826081}" srcOrd="0" destOrd="2" presId="urn:microsoft.com/office/officeart/2005/8/layout/hProcess4"/>
    <dgm:cxn modelId="{207E4191-BD20-454A-B20A-305712564C07}" type="presOf" srcId="{9A149553-F222-4128-AFDF-FB824162477A}" destId="{83ED4144-EA0E-452C-AD17-9A89635AEE85}" srcOrd="0" destOrd="0" presId="urn:microsoft.com/office/officeart/2005/8/layout/hProcess4"/>
    <dgm:cxn modelId="{8DEBDD8A-2A7C-4E72-A855-56A3452DDF37}" srcId="{91A351B0-5FB5-4774-907C-71473C0B5355}" destId="{05A0A1AF-4A81-43FB-BADD-997B08A04784}" srcOrd="1" destOrd="0" parTransId="{8DA4A00F-3AAB-4EFD-B86E-728137B22F86}" sibTransId="{7DEE9994-5C7B-4BEC-B59E-2C7D3089536C}"/>
    <dgm:cxn modelId="{AFE279DE-EF2C-4F43-BFB8-416EF5688F06}" type="presOf" srcId="{05A0A1AF-4A81-43FB-BADD-997B08A04784}" destId="{5F9E7F11-31B4-4559-A728-485E3C51AB58}" srcOrd="0" destOrd="1" presId="urn:microsoft.com/office/officeart/2005/8/layout/hProcess4"/>
    <dgm:cxn modelId="{39693391-BAA6-47D1-BD28-1AB23D7AFDB7}" srcId="{494A3931-885D-4D7C-A927-3A05A0FBA2D9}" destId="{3B7C80ED-EF7D-4C75-8843-705404F7E61E}" srcOrd="2" destOrd="0" parTransId="{F9B8E1B1-A925-46F0-B86A-0457D885EFB4}" sibTransId="{EC363FCF-A80B-4B41-92DE-006535357F09}"/>
    <dgm:cxn modelId="{8A39D3D6-592B-4C47-8780-779F570532A8}" srcId="{494A3931-885D-4D7C-A927-3A05A0FBA2D9}" destId="{9A149553-F222-4128-AFDF-FB824162477A}" srcOrd="0" destOrd="0" parTransId="{D57C7D51-E454-4C3D-8887-75445CD6A5C2}" sibTransId="{FE420821-1A1D-4450-9AE8-D0A29B5B0F15}"/>
    <dgm:cxn modelId="{3200D597-6B4B-4BF8-83E2-ADAA87B9CBDB}" type="presOf" srcId="{3B7C80ED-EF7D-4C75-8843-705404F7E61E}" destId="{83ED4144-EA0E-452C-AD17-9A89635AEE85}" srcOrd="0" destOrd="2" presId="urn:microsoft.com/office/officeart/2005/8/layout/hProcess4"/>
    <dgm:cxn modelId="{41DF613F-B700-40E2-A789-347AE67A4B86}" type="presParOf" srcId="{15049CBE-089D-421C-9D2E-55189E708BDA}" destId="{388E7284-EE4B-4F1C-A4A4-8B9BFFA7E760}" srcOrd="0" destOrd="0" presId="urn:microsoft.com/office/officeart/2005/8/layout/hProcess4"/>
    <dgm:cxn modelId="{4B93DA8A-363E-42AE-85A5-B629859D77EC}" type="presParOf" srcId="{15049CBE-089D-421C-9D2E-55189E708BDA}" destId="{623AA0F1-BAD9-46EC-9650-05ED57FCED19}" srcOrd="1" destOrd="0" presId="urn:microsoft.com/office/officeart/2005/8/layout/hProcess4"/>
    <dgm:cxn modelId="{86C18934-32F1-4301-B860-CEAF6A645D1B}" type="presParOf" srcId="{15049CBE-089D-421C-9D2E-55189E708BDA}" destId="{0A8C01A8-5F6E-4A15-9207-01F6F7B2C442}" srcOrd="2" destOrd="0" presId="urn:microsoft.com/office/officeart/2005/8/layout/hProcess4"/>
    <dgm:cxn modelId="{5CB513F3-99F4-4575-BDF1-713130BBD1D3}" type="presParOf" srcId="{0A8C01A8-5F6E-4A15-9207-01F6F7B2C442}" destId="{AACF0462-BCA9-4BBA-A612-12EC68C53E9D}" srcOrd="0" destOrd="0" presId="urn:microsoft.com/office/officeart/2005/8/layout/hProcess4"/>
    <dgm:cxn modelId="{5E1B246D-F659-43C5-88C7-9084599134B2}" type="presParOf" srcId="{AACF0462-BCA9-4BBA-A612-12EC68C53E9D}" destId="{23468EE7-5218-4CCA-BC09-E62EF4DAE2A2}" srcOrd="0" destOrd="0" presId="urn:microsoft.com/office/officeart/2005/8/layout/hProcess4"/>
    <dgm:cxn modelId="{7448D7BF-EDEE-448B-AF2E-B04BFF8905F4}" type="presParOf" srcId="{AACF0462-BCA9-4BBA-A612-12EC68C53E9D}" destId="{5F9E7F11-31B4-4559-A728-485E3C51AB58}" srcOrd="1" destOrd="0" presId="urn:microsoft.com/office/officeart/2005/8/layout/hProcess4"/>
    <dgm:cxn modelId="{3E39C16E-5185-4B2A-9C8E-97C2090E5093}" type="presParOf" srcId="{AACF0462-BCA9-4BBA-A612-12EC68C53E9D}" destId="{4BFCF293-49C7-4F91-9675-E72D6F918214}" srcOrd="2" destOrd="0" presId="urn:microsoft.com/office/officeart/2005/8/layout/hProcess4"/>
    <dgm:cxn modelId="{8DBE5273-620A-493B-8A92-ADF3B4B15A95}" type="presParOf" srcId="{AACF0462-BCA9-4BBA-A612-12EC68C53E9D}" destId="{48A57F10-3B5E-4D90-84C9-FC9C16EB361F}" srcOrd="3" destOrd="0" presId="urn:microsoft.com/office/officeart/2005/8/layout/hProcess4"/>
    <dgm:cxn modelId="{E2CD8F1C-4481-4E7A-88AE-060220A88296}" type="presParOf" srcId="{AACF0462-BCA9-4BBA-A612-12EC68C53E9D}" destId="{C3BFD058-800C-4C8A-9EB6-B7DAD25706AF}" srcOrd="4" destOrd="0" presId="urn:microsoft.com/office/officeart/2005/8/layout/hProcess4"/>
    <dgm:cxn modelId="{F88289F0-9745-48E4-A588-5072D8D0435F}" type="presParOf" srcId="{0A8C01A8-5F6E-4A15-9207-01F6F7B2C442}" destId="{E5F12066-1427-4584-80C3-16328772815B}" srcOrd="1" destOrd="0" presId="urn:microsoft.com/office/officeart/2005/8/layout/hProcess4"/>
    <dgm:cxn modelId="{6F72543A-D19E-438B-A4FA-3DB6F4A1A395}" type="presParOf" srcId="{0A8C01A8-5F6E-4A15-9207-01F6F7B2C442}" destId="{4C1632F4-D6CE-4E31-9055-668EE7CBB978}" srcOrd="2" destOrd="0" presId="urn:microsoft.com/office/officeart/2005/8/layout/hProcess4"/>
    <dgm:cxn modelId="{23431E47-A68B-4EA9-8D68-B05AE38970C3}" type="presParOf" srcId="{4C1632F4-D6CE-4E31-9055-668EE7CBB978}" destId="{83C2A396-A4DA-46D5-B256-46D486174B0A}" srcOrd="0" destOrd="0" presId="urn:microsoft.com/office/officeart/2005/8/layout/hProcess4"/>
    <dgm:cxn modelId="{AAEEC60C-011E-408D-B759-E4B8DB146990}" type="presParOf" srcId="{4C1632F4-D6CE-4E31-9055-668EE7CBB978}" destId="{347AC068-3B7E-4C68-9452-F77950826081}" srcOrd="1" destOrd="0" presId="urn:microsoft.com/office/officeart/2005/8/layout/hProcess4"/>
    <dgm:cxn modelId="{75857591-1FF8-4D2D-BE1C-8C004E14B323}" type="presParOf" srcId="{4C1632F4-D6CE-4E31-9055-668EE7CBB978}" destId="{469A65E3-3B84-4FF9-B6A9-9D482E7679A2}" srcOrd="2" destOrd="0" presId="urn:microsoft.com/office/officeart/2005/8/layout/hProcess4"/>
    <dgm:cxn modelId="{B658B937-3C94-4153-8FDD-790DCE0F5EE6}" type="presParOf" srcId="{4C1632F4-D6CE-4E31-9055-668EE7CBB978}" destId="{624A2BDA-BC3E-4C7D-8126-A6C5F8645679}" srcOrd="3" destOrd="0" presId="urn:microsoft.com/office/officeart/2005/8/layout/hProcess4"/>
    <dgm:cxn modelId="{F6AAB037-33E1-4F63-8ECC-BEC1B5AA021E}" type="presParOf" srcId="{4C1632F4-D6CE-4E31-9055-668EE7CBB978}" destId="{514C9C17-6278-4004-B345-66B99D3A31E4}" srcOrd="4" destOrd="0" presId="urn:microsoft.com/office/officeart/2005/8/layout/hProcess4"/>
    <dgm:cxn modelId="{F34D059B-1BA8-4868-ABE6-612074ADC99A}" type="presParOf" srcId="{0A8C01A8-5F6E-4A15-9207-01F6F7B2C442}" destId="{B9FC58D3-CC2C-4500-B266-0D56A5E15CE3}" srcOrd="3" destOrd="0" presId="urn:microsoft.com/office/officeart/2005/8/layout/hProcess4"/>
    <dgm:cxn modelId="{EACE7CDE-53BB-46D3-8F4F-465828A6279A}" type="presParOf" srcId="{0A8C01A8-5F6E-4A15-9207-01F6F7B2C442}" destId="{6D1F4742-8ABB-4200-9F63-C9F7C436098E}" srcOrd="4" destOrd="0" presId="urn:microsoft.com/office/officeart/2005/8/layout/hProcess4"/>
    <dgm:cxn modelId="{830A6BB5-C7D5-4A53-B2A4-B7859A131381}" type="presParOf" srcId="{6D1F4742-8ABB-4200-9F63-C9F7C436098E}" destId="{4B141C18-0B65-46B3-91DB-423F3EBCDF69}" srcOrd="0" destOrd="0" presId="urn:microsoft.com/office/officeart/2005/8/layout/hProcess4"/>
    <dgm:cxn modelId="{3AB176B2-D104-4C35-9DDB-6121BC65C6D7}" type="presParOf" srcId="{6D1F4742-8ABB-4200-9F63-C9F7C436098E}" destId="{83ED4144-EA0E-452C-AD17-9A89635AEE85}" srcOrd="1" destOrd="0" presId="urn:microsoft.com/office/officeart/2005/8/layout/hProcess4"/>
    <dgm:cxn modelId="{E8EF9882-7DF5-4F4D-9F86-22E61A2A3DEB}" type="presParOf" srcId="{6D1F4742-8ABB-4200-9F63-C9F7C436098E}" destId="{D37711AD-17F1-47EA-99E2-3B7E8D1C3B33}" srcOrd="2" destOrd="0" presId="urn:microsoft.com/office/officeart/2005/8/layout/hProcess4"/>
    <dgm:cxn modelId="{ECD96CD8-5579-41A6-868C-153B0BE045AD}" type="presParOf" srcId="{6D1F4742-8ABB-4200-9F63-C9F7C436098E}" destId="{2CFD3088-3457-42A7-97CA-0D7A2DA7E58E}" srcOrd="3" destOrd="0" presId="urn:microsoft.com/office/officeart/2005/8/layout/hProcess4"/>
    <dgm:cxn modelId="{ADA808C6-A420-4DFD-B407-C1AE6FDE3BA1}" type="presParOf" srcId="{6D1F4742-8ABB-4200-9F63-C9F7C436098E}" destId="{E686EFE9-FC7A-48FF-939F-188B919C63A5}"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3B537-6C75-4D0C-BE0F-88BB34349F33}" type="datetimeFigureOut">
              <a:rPr lang="zh-CN" altLang="en-US" smtClean="0"/>
              <a:t>2017/3/10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F38E9-AEAB-4DCF-AF27-19EFAC5FEA81}" type="slidenum">
              <a:rPr lang="zh-CN" altLang="en-US" smtClean="0"/>
              <a:t>‹#›</a:t>
            </a:fld>
            <a:endParaRPr lang="zh-CN" altLang="en-US"/>
          </a:p>
        </p:txBody>
      </p:sp>
    </p:spTree>
    <p:extLst>
      <p:ext uri="{BB962C8B-B14F-4D97-AF65-F5344CB8AC3E}">
        <p14:creationId xmlns:p14="http://schemas.microsoft.com/office/powerpoint/2010/main" val="3048334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aike.haosou.com/doc/370077.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4</a:t>
            </a:fld>
            <a:endParaRPr lang="zh-CN" altLang="en-US"/>
          </a:p>
        </p:txBody>
      </p:sp>
    </p:spTree>
    <p:extLst>
      <p:ext uri="{BB962C8B-B14F-4D97-AF65-F5344CB8AC3E}">
        <p14:creationId xmlns:p14="http://schemas.microsoft.com/office/powerpoint/2010/main" val="3155432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43</a:t>
            </a:fld>
            <a:endParaRPr lang="zh-CN" altLang="en-US" dirty="0"/>
          </a:p>
        </p:txBody>
      </p:sp>
    </p:spTree>
    <p:extLst>
      <p:ext uri="{BB962C8B-B14F-4D97-AF65-F5344CB8AC3E}">
        <p14:creationId xmlns:p14="http://schemas.microsoft.com/office/powerpoint/2010/main" val="2948891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3055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50</a:t>
            </a:fld>
            <a:endParaRPr lang="zh-CN" altLang="en-US" dirty="0"/>
          </a:p>
        </p:txBody>
      </p:sp>
    </p:spTree>
    <p:extLst>
      <p:ext uri="{BB962C8B-B14F-4D97-AF65-F5344CB8AC3E}">
        <p14:creationId xmlns:p14="http://schemas.microsoft.com/office/powerpoint/2010/main" val="349892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QS</a:t>
            </a:r>
            <a:r>
              <a:rPr lang="zh-CN" altLang="en-US" dirty="0" smtClean="0"/>
              <a:t>排名中共有</a:t>
            </a:r>
            <a:r>
              <a:rPr lang="en-US" altLang="zh-CN" dirty="0" smtClean="0"/>
              <a:t>36</a:t>
            </a:r>
            <a:r>
              <a:rPr lang="zh-CN" altLang="en-US" dirty="0" smtClean="0"/>
              <a:t>个学科类别，其中清华</a:t>
            </a:r>
            <a:r>
              <a:rPr lang="en-US" altLang="zh-CN" dirty="0" smtClean="0"/>
              <a:t>15</a:t>
            </a:r>
            <a:r>
              <a:rPr lang="zh-CN" altLang="en-US" dirty="0" smtClean="0"/>
              <a:t>个学科都在前</a:t>
            </a:r>
            <a:r>
              <a:rPr lang="en-US" altLang="zh-CN" dirty="0" smtClean="0"/>
              <a:t>50</a:t>
            </a:r>
            <a:r>
              <a:rPr lang="zh-CN" altLang="en-US" dirty="0" smtClean="0"/>
              <a:t>名。</a:t>
            </a:r>
            <a:endParaRPr lang="zh-CN" altLang="en-US" dirty="0"/>
          </a:p>
        </p:txBody>
      </p:sp>
      <p:sp>
        <p:nvSpPr>
          <p:cNvPr id="4" name="灯片编号占位符 3"/>
          <p:cNvSpPr>
            <a:spLocks noGrp="1"/>
          </p:cNvSpPr>
          <p:nvPr>
            <p:ph type="sldNum" sz="quarter" idx="10"/>
          </p:nvPr>
        </p:nvSpPr>
        <p:spPr/>
        <p:txBody>
          <a:bodyPr/>
          <a:lstStyle/>
          <a:p>
            <a:fld id="{D5BC7B9B-B460-4F90-B72E-94CD27BC9BD8}" type="slidenum">
              <a:rPr lang="zh-CN" altLang="en-US" smtClean="0"/>
              <a:t>56</a:t>
            </a:fld>
            <a:endParaRPr lang="zh-CN" altLang="en-US" dirty="0"/>
          </a:p>
        </p:txBody>
      </p:sp>
    </p:spTree>
    <p:extLst>
      <p:ext uri="{BB962C8B-B14F-4D97-AF65-F5344CB8AC3E}">
        <p14:creationId xmlns:p14="http://schemas.microsoft.com/office/powerpoint/2010/main" val="2722968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BC7B9B-B460-4F90-B72E-94CD27BC9BD8}" type="slidenum">
              <a:rPr lang="zh-CN" altLang="en-US" smtClean="0"/>
              <a:t>57</a:t>
            </a:fld>
            <a:endParaRPr lang="zh-CN" altLang="en-US" dirty="0"/>
          </a:p>
        </p:txBody>
      </p:sp>
    </p:spTree>
    <p:extLst>
      <p:ext uri="{BB962C8B-B14F-4D97-AF65-F5344CB8AC3E}">
        <p14:creationId xmlns:p14="http://schemas.microsoft.com/office/powerpoint/2010/main" val="254160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1C0FB-3470-46E0-AD73-A27F5ED8D0D9}" type="slidenum">
              <a:rPr lang="zh-CN" altLang="en-US" smtClean="0"/>
              <a:t>58</a:t>
            </a:fld>
            <a:endParaRPr lang="zh-CN" altLang="en-US" dirty="0"/>
          </a:p>
        </p:txBody>
      </p:sp>
    </p:spTree>
    <p:extLst>
      <p:ext uri="{BB962C8B-B14F-4D97-AF65-F5344CB8AC3E}">
        <p14:creationId xmlns:p14="http://schemas.microsoft.com/office/powerpoint/2010/main" val="3167395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BC7B9B-B460-4F90-B72E-94CD27BC9BD8}" type="slidenum">
              <a:rPr lang="zh-CN" altLang="en-US" smtClean="0"/>
              <a:t>60</a:t>
            </a:fld>
            <a:endParaRPr lang="zh-CN" altLang="en-US" dirty="0"/>
          </a:p>
        </p:txBody>
      </p:sp>
    </p:spTree>
    <p:extLst>
      <p:ext uri="{BB962C8B-B14F-4D97-AF65-F5344CB8AC3E}">
        <p14:creationId xmlns:p14="http://schemas.microsoft.com/office/powerpoint/2010/main" val="1812084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244"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07F3BA-2C4B-45CF-94D3-2BCDAA5CF9F6}" type="datetime1">
              <a:rPr lang="en-US" altLang="zh-CN" smtClean="0"/>
              <a:pPr/>
              <a:t>3/10/2017</a:t>
            </a:fld>
            <a:endParaRPr lang="zh-CN" altLang="zh-CN" sz="1200" smtClean="0"/>
          </a:p>
        </p:txBody>
      </p:sp>
      <p:sp>
        <p:nvSpPr>
          <p:cNvPr id="10245"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4947D6-A11A-49A6-9998-604BEDB70504}" type="slidenum">
              <a:rPr lang="zh-CN" altLang="zh-CN" smtClean="0"/>
              <a:pPr/>
              <a:t>63</a:t>
            </a:fld>
            <a:endParaRPr lang="zh-CN" altLang="zh-CN" sz="1200" smtClean="0"/>
          </a:p>
        </p:txBody>
      </p:sp>
    </p:spTree>
    <p:extLst>
      <p:ext uri="{BB962C8B-B14F-4D97-AF65-F5344CB8AC3E}">
        <p14:creationId xmlns:p14="http://schemas.microsoft.com/office/powerpoint/2010/main" val="1635993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清华的特色便是追求卓越，连校园环境也不例外</a:t>
            </a:r>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72</a:t>
            </a:fld>
            <a:endParaRPr lang="zh-CN" altLang="en-US" dirty="0"/>
          </a:p>
        </p:txBody>
      </p:sp>
    </p:spTree>
    <p:extLst>
      <p:ext uri="{BB962C8B-B14F-4D97-AF65-F5344CB8AC3E}">
        <p14:creationId xmlns:p14="http://schemas.microsoft.com/office/powerpoint/2010/main" val="2038399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447F38E9-AEAB-4DCF-AF27-19EFAC5FEA81}" type="slidenum">
              <a:rPr lang="zh-CN" altLang="en-US" smtClean="0"/>
              <a:t>76</a:t>
            </a:fld>
            <a:endParaRPr lang="zh-CN" altLang="en-US" dirty="0"/>
          </a:p>
        </p:txBody>
      </p:sp>
    </p:spTree>
    <p:extLst>
      <p:ext uri="{BB962C8B-B14F-4D97-AF65-F5344CB8AC3E}">
        <p14:creationId xmlns:p14="http://schemas.microsoft.com/office/powerpoint/2010/main" val="1297161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5</a:t>
            </a:fld>
            <a:endParaRPr lang="zh-CN" altLang="en-US" dirty="0"/>
          </a:p>
        </p:txBody>
      </p:sp>
    </p:spTree>
    <p:extLst>
      <p:ext uri="{BB962C8B-B14F-4D97-AF65-F5344CB8AC3E}">
        <p14:creationId xmlns:p14="http://schemas.microsoft.com/office/powerpoint/2010/main" val="2547122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丰富的社团文化，发现自己内心归属。</a:t>
            </a:r>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82</a:t>
            </a:fld>
            <a:endParaRPr lang="zh-CN" altLang="en-US" dirty="0"/>
          </a:p>
        </p:txBody>
      </p:sp>
    </p:spTree>
    <p:extLst>
      <p:ext uri="{BB962C8B-B14F-4D97-AF65-F5344CB8AC3E}">
        <p14:creationId xmlns:p14="http://schemas.microsoft.com/office/powerpoint/2010/main" val="968719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建议各招生组配合</a:t>
            </a:r>
            <a:r>
              <a:rPr lang="en-US" altLang="zh-CN" dirty="0" err="1" smtClean="0"/>
              <a:t>ppt</a:t>
            </a:r>
            <a:r>
              <a:rPr lang="zh-CN" altLang="en-US" dirty="0" smtClean="0"/>
              <a:t>同时播放宣传片</a:t>
            </a:r>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84</a:t>
            </a:fld>
            <a:endParaRPr lang="zh-CN" altLang="en-US"/>
          </a:p>
        </p:txBody>
      </p:sp>
    </p:spTree>
    <p:extLst>
      <p:ext uri="{BB962C8B-B14F-4D97-AF65-F5344CB8AC3E}">
        <p14:creationId xmlns:p14="http://schemas.microsoft.com/office/powerpoint/2010/main" val="1585168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pPr/>
              <a:t>100</a:t>
            </a:fld>
            <a:endParaRPr lang="zh-CN" altLang="en-US"/>
          </a:p>
        </p:txBody>
      </p:sp>
    </p:spTree>
    <p:extLst>
      <p:ext uri="{BB962C8B-B14F-4D97-AF65-F5344CB8AC3E}">
        <p14:creationId xmlns:p14="http://schemas.microsoft.com/office/powerpoint/2010/main" val="213938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8</a:t>
            </a:fld>
            <a:endParaRPr lang="zh-CN" altLang="en-US"/>
          </a:p>
        </p:txBody>
      </p:sp>
    </p:spTree>
    <p:extLst>
      <p:ext uri="{BB962C8B-B14F-4D97-AF65-F5344CB8AC3E}">
        <p14:creationId xmlns:p14="http://schemas.microsoft.com/office/powerpoint/2010/main" val="2389534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9</a:t>
            </a:fld>
            <a:endParaRPr lang="zh-CN" altLang="en-US"/>
          </a:p>
        </p:txBody>
      </p:sp>
    </p:spTree>
    <p:extLst>
      <p:ext uri="{BB962C8B-B14F-4D97-AF65-F5344CB8AC3E}">
        <p14:creationId xmlns:p14="http://schemas.microsoft.com/office/powerpoint/2010/main" val="669131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12</a:t>
            </a:fld>
            <a:endParaRPr lang="zh-CN" altLang="en-US" dirty="0"/>
          </a:p>
        </p:txBody>
      </p:sp>
    </p:spTree>
    <p:extLst>
      <p:ext uri="{BB962C8B-B14F-4D97-AF65-F5344CB8AC3E}">
        <p14:creationId xmlns:p14="http://schemas.microsoft.com/office/powerpoint/2010/main" val="939288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赵元任：中国著名的语言学家、哲学家、作曲家，亦是中国语言科学的创始人，被称为汉语言学之父</a:t>
            </a:r>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14</a:t>
            </a:fld>
            <a:endParaRPr lang="zh-CN" altLang="en-US" dirty="0"/>
          </a:p>
        </p:txBody>
      </p:sp>
    </p:spTree>
    <p:extLst>
      <p:ext uri="{BB962C8B-B14F-4D97-AF65-F5344CB8AC3E}">
        <p14:creationId xmlns:p14="http://schemas.microsoft.com/office/powerpoint/2010/main" val="1305956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陈省身，美籍华裔数学大师，</a:t>
            </a:r>
            <a:r>
              <a:rPr lang="en-US" altLang="zh-CN" dirty="0" smtClean="0"/>
              <a:t>20</a:t>
            </a:r>
            <a:r>
              <a:rPr lang="zh-CN" altLang="en-US" dirty="0" smtClean="0"/>
              <a:t>世纪伟大的几何学家。他用内蕴的方法证明了高维的高斯</a:t>
            </a:r>
            <a:r>
              <a:rPr lang="en-US" altLang="zh-CN" dirty="0" smtClean="0"/>
              <a:t>-</a:t>
            </a:r>
            <a:r>
              <a:rPr lang="zh-CN" altLang="en-US" dirty="0" smtClean="0"/>
              <a:t>博内公式，定义了陈省身示性类，在整体微分几何的领域做出了卓越贡献，影响了整个数学的发展，被誉为“现代微分几何之父”。</a:t>
            </a:r>
            <a:endParaRPr lang="en-US" altLang="zh-CN" dirty="0" smtClean="0"/>
          </a:p>
          <a:p>
            <a:r>
              <a:rPr lang="zh-CN" altLang="en-US" dirty="0" smtClean="0"/>
              <a:t>梅汝璈，字亚轩，</a:t>
            </a:r>
            <a:r>
              <a:rPr lang="en-US" altLang="zh-CN" dirty="0" smtClean="0"/>
              <a:t>1946</a:t>
            </a:r>
            <a:r>
              <a:rPr lang="zh-CN" altLang="en-US" dirty="0" smtClean="0"/>
              <a:t>年代表中国出任远东国际军事法庭法官，参与了举世闻名的东京审判</a:t>
            </a:r>
            <a:endParaRPr lang="en-US" altLang="zh-CN" dirty="0" smtClean="0"/>
          </a:p>
          <a:p>
            <a:r>
              <a:rPr lang="zh-CN" altLang="en-US" dirty="0" smtClean="0"/>
              <a:t>费孝通，著名社会学家、人类学家、民族学家、社会活动家，中国社会学和人类学的奠基人之一</a:t>
            </a:r>
            <a:endParaRPr lang="en-US" altLang="zh-CN" dirty="0" smtClean="0"/>
          </a:p>
          <a:p>
            <a:r>
              <a:rPr lang="zh-CN" altLang="en-US" dirty="0" smtClean="0"/>
              <a:t>潘光旦，社会学家，优生学家，民族学家。</a:t>
            </a:r>
            <a:endParaRPr lang="en-US" altLang="zh-CN" dirty="0" smtClean="0"/>
          </a:p>
          <a:p>
            <a:r>
              <a:rPr lang="zh-CN" altLang="en-US" dirty="0" smtClean="0"/>
              <a:t>张仃，现代中国艺术家、教育家。</a:t>
            </a:r>
            <a:endParaRPr lang="en-US" altLang="zh-CN" dirty="0" smtClean="0"/>
          </a:p>
          <a:p>
            <a:r>
              <a:rPr lang="zh-CN" altLang="en-US" sz="1200" b="0" i="0" kern="1200" dirty="0" smtClean="0">
                <a:solidFill>
                  <a:schemeClr val="tx1"/>
                </a:solidFill>
                <a:effectLst/>
                <a:latin typeface="+mn-lt"/>
                <a:ea typeface="+mn-ea"/>
                <a:cs typeface="+mn-cs"/>
              </a:rPr>
              <a:t>王淦昌，核物理学家，中国惯性约束核聚变研究的奠基者，参与中国核武器研制的主要科学技术</a:t>
            </a:r>
            <a:r>
              <a:rPr lang="zh-CN" altLang="en-US" sz="1200" b="0" i="0" u="none" strike="noStrike" kern="1200" dirty="0" smtClean="0">
                <a:solidFill>
                  <a:schemeClr val="tx1"/>
                </a:solidFill>
                <a:effectLst/>
                <a:latin typeface="+mn-lt"/>
                <a:ea typeface="+mn-ea"/>
                <a:cs typeface="+mn-cs"/>
                <a:hlinkClick r:id="rId3"/>
              </a:rPr>
              <a:t>领导人</a:t>
            </a:r>
            <a:r>
              <a:rPr lang="zh-CN" altLang="en-US" sz="1200" b="0" i="0" kern="1200" dirty="0" smtClean="0">
                <a:solidFill>
                  <a:schemeClr val="tx1"/>
                </a:solidFill>
                <a:effectLst/>
                <a:latin typeface="+mn-lt"/>
                <a:ea typeface="+mn-ea"/>
                <a:cs typeface="+mn-cs"/>
              </a:rPr>
              <a:t>之一</a:t>
            </a:r>
            <a:endParaRPr lang="zh-CN" altLang="en-US" dirty="0"/>
          </a:p>
        </p:txBody>
      </p:sp>
      <p:sp>
        <p:nvSpPr>
          <p:cNvPr id="4" name="灯片编号占位符 3"/>
          <p:cNvSpPr>
            <a:spLocks noGrp="1"/>
          </p:cNvSpPr>
          <p:nvPr>
            <p:ph type="sldNum" sz="quarter" idx="10"/>
          </p:nvPr>
        </p:nvSpPr>
        <p:spPr/>
        <p:txBody>
          <a:bodyPr/>
          <a:lstStyle/>
          <a:p>
            <a:fld id="{447F38E9-AEAB-4DCF-AF27-19EFAC5FEA81}" type="slidenum">
              <a:rPr lang="zh-CN" altLang="en-US" smtClean="0"/>
              <a:t>15</a:t>
            </a:fld>
            <a:endParaRPr lang="zh-CN" altLang="en-US" dirty="0"/>
          </a:p>
        </p:txBody>
      </p:sp>
    </p:spTree>
    <p:extLst>
      <p:ext uri="{BB962C8B-B14F-4D97-AF65-F5344CB8AC3E}">
        <p14:creationId xmlns:p14="http://schemas.microsoft.com/office/powerpoint/2010/main" val="4044496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BC7B9B-B460-4F90-B72E-94CD27BC9BD8}" type="slidenum">
              <a:rPr lang="zh-CN" altLang="en-US" smtClean="0"/>
              <a:t>18</a:t>
            </a:fld>
            <a:endParaRPr lang="zh-CN" altLang="en-US" dirty="0"/>
          </a:p>
        </p:txBody>
      </p:sp>
    </p:spTree>
    <p:extLst>
      <p:ext uri="{BB962C8B-B14F-4D97-AF65-F5344CB8AC3E}">
        <p14:creationId xmlns:p14="http://schemas.microsoft.com/office/powerpoint/2010/main" val="349899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BC7B9B-B460-4F90-B72E-94CD27BC9BD8}" type="slidenum">
              <a:rPr lang="zh-CN" altLang="en-US" smtClean="0"/>
              <a:t>23</a:t>
            </a:fld>
            <a:endParaRPr lang="zh-CN" altLang="en-US" dirty="0"/>
          </a:p>
        </p:txBody>
      </p:sp>
    </p:spTree>
    <p:extLst>
      <p:ext uri="{BB962C8B-B14F-4D97-AF65-F5344CB8AC3E}">
        <p14:creationId xmlns:p14="http://schemas.microsoft.com/office/powerpoint/2010/main" val="506607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6.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5" descr="C:\Users\taotao\Desktop\招办项目\ppt\模板1（白色）\封面\背景.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16618" y="804070"/>
            <a:ext cx="7841582" cy="3463130"/>
          </a:xfrm>
        </p:spPr>
        <p:txBody>
          <a:bodyPr anchor="b">
            <a:normAutofit/>
          </a:bodyPr>
          <a:lstStyle>
            <a:lvl1pPr algn="l" rtl="0" eaLnBrk="1" fontAlgn="base" hangingPunct="1">
              <a:spcBef>
                <a:spcPct val="0"/>
              </a:spcBef>
              <a:spcAft>
                <a:spcPct val="0"/>
              </a:spcAft>
              <a:defRPr lang="en-US" sz="48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616618" y="4954588"/>
            <a:ext cx="6858000" cy="1011237"/>
          </a:xfrm>
        </p:spPr>
        <p:txBody>
          <a:bodyPr>
            <a:normAutofit/>
          </a:bodyPr>
          <a:lstStyle>
            <a:lvl1pPr marL="0" indent="0" algn="l">
              <a:buNone/>
              <a:defRPr lang="en-US" sz="2800" kern="1200" dirty="0">
                <a:solidFill>
                  <a:srgbClr val="715096"/>
                </a:solidFill>
                <a:latin typeface="黑体" panose="02010609060101010101" pitchFamily="49" charset="-122"/>
                <a:ea typeface="黑体" panose="02010609060101010101" pitchFamily="49" charset="-122"/>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642060-8DBB-45B1-B5EA-AA8B74C0E298}" type="slidenum">
              <a:rPr lang="zh-CN" altLang="en-US" smtClean="0"/>
              <a:t>‹#›</a:t>
            </a:fld>
            <a:endParaRPr lang="zh-CN" altLang="en-US"/>
          </a:p>
        </p:txBody>
      </p:sp>
      <p:pic>
        <p:nvPicPr>
          <p:cNvPr id="9" name="Picture 7" descr="C:\Users\taotao\Desktop\招办项目\ppt\模板1（白色）\封面\线条.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16618" y="4821238"/>
            <a:ext cx="3497262"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48185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3169978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381251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3164283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3713915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hasCustomPrompt="1"/>
          </p:nvPr>
        </p:nvSpPr>
        <p:spPr/>
        <p:txBody>
          <a:bodyPr/>
          <a:lstStyle>
            <a:lvl1pPr>
              <a:lnSpc>
                <a:spcPct val="110000"/>
              </a:lnSpc>
              <a:defRPr/>
            </a:lvl1pPr>
            <a:lvl2pPr>
              <a:lnSpc>
                <a:spcPct val="110000"/>
              </a:lnSpc>
              <a:defRPr/>
            </a:lvl2pPr>
            <a:lvl3pPr>
              <a:lnSpc>
                <a:spcPct val="110000"/>
              </a:lnSpc>
              <a:defRPr/>
            </a:lvl3pPr>
          </a:lstStyle>
          <a:p>
            <a:pPr lvl="0"/>
            <a:r>
              <a:rPr lang="zh-CN" altLang="en-US" dirty="0" smtClean="0"/>
              <a:t> 单击此处编辑母版文本样式</a:t>
            </a:r>
          </a:p>
          <a:p>
            <a:pPr lvl="1"/>
            <a:r>
              <a:rPr lang="zh-CN" altLang="en-US" dirty="0" smtClean="0"/>
              <a:t> 第二级</a:t>
            </a:r>
          </a:p>
          <a:p>
            <a:pPr lvl="2"/>
            <a:r>
              <a:rPr lang="zh-CN" altLang="en-US" dirty="0" smtClean="0"/>
              <a:t> 第三级</a:t>
            </a:r>
          </a:p>
          <a:p>
            <a:pPr lvl="3"/>
            <a:r>
              <a:rPr lang="zh-CN" altLang="en-US" dirty="0" smtClean="0"/>
              <a:t>第四级</a:t>
            </a:r>
          </a:p>
          <a:p>
            <a:pPr lvl="4"/>
            <a:r>
              <a:rPr lang="zh-CN" altLang="en-US" dirty="0" smtClean="0"/>
              <a:t>第五级</a:t>
            </a:r>
            <a:endParaRPr lang="en-US" dirty="0"/>
          </a:p>
        </p:txBody>
      </p:sp>
      <p:sp>
        <p:nvSpPr>
          <p:cNvPr id="10" name="文本占位符 9"/>
          <p:cNvSpPr>
            <a:spLocks noGrp="1"/>
          </p:cNvSpPr>
          <p:nvPr>
            <p:ph type="body" sz="quarter" idx="13"/>
          </p:nvPr>
        </p:nvSpPr>
        <p:spPr>
          <a:xfrm>
            <a:off x="7403122" y="365126"/>
            <a:ext cx="1400635" cy="763224"/>
          </a:xfrm>
        </p:spPr>
        <p:txBody>
          <a:bodyPr lIns="0" tIns="216000" rIns="0" bIns="216000">
            <a:noAutofit/>
          </a:bodyPr>
          <a:lstStyle>
            <a:lvl1pPr marL="0" indent="0" algn="ctr">
              <a:buNone/>
              <a:defRPr lang="zh-CN" altLang="en-US" sz="2400" kern="1200" dirty="0" smtClean="0">
                <a:solidFill>
                  <a:schemeClr val="accent5"/>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cs typeface="+mj-cs"/>
              </a:defRPr>
            </a:lvl1pPr>
            <a:lvl5pPr marL="1828800" indent="0">
              <a:buNone/>
              <a:defRPr/>
            </a:lvl5pPr>
          </a:lstStyle>
          <a:p>
            <a:pPr lvl="0"/>
            <a:r>
              <a:rPr lang="zh-CN" altLang="en-US" dirty="0" smtClean="0"/>
              <a:t>单击此处</a:t>
            </a:r>
          </a:p>
        </p:txBody>
      </p:sp>
    </p:spTree>
    <p:extLst>
      <p:ext uri="{BB962C8B-B14F-4D97-AF65-F5344CB8AC3E}">
        <p14:creationId xmlns:p14="http://schemas.microsoft.com/office/powerpoint/2010/main" val="316520146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1F2CDC2-2703-427A-9A06-8D2DFB6C4A39}" type="datetimeFigureOut">
              <a:rPr lang="zh-CN" altLang="en-US" smtClean="0"/>
              <a:t>2017/3/10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64BAF6-1481-4840-BD05-0665FACF360F}" type="slidenum">
              <a:rPr lang="zh-CN" altLang="en-US" smtClean="0"/>
              <a:t>‹#›</a:t>
            </a:fld>
            <a:endParaRPr lang="zh-CN" altLang="en-US"/>
          </a:p>
        </p:txBody>
      </p:sp>
      <p:sp>
        <p:nvSpPr>
          <p:cNvPr id="6" name="内容占位符 2"/>
          <p:cNvSpPr>
            <a:spLocks noGrp="1"/>
          </p:cNvSpPr>
          <p:nvPr>
            <p:ph idx="1"/>
          </p:nvPr>
        </p:nvSpPr>
        <p:spPr>
          <a:xfrm>
            <a:off x="457200" y="1293962"/>
            <a:ext cx="8229600" cy="4943350"/>
          </a:xfrm>
        </p:spPr>
        <p:txBody>
          <a:bodyPr/>
          <a:lstStyle>
            <a:lvl1pPr marL="342900" indent="-342900">
              <a:lnSpc>
                <a:spcPct val="120000"/>
              </a:lnSpc>
              <a:spcBef>
                <a:spcPts val="1000"/>
              </a:spcBef>
              <a:spcAft>
                <a:spcPts val="200"/>
              </a:spcAft>
              <a:buSzPct val="80000"/>
              <a:buFontTx/>
              <a:buBlip>
                <a:blip r:embed="rId2"/>
              </a:buBlip>
              <a:defRPr sz="2800">
                <a:latin typeface="华文中宋" pitchFamily="2" charset="-122"/>
                <a:ea typeface="华文中宋" pitchFamily="2" charset="-122"/>
              </a:defRPr>
            </a:lvl1pPr>
            <a:lvl2pPr marL="742950" indent="-285750">
              <a:lnSpc>
                <a:spcPct val="110000"/>
              </a:lnSpc>
              <a:spcBef>
                <a:spcPts val="800"/>
              </a:spcBef>
              <a:spcAft>
                <a:spcPts val="200"/>
              </a:spcAft>
              <a:buSzPct val="70000"/>
              <a:buFontTx/>
              <a:buBlip>
                <a:blip r:embed="rId3"/>
              </a:buBlip>
              <a:defRPr sz="2400" b="1">
                <a:latin typeface="华文楷体" pitchFamily="2" charset="-122"/>
                <a:ea typeface="华文楷体" pitchFamily="2" charset="-122"/>
              </a:defRPr>
            </a:lvl2pPr>
            <a:lvl3pPr marL="1143000" indent="-228600">
              <a:spcBef>
                <a:spcPts val="600"/>
              </a:spcBef>
              <a:spcAft>
                <a:spcPts val="200"/>
              </a:spcAft>
              <a:buFontTx/>
              <a:buBlip>
                <a:blip r:embed="rId4"/>
              </a:buBlip>
              <a:defRPr sz="2000">
                <a:latin typeface="华文楷体" pitchFamily="2" charset="-122"/>
                <a:ea typeface="华文楷体" pitchFamily="2" charset="-122"/>
              </a:defRPr>
            </a:lvl3pPr>
            <a:lvl4pPr>
              <a:defRPr>
                <a:latin typeface="华文楷体" pitchFamily="2" charset="-122"/>
                <a:ea typeface="华文楷体" pitchFamily="2" charset="-122"/>
              </a:defRPr>
            </a:lvl4pPr>
            <a:lvl5pPr>
              <a:defRPr>
                <a:latin typeface="华文楷体" pitchFamily="2" charset="-122"/>
                <a:ea typeface="华文楷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3007547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版面配置區 3"/>
          <p:cNvSpPr>
            <a:spLocks noGrp="1" noChangeArrowheads="1"/>
          </p:cNvSpPr>
          <p:nvPr>
            <p:ph type="dt" sz="half" idx="10"/>
          </p:nvPr>
        </p:nvSpPr>
        <p:spPr>
          <a:ln/>
        </p:spPr>
        <p:txBody>
          <a:bodyPr/>
          <a:lstStyle>
            <a:lvl1pPr>
              <a:defRPr/>
            </a:lvl1pPr>
          </a:lstStyle>
          <a:p>
            <a:pPr>
              <a:defRPr/>
            </a:pPr>
            <a:fld id="{34496C8F-2C5A-4DE1-BBED-71FE9D9B7F2C}" type="datetime1">
              <a:rPr lang="en-US" altLang="zh-CN"/>
              <a:pPr>
                <a:defRPr/>
              </a:pPr>
              <a:t>3/10/2017</a:t>
            </a:fld>
            <a:endParaRPr lang="zh-CN" altLang="zh-CN" sz="1350">
              <a:solidFill>
                <a:schemeClr val="tx1"/>
              </a:solidFill>
            </a:endParaRPr>
          </a:p>
        </p:txBody>
      </p:sp>
      <p:sp>
        <p:nvSpPr>
          <p:cNvPr id="4" name="頁尾版面配置區 4"/>
          <p:cNvSpPr>
            <a:spLocks noGrp="1" noChangeArrowheads="1"/>
          </p:cNvSpPr>
          <p:nvPr>
            <p:ph type="ftr" sz="quarter" idx="11"/>
          </p:nvPr>
        </p:nvSpPr>
        <p:spPr>
          <a:ln/>
        </p:spPr>
        <p:txBody>
          <a:bodyPr/>
          <a:lstStyle>
            <a:lvl1pPr>
              <a:defRPr/>
            </a:lvl1pPr>
          </a:lstStyle>
          <a:p>
            <a:pPr>
              <a:defRPr/>
            </a:pPr>
            <a:endParaRPr lang="zh-CN" altLang="zh-CN"/>
          </a:p>
        </p:txBody>
      </p:sp>
      <p:sp>
        <p:nvSpPr>
          <p:cNvPr id="5" name="投影片編號版面配置區 5"/>
          <p:cNvSpPr>
            <a:spLocks noGrp="1" noChangeArrowheads="1"/>
          </p:cNvSpPr>
          <p:nvPr>
            <p:ph type="sldNum" sz="quarter" idx="12"/>
          </p:nvPr>
        </p:nvSpPr>
        <p:spPr>
          <a:ln/>
        </p:spPr>
        <p:txBody>
          <a:bodyPr/>
          <a:lstStyle>
            <a:lvl1pPr>
              <a:defRPr/>
            </a:lvl1pPr>
          </a:lstStyle>
          <a:p>
            <a:pPr>
              <a:defRPr/>
            </a:pPr>
            <a:fld id="{D5BAED6A-AFA5-4554-9C5B-6B13F45925C4}" type="slidenum">
              <a:rPr lang="zh-CN" altLang="zh-CN"/>
              <a:pPr>
                <a:defRPr/>
              </a:pPr>
              <a:t>‹#›</a:t>
            </a:fld>
            <a:endParaRPr lang="zh-CN" altLang="zh-CN" sz="1350">
              <a:solidFill>
                <a:schemeClr val="tx1"/>
              </a:solidFill>
            </a:endParaRPr>
          </a:p>
        </p:txBody>
      </p:sp>
    </p:spTree>
    <p:extLst>
      <p:ext uri="{BB962C8B-B14F-4D97-AF65-F5344CB8AC3E}">
        <p14:creationId xmlns:p14="http://schemas.microsoft.com/office/powerpoint/2010/main" val="50975618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版面配置區 3"/>
          <p:cNvSpPr>
            <a:spLocks noGrp="1" noChangeArrowheads="1"/>
          </p:cNvSpPr>
          <p:nvPr>
            <p:ph type="dt" sz="half" idx="10"/>
          </p:nvPr>
        </p:nvSpPr>
        <p:spPr>
          <a:ln/>
        </p:spPr>
        <p:txBody>
          <a:bodyPr/>
          <a:lstStyle>
            <a:lvl1pPr>
              <a:defRPr/>
            </a:lvl1pPr>
          </a:lstStyle>
          <a:p>
            <a:pPr>
              <a:defRPr/>
            </a:pPr>
            <a:fld id="{34496C8F-2C5A-4DE1-BBED-71FE9D9B7F2C}" type="datetime1">
              <a:rPr lang="en-US" altLang="zh-CN"/>
              <a:pPr>
                <a:defRPr/>
              </a:pPr>
              <a:t>3/10/2017</a:t>
            </a:fld>
            <a:endParaRPr lang="zh-CN" altLang="zh-CN" sz="1350">
              <a:solidFill>
                <a:schemeClr val="tx1"/>
              </a:solidFill>
            </a:endParaRPr>
          </a:p>
        </p:txBody>
      </p:sp>
      <p:sp>
        <p:nvSpPr>
          <p:cNvPr id="4" name="頁尾版面配置區 4"/>
          <p:cNvSpPr>
            <a:spLocks noGrp="1" noChangeArrowheads="1"/>
          </p:cNvSpPr>
          <p:nvPr>
            <p:ph type="ftr" sz="quarter" idx="11"/>
          </p:nvPr>
        </p:nvSpPr>
        <p:spPr>
          <a:ln/>
        </p:spPr>
        <p:txBody>
          <a:bodyPr/>
          <a:lstStyle>
            <a:lvl1pPr>
              <a:defRPr/>
            </a:lvl1pPr>
          </a:lstStyle>
          <a:p>
            <a:pPr>
              <a:defRPr/>
            </a:pPr>
            <a:endParaRPr lang="zh-CN" altLang="zh-CN"/>
          </a:p>
        </p:txBody>
      </p:sp>
      <p:sp>
        <p:nvSpPr>
          <p:cNvPr id="5" name="投影片編號版面配置區 5"/>
          <p:cNvSpPr>
            <a:spLocks noGrp="1" noChangeArrowheads="1"/>
          </p:cNvSpPr>
          <p:nvPr>
            <p:ph type="sldNum" sz="quarter" idx="12"/>
          </p:nvPr>
        </p:nvSpPr>
        <p:spPr>
          <a:ln/>
        </p:spPr>
        <p:txBody>
          <a:bodyPr/>
          <a:lstStyle>
            <a:lvl1pPr>
              <a:defRPr/>
            </a:lvl1pPr>
          </a:lstStyle>
          <a:p>
            <a:pPr>
              <a:defRPr/>
            </a:pPr>
            <a:fld id="{D5BAED6A-AFA5-4554-9C5B-6B13F45925C4}" type="slidenum">
              <a:rPr lang="zh-CN" altLang="zh-CN"/>
              <a:pPr>
                <a:defRPr/>
              </a:pPr>
              <a:t>‹#›</a:t>
            </a:fld>
            <a:endParaRPr lang="zh-CN" altLang="zh-CN" sz="1350">
              <a:solidFill>
                <a:schemeClr val="tx1"/>
              </a:solidFill>
            </a:endParaRPr>
          </a:p>
        </p:txBody>
      </p:sp>
    </p:spTree>
    <p:extLst>
      <p:ext uri="{BB962C8B-B14F-4D97-AF65-F5344CB8AC3E}">
        <p14:creationId xmlns:p14="http://schemas.microsoft.com/office/powerpoint/2010/main" val="40679285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ext - Center">
    <p:bg>
      <p:bgPr>
        <a:solidFill>
          <a:srgbClr val="FFFFFF"/>
        </a:solidFill>
        <a:effectLst/>
      </p:bgPr>
    </p:bg>
    <p:spTree>
      <p:nvGrpSpPr>
        <p:cNvPr id="1" name=""/>
        <p:cNvGrpSpPr/>
        <p:nvPr/>
      </p:nvGrpSpPr>
      <p:grpSpPr>
        <a:xfrm>
          <a:off x="0" y="0"/>
          <a:ext cx="0" cy="0"/>
          <a:chOff x="0" y="0"/>
          <a:chExt cx="0" cy="0"/>
        </a:xfrm>
      </p:grpSpPr>
      <p:sp>
        <p:nvSpPr>
          <p:cNvPr id="156" name="Shape 156"/>
          <p:cNvSpPr>
            <a:spLocks noGrp="1"/>
          </p:cNvSpPr>
          <p:nvPr>
            <p:ph type="title"/>
          </p:nvPr>
        </p:nvSpPr>
        <p:spPr>
          <a:xfrm>
            <a:off x="651867" y="1366242"/>
            <a:ext cx="7840266" cy="2741415"/>
          </a:xfrm>
          <a:prstGeom prst="rect">
            <a:avLst/>
          </a:prstGeom>
        </p:spPr>
        <p:txBody>
          <a:bodyPr lIns="35718" tIns="35718" rIns="35718" bIns="35718">
            <a:noAutofit/>
          </a:bodyPr>
          <a:lstStyle>
            <a:lvl1pPr defTabSz="584200">
              <a:defRPr sz="6600" i="0" cap="all" spc="-330">
                <a:solidFill>
                  <a:srgbClr val="4C4D55"/>
                </a:solidFill>
                <a:latin typeface="Avenir Next"/>
                <a:ea typeface="Avenir Next"/>
                <a:cs typeface="Avenir Next"/>
                <a:sym typeface="Avenir Next"/>
              </a:defRPr>
            </a:lvl1pPr>
          </a:lstStyle>
          <a:p>
            <a:pPr lvl="0">
              <a:defRPr sz="1800" cap="none" spc="0">
                <a:solidFill>
                  <a:srgbClr val="000000"/>
                </a:solidFill>
              </a:defRPr>
            </a:pPr>
            <a:r>
              <a:rPr sz="6600" cap="all" spc="-330">
                <a:solidFill>
                  <a:srgbClr val="4C4D55"/>
                </a:solidFill>
              </a:rPr>
              <a:t>标题文本</a:t>
            </a:r>
          </a:p>
        </p:txBody>
      </p:sp>
      <p:sp>
        <p:nvSpPr>
          <p:cNvPr id="9" name="Shape 358"/>
          <p:cNvSpPr/>
          <p:nvPr userDrawn="1"/>
        </p:nvSpPr>
        <p:spPr>
          <a:xfrm>
            <a:off x="323125" y="6296239"/>
            <a:ext cx="836124"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lnSpc>
                <a:spcPct val="120000"/>
              </a:lnSpc>
            </a:pPr>
            <a:r>
              <a:rPr lang="zh-CN" altLang="en-US" sz="1000" dirty="0" smtClean="0">
                <a:solidFill>
                  <a:srgbClr val="FFFFFF"/>
                </a:solidFill>
                <a:latin typeface="微软雅黑" panose="020B0503020204020204" pitchFamily="34" charset="-122"/>
                <a:ea typeface="微软雅黑" panose="020B0503020204020204" pitchFamily="34" charset="-122"/>
                <a:cs typeface="Lantinghei SC Extralight"/>
                <a:sym typeface="Lantinghei SC Extralight"/>
              </a:rPr>
              <a:t>自强不息</a:t>
            </a:r>
            <a:endParaRPr lang="en-US" altLang="zh-CN" sz="1000" dirty="0" smtClean="0">
              <a:solidFill>
                <a:srgbClr val="FFFFFF"/>
              </a:solidFill>
              <a:latin typeface="微软雅黑" panose="020B0503020204020204" pitchFamily="34" charset="-122"/>
              <a:ea typeface="微软雅黑" panose="020B0503020204020204" pitchFamily="34" charset="-122"/>
              <a:cs typeface="Lantinghei SC Extralight"/>
              <a:sym typeface="Lantinghei SC Extralight"/>
            </a:endParaRPr>
          </a:p>
          <a:p>
            <a:pPr lvl="0">
              <a:lnSpc>
                <a:spcPct val="120000"/>
              </a:lnSpc>
            </a:pPr>
            <a:r>
              <a:rPr sz="1000" dirty="0" smtClean="0">
                <a:solidFill>
                  <a:srgbClr val="FFFFFF"/>
                </a:solidFill>
                <a:latin typeface="微软雅黑" panose="020B0503020204020204" pitchFamily="34" charset="-122"/>
                <a:ea typeface="微软雅黑" panose="020B0503020204020204" pitchFamily="34" charset="-122"/>
                <a:cs typeface="Lantinghei SC Extralight"/>
                <a:sym typeface="Lantinghei SC Extralight"/>
              </a:rPr>
              <a:t>      </a:t>
            </a:r>
            <a:r>
              <a:rPr lang="zh-CN" altLang="en-US" sz="1000" dirty="0" smtClean="0">
                <a:solidFill>
                  <a:srgbClr val="FFFFFF"/>
                </a:solidFill>
                <a:latin typeface="微软雅黑" panose="020B0503020204020204" pitchFamily="34" charset="-122"/>
                <a:ea typeface="微软雅黑" panose="020B0503020204020204" pitchFamily="34" charset="-122"/>
                <a:cs typeface="Lantinghei SC Extralight"/>
                <a:sym typeface="Lantinghei SC Extralight"/>
              </a:rPr>
              <a:t>厚德载物</a:t>
            </a:r>
            <a:endParaRPr sz="1000" dirty="0">
              <a:solidFill>
                <a:srgbClr val="FFFFFF"/>
              </a:solidFill>
              <a:latin typeface="微软雅黑" panose="020B0503020204020204" pitchFamily="34" charset="-122"/>
              <a:ea typeface="微软雅黑" panose="020B0503020204020204" pitchFamily="34" charset="-122"/>
              <a:cs typeface="Lantinghei SC Extralight"/>
              <a:sym typeface="Lantinghei SC Extralight"/>
            </a:endParaRPr>
          </a:p>
        </p:txBody>
      </p:sp>
    </p:spTree>
    <p:extLst>
      <p:ext uri="{BB962C8B-B14F-4D97-AF65-F5344CB8AC3E}">
        <p14:creationId xmlns:p14="http://schemas.microsoft.com/office/powerpoint/2010/main" val="626740581"/>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14067139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800">
                <a:solidFill>
                  <a:schemeClr val="bg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4" name="Date Placeholder 3"/>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245792339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366685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3796609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14546639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36956451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158886081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自定义版式">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BD33703-18E7-4F98-9505-83AE4483F76B}" type="datetimeFigureOut">
              <a:rPr lang="zh-CN" altLang="en-US" smtClean="0"/>
              <a:t>2017/3/10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3642060-8DBB-45B1-B5EA-AA8B74C0E298}" type="slidenum">
              <a:rPr lang="zh-CN" altLang="en-US" smtClean="0"/>
              <a:t>‹#›</a:t>
            </a:fld>
            <a:endParaRPr lang="zh-CN" altLang="en-US"/>
          </a:p>
        </p:txBody>
      </p:sp>
    </p:spTree>
    <p:extLst>
      <p:ext uri="{BB962C8B-B14F-4D97-AF65-F5344CB8AC3E}">
        <p14:creationId xmlns:p14="http://schemas.microsoft.com/office/powerpoint/2010/main" val="17646482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06436"/>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8650" y="1276351"/>
            <a:ext cx="7886700" cy="47958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33703-18E7-4F98-9505-83AE4483F76B}" type="datetimeFigureOut">
              <a:rPr lang="zh-CN" altLang="en-US" smtClean="0"/>
              <a:t>2017/3/10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42060-8DBB-45B1-B5EA-AA8B74C0E298}" type="slidenum">
              <a:rPr lang="zh-CN" altLang="en-US" smtClean="0"/>
              <a:t>‹#›</a:t>
            </a:fld>
            <a:endParaRPr lang="zh-CN" altLang="en-US"/>
          </a:p>
        </p:txBody>
      </p:sp>
      <p:pic>
        <p:nvPicPr>
          <p:cNvPr id="8" name="Picture 7" descr="C:\Users\taotao\Desktop\招办项目\ppt\模板1（白色）\内页\内页线条.png"/>
          <p:cNvPicPr>
            <a:picLocks noChangeAspect="1" noChangeArrowheads="1"/>
          </p:cNvPicPr>
          <p:nvPr userDrawn="1"/>
        </p:nvPicPr>
        <p:blipFill>
          <a:blip r:embed="rId20" cstate="email">
            <a:extLst>
              <a:ext uri="{28A0092B-C50C-407E-A947-70E740481C1C}">
                <a14:useLocalDpi xmlns:a14="http://schemas.microsoft.com/office/drawing/2010/main" val="0"/>
              </a:ext>
            </a:extLst>
          </a:blip>
          <a:srcRect/>
          <a:stretch>
            <a:fillRect/>
          </a:stretch>
        </p:blipFill>
        <p:spPr bwMode="auto">
          <a:xfrm>
            <a:off x="628650" y="1071564"/>
            <a:ext cx="7886700" cy="7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9692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708" r:id="rId9"/>
    <p:sldLayoutId id="2147483668" r:id="rId10"/>
    <p:sldLayoutId id="2147483669" r:id="rId11"/>
    <p:sldLayoutId id="2147483670" r:id="rId12"/>
    <p:sldLayoutId id="2147483671" r:id="rId13"/>
    <p:sldLayoutId id="2147483701" r:id="rId14"/>
    <p:sldLayoutId id="2147483702" r:id="rId15"/>
    <p:sldLayoutId id="2147483703" r:id="rId16"/>
    <p:sldLayoutId id="2147483704" r:id="rId17"/>
    <p:sldLayoutId id="2147483707" r:id="rId18"/>
  </p:sldLayoutIdLst>
  <p:timing>
    <p:tnLst>
      <p:par>
        <p:cTn id="1" dur="indefinite" restart="never" nodeType="tmRoot"/>
      </p:par>
    </p:tnLst>
  </p:timing>
  <p:txStyles>
    <p:title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p:titleStyle>
    <p:bodyStyle>
      <a:lvl1pPr marL="360000" indent="-360000" algn="l" defTabSz="914400" rtl="0" eaLnBrk="1" latinLnBrk="0" hangingPunct="1">
        <a:lnSpc>
          <a:spcPct val="110000"/>
        </a:lnSpc>
        <a:spcBef>
          <a:spcPts val="1200"/>
        </a:spcBef>
        <a:buFont typeface="Arial" panose="020B0604020202020204" pitchFamily="34" charset="0"/>
        <a:buChar char="•"/>
        <a:defRPr lang="zh-CN" altLang="en-US" sz="3200" b="1" kern="1200" dirty="0" smtClean="0">
          <a:solidFill>
            <a:srgbClr val="715096"/>
          </a:solidFill>
          <a:latin typeface="华文中宋" panose="02010600040101010101" pitchFamily="2" charset="-122"/>
          <a:ea typeface="华文中宋" panose="02010600040101010101" pitchFamily="2" charset="-122"/>
          <a:cs typeface="+mn-cs"/>
        </a:defRPr>
      </a:lvl1pPr>
      <a:lvl2pPr marL="720000" indent="-360000" algn="l" defTabSz="914400" rtl="0" eaLnBrk="1" latinLnBrk="0" hangingPunct="1">
        <a:lnSpc>
          <a:spcPct val="100000"/>
        </a:lnSpc>
        <a:spcBef>
          <a:spcPts val="12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2pPr>
      <a:lvl3pPr marL="1152000" indent="-228600" algn="l" defTabSz="914400" rtl="0" eaLnBrk="1" latinLnBrk="0" hangingPunct="1">
        <a:lnSpc>
          <a:spcPct val="90000"/>
        </a:lnSpc>
        <a:spcBef>
          <a:spcPts val="600"/>
        </a:spcBef>
        <a:buFont typeface="Arial" panose="020B0604020202020204" pitchFamily="34" charset="0"/>
        <a:buChar char="•"/>
        <a:defRPr sz="2000" b="1" kern="1200">
          <a:solidFill>
            <a:schemeClr val="tx1"/>
          </a:solidFill>
          <a:latin typeface="华文仿宋" panose="02010600040101010101" pitchFamily="2" charset="-122"/>
          <a:ea typeface="华文仿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39.jpeg"/><Relationship Id="rId4" Type="http://schemas.openxmlformats.org/officeDocument/2006/relationships/image" Target="../media/image138.jpe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http://www.qhnews.com/pic/0/00/06/34/63456_514810.jpg" TargetMode="External"/><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notesSlide" Target="../notesSlides/notesSlide6.xml"/><Relationship Id="rId16" Type="http://schemas.openxmlformats.org/officeDocument/2006/relationships/image" Target="../media/image38.jpeg"/><Relationship Id="rId1" Type="http://schemas.openxmlformats.org/officeDocument/2006/relationships/slideLayout" Target="../slideLayouts/slideLayout15.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5" Type="http://schemas.openxmlformats.org/officeDocument/2006/relationships/image" Target="../media/image3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 Id="rId14" Type="http://schemas.openxmlformats.org/officeDocument/2006/relationships/image" Target="../media/image36.jpe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47.jpeg"/><Relationship Id="rId3" Type="http://schemas.openxmlformats.org/officeDocument/2006/relationships/image" Target="../media/image39.jpeg"/><Relationship Id="rId7" Type="http://schemas.openxmlformats.org/officeDocument/2006/relationships/image" Target="../media/image42.jpeg"/><Relationship Id="rId12" Type="http://schemas.openxmlformats.org/officeDocument/2006/relationships/image" Target="../media/image46.jpeg"/><Relationship Id="rId2" Type="http://schemas.openxmlformats.org/officeDocument/2006/relationships/notesSlide" Target="../notesSlides/notesSlide7.xml"/><Relationship Id="rId16" Type="http://schemas.openxmlformats.org/officeDocument/2006/relationships/image" Target="../media/image50.jpeg"/><Relationship Id="rId1" Type="http://schemas.openxmlformats.org/officeDocument/2006/relationships/slideLayout" Target="../slideLayouts/slideLayout15.xml"/><Relationship Id="rId6" Type="http://schemas.openxmlformats.org/officeDocument/2006/relationships/image" Target="../media/image15.jpeg"/><Relationship Id="rId11" Type="http://schemas.openxmlformats.org/officeDocument/2006/relationships/image" Target="../media/image45.jpeg"/><Relationship Id="rId5" Type="http://schemas.openxmlformats.org/officeDocument/2006/relationships/image" Target="../media/image41.jpeg"/><Relationship Id="rId15" Type="http://schemas.openxmlformats.org/officeDocument/2006/relationships/image" Target="../media/image49.jpeg"/><Relationship Id="rId10" Type="http://schemas.openxmlformats.org/officeDocument/2006/relationships/image" Target="../media/image44.jpeg"/><Relationship Id="rId4" Type="http://schemas.openxmlformats.org/officeDocument/2006/relationships/image" Target="../media/image40.jpeg"/><Relationship Id="rId9" Type="http://schemas.openxmlformats.org/officeDocument/2006/relationships/image" Target="../media/image43.jpeg"/><Relationship Id="rId14" Type="http://schemas.openxmlformats.org/officeDocument/2006/relationships/image" Target="../media/image48.jpeg"/></Relationships>
</file>

<file path=ppt/slides/_rels/slide1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g"/><Relationship Id="rId1" Type="http://schemas.openxmlformats.org/officeDocument/2006/relationships/slideLayout" Target="../slideLayouts/slideLayout15.xml"/><Relationship Id="rId4" Type="http://schemas.openxmlformats.org/officeDocument/2006/relationships/image" Target="../media/image5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3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8.xml"/><Relationship Id="rId5" Type="http://schemas.openxmlformats.org/officeDocument/2006/relationships/image" Target="../media/image73.jpeg"/><Relationship Id="rId4" Type="http://schemas.openxmlformats.org/officeDocument/2006/relationships/image" Target="../media/image72.jpe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18.xml"/><Relationship Id="rId4" Type="http://schemas.openxmlformats.org/officeDocument/2006/relationships/image" Target="../media/image7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 Id="rId4" Type="http://schemas.openxmlformats.org/officeDocument/2006/relationships/image" Target="../media/image88.jpeg"/></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92.jpeg"/></Relationships>
</file>

<file path=ppt/slides/_rels/slide5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9.xml"/><Relationship Id="rId5" Type="http://schemas.openxmlformats.org/officeDocument/2006/relationships/image" Target="../media/image96.jpeg"/><Relationship Id="rId4" Type="http://schemas.openxmlformats.org/officeDocument/2006/relationships/image" Target="../media/image95.jpeg"/></Relationships>
</file>

<file path=ppt/slides/_rels/slide52.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g"/><Relationship Id="rId1" Type="http://schemas.openxmlformats.org/officeDocument/2006/relationships/slideLayout" Target="../slideLayouts/slideLayout17.xml"/><Relationship Id="rId6" Type="http://schemas.openxmlformats.org/officeDocument/2006/relationships/image" Target="../media/image103.jpg"/><Relationship Id="rId5" Type="http://schemas.openxmlformats.org/officeDocument/2006/relationships/image" Target="../media/image102.jpg"/><Relationship Id="rId4" Type="http://schemas.openxmlformats.org/officeDocument/2006/relationships/image" Target="../media/image10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tiff"/></Relationships>
</file>

<file path=ppt/slides/_rels/slide7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9.xml"/><Relationship Id="rId5" Type="http://schemas.openxmlformats.org/officeDocument/2006/relationships/image" Target="../media/image127.png"/><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30.jpeg"/><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9.xml"/><Relationship Id="rId5" Type="http://schemas.openxmlformats.org/officeDocument/2006/relationships/image" Target="../media/image134.jpeg"/><Relationship Id="rId4" Type="http://schemas.openxmlformats.org/officeDocument/2006/relationships/image" Target="../media/image133.jpe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36.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t="-549"/>
          <a:stretch/>
        </p:blipFill>
        <p:spPr>
          <a:xfrm>
            <a:off x="-24530" y="-28280"/>
            <a:ext cx="9158802" cy="6886279"/>
          </a:xfrm>
          <a:prstGeom prst="rect">
            <a:avLst/>
          </a:prstGeom>
          <a:noFill/>
          <a:ln>
            <a:noFill/>
          </a:ln>
        </p:spPr>
      </p:pic>
      <p:sp>
        <p:nvSpPr>
          <p:cNvPr id="8" name="Rectangle 3"/>
          <p:cNvSpPr/>
          <p:nvPr/>
        </p:nvSpPr>
        <p:spPr>
          <a:xfrm>
            <a:off x="-30073" y="-14141"/>
            <a:ext cx="9287195" cy="685800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p:cNvSpPr txBox="1"/>
          <p:nvPr/>
        </p:nvSpPr>
        <p:spPr>
          <a:xfrm>
            <a:off x="-30073" y="1300100"/>
            <a:ext cx="9144000" cy="2215991"/>
          </a:xfrm>
          <a:prstGeom prst="rect">
            <a:avLst/>
          </a:prstGeom>
          <a:noFill/>
        </p:spPr>
        <p:txBody>
          <a:bodyPr wrap="square" rtlCol="0">
            <a:spAutoFit/>
          </a:bodyPr>
          <a:lstStyle/>
          <a:p>
            <a:pPr algn="ctr"/>
            <a:r>
              <a:rPr lang="zh-CN" altLang="en-US" sz="6600" b="1" dirty="0">
                <a:solidFill>
                  <a:srgbClr val="715096"/>
                </a:solidFill>
                <a:latin typeface="微软雅黑"/>
                <a:ea typeface="微软雅黑"/>
                <a:cs typeface="微软雅黑"/>
              </a:rPr>
              <a:t>选择</a:t>
            </a:r>
            <a:r>
              <a:rPr lang="zh-CN" altLang="en-US" sz="6600" b="1" dirty="0" smtClean="0">
                <a:solidFill>
                  <a:srgbClr val="715096"/>
                </a:solidFill>
                <a:latin typeface="微软雅黑"/>
                <a:ea typeface="微软雅黑"/>
                <a:cs typeface="微软雅黑"/>
              </a:rPr>
              <a:t>清华</a:t>
            </a:r>
            <a:endParaRPr lang="en-US" altLang="zh-CN" sz="6600" b="1" dirty="0" smtClean="0">
              <a:solidFill>
                <a:srgbClr val="715096"/>
              </a:solidFill>
              <a:latin typeface="微软雅黑"/>
              <a:ea typeface="微软雅黑"/>
              <a:cs typeface="微软雅黑"/>
            </a:endParaRPr>
          </a:p>
          <a:p>
            <a:pPr algn="ctr">
              <a:lnSpc>
                <a:spcPct val="150000"/>
              </a:lnSpc>
            </a:pPr>
            <a:r>
              <a:rPr lang="zh-CN" altLang="en-US" sz="4800" b="1" dirty="0" smtClean="0">
                <a:solidFill>
                  <a:srgbClr val="715096"/>
                </a:solidFill>
                <a:latin typeface="微软雅黑"/>
                <a:ea typeface="微软雅黑"/>
                <a:cs typeface="微软雅黑"/>
              </a:rPr>
              <a:t>世界因你而精彩</a:t>
            </a:r>
            <a:endParaRPr lang="en-US" sz="4800" b="1" dirty="0">
              <a:solidFill>
                <a:srgbClr val="715096"/>
              </a:solidFill>
              <a:latin typeface="微软雅黑"/>
              <a:ea typeface="微软雅黑"/>
              <a:cs typeface="微软雅黑"/>
            </a:endParaRPr>
          </a:p>
        </p:txBody>
      </p:sp>
      <p:sp>
        <p:nvSpPr>
          <p:cNvPr id="7" name="TextBox 6"/>
          <p:cNvSpPr txBox="1"/>
          <p:nvPr/>
        </p:nvSpPr>
        <p:spPr>
          <a:xfrm>
            <a:off x="2037914" y="4663825"/>
            <a:ext cx="5033913" cy="523220"/>
          </a:xfrm>
          <a:prstGeom prst="rect">
            <a:avLst/>
          </a:prstGeom>
          <a:solidFill>
            <a:srgbClr val="715096"/>
          </a:solidFill>
        </p:spPr>
        <p:txBody>
          <a:bodyPr wrap="square" rtlCol="0">
            <a:spAutoFit/>
          </a:bodyPr>
          <a:lstStyle/>
          <a:p>
            <a:pPr algn="ctr"/>
            <a:r>
              <a:rPr lang="zh-CN" altLang="en-US" sz="2800" b="1" dirty="0">
                <a:solidFill>
                  <a:schemeClr val="bg1">
                    <a:lumMod val="95000"/>
                  </a:schemeClr>
                </a:solidFill>
                <a:latin typeface="楷体" panose="02010609060101010101" pitchFamily="49" charset="-122"/>
                <a:ea typeface="楷体" panose="02010609060101010101" pitchFamily="49" charset="-122"/>
                <a:cs typeface="궁서체"/>
              </a:rPr>
              <a:t>更创新</a:t>
            </a:r>
            <a:r>
              <a:rPr lang="en-US" altLang="zh-CN" sz="2800" b="1" dirty="0">
                <a:solidFill>
                  <a:schemeClr val="bg1">
                    <a:lumMod val="95000"/>
                  </a:schemeClr>
                </a:solidFill>
                <a:latin typeface="楷体" panose="02010609060101010101" pitchFamily="49" charset="-122"/>
                <a:ea typeface="楷体" panose="02010609060101010101" pitchFamily="49" charset="-122"/>
                <a:cs typeface="궁서체"/>
              </a:rPr>
              <a:t> | </a:t>
            </a:r>
            <a:r>
              <a:rPr lang="zh-CN" altLang="en-US" sz="2800" b="1" dirty="0">
                <a:solidFill>
                  <a:schemeClr val="bg1">
                    <a:lumMod val="95000"/>
                  </a:schemeClr>
                </a:solidFill>
                <a:latin typeface="楷体" panose="02010609060101010101" pitchFamily="49" charset="-122"/>
                <a:ea typeface="楷体" panose="02010609060101010101" pitchFamily="49" charset="-122"/>
                <a:cs typeface="궁서체"/>
              </a:rPr>
              <a:t>更国际</a:t>
            </a:r>
            <a:r>
              <a:rPr lang="en-US" altLang="zh-CN" sz="2800" b="1" dirty="0">
                <a:solidFill>
                  <a:schemeClr val="bg1">
                    <a:lumMod val="95000"/>
                  </a:schemeClr>
                </a:solidFill>
                <a:latin typeface="楷体" panose="02010609060101010101" pitchFamily="49" charset="-122"/>
                <a:ea typeface="楷体" panose="02010609060101010101" pitchFamily="49" charset="-122"/>
                <a:cs typeface="궁서체"/>
              </a:rPr>
              <a:t> | </a:t>
            </a:r>
            <a:r>
              <a:rPr lang="zh-CN" altLang="en-US" sz="2800" b="1" dirty="0">
                <a:solidFill>
                  <a:schemeClr val="bg1">
                    <a:lumMod val="95000"/>
                  </a:schemeClr>
                </a:solidFill>
                <a:latin typeface="楷体" panose="02010609060101010101" pitchFamily="49" charset="-122"/>
                <a:ea typeface="楷体" panose="02010609060101010101" pitchFamily="49" charset="-122"/>
                <a:cs typeface="궁서체"/>
              </a:rPr>
              <a:t>更人文</a:t>
            </a:r>
            <a:endParaRPr lang="en-US" altLang="zh-CN" sz="2800" b="1" dirty="0">
              <a:solidFill>
                <a:schemeClr val="bg1">
                  <a:lumMod val="95000"/>
                </a:schemeClr>
              </a:solidFill>
              <a:latin typeface="楷体" panose="02010609060101010101" pitchFamily="49" charset="-122"/>
              <a:ea typeface="楷体" panose="02010609060101010101" pitchFamily="49" charset="-122"/>
              <a:cs typeface="궁서체"/>
            </a:endParaRPr>
          </a:p>
        </p:txBody>
      </p:sp>
      <p:pic>
        <p:nvPicPr>
          <p:cNvPr id="10" name="图片 9" descr="屏幕快照 2016-09-11 下午2.39.3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281"/>
            <a:ext cx="2378604" cy="6504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398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76225" y="1293960"/>
            <a:ext cx="6391275" cy="5135413"/>
          </a:xfrm>
        </p:spPr>
        <p:txBody>
          <a:bodyPr>
            <a:normAutofit fontScale="77500" lnSpcReduction="20000"/>
          </a:bodyPr>
          <a:lstStyle/>
          <a:p>
            <a:r>
              <a:rPr lang="en-US" altLang="zh-CN" b="0" dirty="0" smtClean="0"/>
              <a:t>1929</a:t>
            </a:r>
            <a:r>
              <a:rPr lang="zh-CN" altLang="en-US" b="0" dirty="0"/>
              <a:t>年</a:t>
            </a:r>
            <a:r>
              <a:rPr lang="en-US" altLang="zh-CN" b="0" dirty="0"/>
              <a:t>6</a:t>
            </a:r>
            <a:r>
              <a:rPr lang="zh-CN" altLang="en-US" b="0" dirty="0"/>
              <a:t>月</a:t>
            </a:r>
            <a:r>
              <a:rPr lang="en-US" altLang="zh-CN" b="0" dirty="0"/>
              <a:t>3</a:t>
            </a:r>
            <a:r>
              <a:rPr lang="zh-CN" altLang="en-US" b="0" dirty="0" smtClean="0"/>
              <a:t>日，清华大学国学研究院立王国维纪念碑，</a:t>
            </a:r>
            <a:r>
              <a:rPr lang="zh-CN" altLang="en-US" b="0" dirty="0"/>
              <a:t>碑上刻有国学研究院导师陈寅恪所撰的</a:t>
            </a:r>
            <a:r>
              <a:rPr lang="en-US" altLang="zh-CN" b="0" dirty="0"/>
              <a:t>《</a:t>
            </a:r>
            <a:r>
              <a:rPr lang="zh-CN" altLang="en-US" b="0" dirty="0"/>
              <a:t>王观堂先生纪念碑铭</a:t>
            </a:r>
            <a:r>
              <a:rPr lang="en-US" altLang="zh-CN" b="0" dirty="0"/>
              <a:t>》</a:t>
            </a:r>
            <a:r>
              <a:rPr lang="zh-CN" altLang="en-US" b="0" dirty="0"/>
              <a:t>，全文如下：</a:t>
            </a:r>
          </a:p>
          <a:p>
            <a:pPr lvl="1"/>
            <a:r>
              <a:rPr lang="zh-CN" altLang="en-US" b="0" dirty="0"/>
              <a:t>海宁王静安先生自沉后二年，清华研究院同仁咸怀思不能已。其弟子受先生之陶冶煦育者有年，尤思有以永其念。佥曰，宜铭之贞珉，以昭示于无竟。因以刻石之词命寅恪，数辞不获已，谨举先生之志事，以普告天下后世。其词曰：士之读书治学，盖将以脱心志于俗谛之桎梏，真理因得以发扬。思想而不自由，毋宁死耳。斯古今仁圣同殉之精义，夫岂庸鄙之敢望。先生以一死见其独立自由之意志，非所论于一人之恩怨，一姓之兴亡。呜呼！树兹石于讲舍，系哀思而不忘。表哲人之奇节，诉真宰之茫茫。来世不可知也，先生之著述，或有时而不彰。先生之学说，或有时而可商。惟此</a:t>
            </a:r>
            <a:r>
              <a:rPr lang="zh-CN" altLang="en-US" u="sng" dirty="0">
                <a:solidFill>
                  <a:srgbClr val="C00000"/>
                </a:solidFill>
              </a:rPr>
              <a:t>独立之精神，自由之思想</a:t>
            </a:r>
            <a:r>
              <a:rPr lang="zh-CN" altLang="en-US" b="0" dirty="0"/>
              <a:t>，历千万祀，与天壤而同久， 共三光而永光</a:t>
            </a:r>
            <a:r>
              <a:rPr lang="zh-CN" altLang="en-US" b="0" dirty="0" smtClean="0"/>
              <a:t>。</a:t>
            </a:r>
            <a:endParaRPr lang="zh-CN" altLang="en-US" b="0" dirty="0"/>
          </a:p>
        </p:txBody>
      </p:sp>
      <p:sp>
        <p:nvSpPr>
          <p:cNvPr id="3"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独立之精神、自由之思想</a:t>
            </a:r>
            <a:endParaRPr lang="zh-CN"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32616" y="2488045"/>
            <a:ext cx="1782734" cy="32615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366888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935659" y="3553213"/>
            <a:ext cx="5539742" cy="1120775"/>
          </a:xfrm>
        </p:spPr>
        <p:txBody>
          <a:bodyPr>
            <a:noAutofit/>
          </a:bodyPr>
          <a:lstStyle/>
          <a:p>
            <a:r>
              <a:rPr lang="zh-CN" altLang="en-US" sz="4800" b="1" dirty="0" smtClean="0"/>
              <a:t>你的清华你定义！</a:t>
            </a:r>
            <a:endParaRPr lang="zh-CN" altLang="en-US" sz="4800" b="1"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45314" y="1959309"/>
            <a:ext cx="6679462" cy="1441657"/>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35659" y="508932"/>
            <a:ext cx="1308035" cy="1218269"/>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5600" y="3553213"/>
            <a:ext cx="2479249" cy="2479249"/>
          </a:xfrm>
          <a:prstGeom prst="rect">
            <a:avLst/>
          </a:prstGeom>
        </p:spPr>
      </p:pic>
    </p:spTree>
    <p:extLst>
      <p:ext uri="{BB962C8B-B14F-4D97-AF65-F5344CB8AC3E}">
        <p14:creationId xmlns:p14="http://schemas.microsoft.com/office/powerpoint/2010/main" val="3969314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伟大</a:t>
            </a:r>
            <a:r>
              <a:rPr lang="zh-CN" altLang="en-US" dirty="0"/>
              <a:t>的</a:t>
            </a:r>
            <a:r>
              <a:rPr lang="zh-CN" altLang="en-US" dirty="0">
                <a:solidFill>
                  <a:srgbClr val="C00000"/>
                </a:solidFill>
              </a:rPr>
              <a:t>校友</a:t>
            </a:r>
            <a:r>
              <a:rPr lang="zh-CN" altLang="en-US" dirty="0"/>
              <a:t>成就伟大的</a:t>
            </a:r>
            <a:r>
              <a:rPr lang="zh-CN" altLang="en-US" dirty="0" smtClean="0"/>
              <a:t>母校</a:t>
            </a:r>
            <a:endParaRPr lang="zh-CN" altLang="en-US" dirty="0"/>
          </a:p>
        </p:txBody>
      </p:sp>
      <p:sp>
        <p:nvSpPr>
          <p:cNvPr id="5" name="内容占位符 4"/>
          <p:cNvSpPr>
            <a:spLocks noGrp="1"/>
          </p:cNvSpPr>
          <p:nvPr>
            <p:ph idx="1"/>
          </p:nvPr>
        </p:nvSpPr>
        <p:spPr>
          <a:xfrm>
            <a:off x="628650" y="1310276"/>
            <a:ext cx="6480362" cy="4899676"/>
          </a:xfrm>
        </p:spPr>
        <p:txBody>
          <a:bodyPr>
            <a:normAutofit fontScale="70000" lnSpcReduction="20000"/>
          </a:bodyPr>
          <a:lstStyle/>
          <a:p>
            <a:pPr marL="0" indent="0">
              <a:buNone/>
            </a:pPr>
            <a:r>
              <a:rPr lang="zh-CN" altLang="en-US" sz="3800" dirty="0" smtClean="0">
                <a:latin typeface="微软雅黑" panose="020B0503020204020204" pitchFamily="34" charset="-122"/>
                <a:ea typeface="微软雅黑" panose="020B0503020204020204" pitchFamily="34" charset="-122"/>
              </a:rPr>
              <a:t>百年</a:t>
            </a:r>
            <a:r>
              <a:rPr lang="zh-CN" altLang="en-US" sz="3800" dirty="0">
                <a:latin typeface="微软雅黑" panose="020B0503020204020204" pitchFamily="34" charset="-122"/>
                <a:ea typeface="微软雅黑" panose="020B0503020204020204" pitchFamily="34" charset="-122"/>
              </a:rPr>
              <a:t>清华，培养了</a:t>
            </a:r>
            <a:r>
              <a:rPr lang="en-US" altLang="zh-CN" sz="3800" dirty="0">
                <a:latin typeface="微软雅黑" panose="020B0503020204020204" pitchFamily="34" charset="-122"/>
                <a:ea typeface="微软雅黑" panose="020B0503020204020204" pitchFamily="34" charset="-122"/>
              </a:rPr>
              <a:t>20</a:t>
            </a:r>
            <a:r>
              <a:rPr lang="zh-CN" altLang="en-US" sz="3800" dirty="0">
                <a:latin typeface="微软雅黑" panose="020B0503020204020204" pitchFamily="34" charset="-122"/>
                <a:ea typeface="微软雅黑" panose="020B0503020204020204" pitchFamily="34" charset="-122"/>
              </a:rPr>
              <a:t>万各行各业骨干人才</a:t>
            </a:r>
            <a:endParaRPr lang="en-US" altLang="zh-CN" sz="3800" dirty="0">
              <a:latin typeface="微软雅黑" panose="020B0503020204020204" pitchFamily="34" charset="-122"/>
              <a:ea typeface="微软雅黑" panose="020B0503020204020204" pitchFamily="34" charset="-122"/>
            </a:endParaRPr>
          </a:p>
          <a:p>
            <a:pPr marL="457200" indent="-457200"/>
            <a:r>
              <a:rPr lang="en-US" altLang="zh-CN" dirty="0">
                <a:solidFill>
                  <a:srgbClr val="C00000"/>
                </a:solidFill>
                <a:latin typeface="华文楷体" panose="02010600040101010101" pitchFamily="2" charset="-122"/>
                <a:ea typeface="华文楷体" panose="02010600040101010101" pitchFamily="2" charset="-122"/>
              </a:rPr>
              <a:t>14</a:t>
            </a:r>
            <a:r>
              <a:rPr lang="zh-CN" altLang="en-US" dirty="0">
                <a:solidFill>
                  <a:srgbClr val="C00000"/>
                </a:solidFill>
                <a:latin typeface="华文楷体" panose="02010600040101010101" pitchFamily="2" charset="-122"/>
                <a:ea typeface="华文楷体" panose="02010600040101010101" pitchFamily="2" charset="-122"/>
              </a:rPr>
              <a:t>位</a:t>
            </a:r>
            <a:r>
              <a:rPr lang="zh-CN" altLang="en-US" dirty="0">
                <a:latin typeface="华文楷体" panose="02010600040101010101" pitchFamily="2" charset="-122"/>
                <a:ea typeface="华文楷体" panose="02010600040101010101" pitchFamily="2" charset="-122"/>
              </a:rPr>
              <a:t>两弹一星元勋（全国共</a:t>
            </a:r>
            <a:r>
              <a:rPr lang="en-US" altLang="zh-CN" dirty="0">
                <a:latin typeface="华文楷体" panose="02010600040101010101" pitchFamily="2" charset="-122"/>
                <a:ea typeface="华文楷体" panose="02010600040101010101" pitchFamily="2" charset="-122"/>
              </a:rPr>
              <a:t>23</a:t>
            </a:r>
            <a:r>
              <a:rPr lang="zh-CN" altLang="en-US" dirty="0">
                <a:latin typeface="华文楷体" panose="02010600040101010101" pitchFamily="2" charset="-122"/>
                <a:ea typeface="华文楷体" panose="02010600040101010101" pitchFamily="2" charset="-122"/>
              </a:rPr>
              <a:t>位）</a:t>
            </a:r>
            <a:endParaRPr lang="en-US" altLang="zh-CN" dirty="0">
              <a:latin typeface="华文楷体" panose="02010600040101010101" pitchFamily="2" charset="-122"/>
              <a:ea typeface="华文楷体" panose="02010600040101010101" pitchFamily="2" charset="-122"/>
            </a:endParaRPr>
          </a:p>
          <a:p>
            <a:pPr marL="457200" indent="-457200"/>
            <a:r>
              <a:rPr lang="en-US" altLang="zh-CN" dirty="0">
                <a:latin typeface="华文楷体" panose="02010600040101010101" pitchFamily="2" charset="-122"/>
                <a:ea typeface="华文楷体" panose="02010600040101010101" pitchFamily="2" charset="-122"/>
              </a:rPr>
              <a:t>503</a:t>
            </a:r>
            <a:r>
              <a:rPr lang="zh-CN" altLang="en-US" dirty="0">
                <a:latin typeface="华文楷体" panose="02010600040101010101" pitchFamily="2" charset="-122"/>
                <a:ea typeface="华文楷体" panose="02010600040101010101" pitchFamily="2" charset="-122"/>
              </a:rPr>
              <a:t>人当选中国科学院、中国工程院院士，占院士总数的</a:t>
            </a:r>
            <a:r>
              <a:rPr lang="en-US" altLang="zh-CN" dirty="0">
                <a:latin typeface="华文楷体" panose="02010600040101010101" pitchFamily="2" charset="-122"/>
                <a:ea typeface="华文楷体" panose="02010600040101010101" pitchFamily="2" charset="-122"/>
              </a:rPr>
              <a:t>22%</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457200" indent="-457200"/>
            <a:r>
              <a:rPr lang="en-US" altLang="zh-CN" dirty="0">
                <a:solidFill>
                  <a:srgbClr val="C00000"/>
                </a:solidFill>
                <a:latin typeface="华文楷体" panose="02010600040101010101" pitchFamily="2" charset="-122"/>
                <a:ea typeface="华文楷体" panose="02010600040101010101" pitchFamily="2" charset="-122"/>
              </a:rPr>
              <a:t>8</a:t>
            </a:r>
            <a:r>
              <a:rPr lang="zh-CN" altLang="en-US" dirty="0">
                <a:solidFill>
                  <a:srgbClr val="C00000"/>
                </a:solidFill>
                <a:latin typeface="华文楷体" panose="02010600040101010101" pitchFamily="2" charset="-122"/>
                <a:ea typeface="华文楷体" panose="02010600040101010101" pitchFamily="2" charset="-122"/>
              </a:rPr>
              <a:t>位</a:t>
            </a:r>
            <a:r>
              <a:rPr lang="zh-CN" altLang="en-US" dirty="0">
                <a:latin typeface="华文楷体" panose="02010600040101010101" pitchFamily="2" charset="-122"/>
                <a:ea typeface="华文楷体" panose="02010600040101010101" pitchFamily="2" charset="-122"/>
              </a:rPr>
              <a:t>校友获得国家最高科学技术奖</a:t>
            </a:r>
            <a:endParaRPr lang="en-US" altLang="zh-CN" dirty="0">
              <a:latin typeface="华文楷体" panose="02010600040101010101" pitchFamily="2" charset="-122"/>
              <a:ea typeface="华文楷体" panose="02010600040101010101" pitchFamily="2" charset="-122"/>
            </a:endParaRPr>
          </a:p>
          <a:p>
            <a:pPr marL="457200" indent="-457200"/>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人获诺贝尔奖</a:t>
            </a:r>
            <a:endParaRPr lang="en-US" altLang="zh-CN" dirty="0">
              <a:latin typeface="华文楷体" panose="02010600040101010101" pitchFamily="2" charset="-122"/>
              <a:ea typeface="华文楷体" panose="02010600040101010101" pitchFamily="2" charset="-122"/>
            </a:endParaRPr>
          </a:p>
          <a:p>
            <a:pPr marL="457200" indent="-457200"/>
            <a:r>
              <a:rPr lang="en-US" altLang="zh-CN" dirty="0">
                <a:solidFill>
                  <a:srgbClr val="C00000"/>
                </a:solidFill>
                <a:latin typeface="华文楷体" panose="02010600040101010101" pitchFamily="2" charset="-122"/>
                <a:ea typeface="华文楷体" panose="02010600040101010101" pitchFamily="2" charset="-122"/>
              </a:rPr>
              <a:t>50</a:t>
            </a:r>
            <a:r>
              <a:rPr lang="zh-CN" altLang="en-US" dirty="0">
                <a:solidFill>
                  <a:srgbClr val="C00000"/>
                </a:solidFill>
                <a:latin typeface="华文楷体" panose="02010600040101010101" pitchFamily="2" charset="-122"/>
                <a:ea typeface="华文楷体" panose="02010600040101010101" pitchFamily="2" charset="-122"/>
              </a:rPr>
              <a:t>位</a:t>
            </a:r>
            <a:r>
              <a:rPr lang="zh-CN" altLang="en-US" dirty="0">
                <a:latin typeface="华文楷体" panose="02010600040101010101" pitchFamily="2" charset="-122"/>
                <a:ea typeface="华文楷体" panose="02010600040101010101" pitchFamily="2" charset="-122"/>
              </a:rPr>
              <a:t>党和国家领导人</a:t>
            </a:r>
            <a:endParaRPr lang="en-US" altLang="zh-CN" dirty="0">
              <a:latin typeface="华文楷体" panose="02010600040101010101" pitchFamily="2" charset="-122"/>
              <a:ea typeface="华文楷体" panose="02010600040101010101" pitchFamily="2" charset="-122"/>
            </a:endParaRPr>
          </a:p>
          <a:p>
            <a:pPr marL="457200" indent="-457200"/>
            <a:r>
              <a:rPr lang="en-US" altLang="zh-CN" dirty="0">
                <a:latin typeface="华文楷体" panose="02010600040101010101" pitchFamily="2" charset="-122"/>
                <a:ea typeface="华文楷体" panose="02010600040101010101" pitchFamily="2" charset="-122"/>
              </a:rPr>
              <a:t>280</a:t>
            </a:r>
            <a:r>
              <a:rPr lang="zh-CN" altLang="en-US" dirty="0">
                <a:latin typeface="华文楷体" panose="02010600040101010101" pitchFamily="2" charset="-122"/>
                <a:ea typeface="华文楷体" panose="02010600040101010101" pitchFamily="2" charset="-122"/>
              </a:rPr>
              <a:t>多位省部级以上干部</a:t>
            </a:r>
            <a:endParaRPr lang="en-US" altLang="zh-CN" dirty="0">
              <a:latin typeface="华文楷体" panose="02010600040101010101" pitchFamily="2" charset="-122"/>
              <a:ea typeface="华文楷体" panose="02010600040101010101" pitchFamily="2" charset="-122"/>
            </a:endParaRPr>
          </a:p>
          <a:p>
            <a:pPr marL="457200" indent="-457200"/>
            <a:r>
              <a:rPr lang="en-US" altLang="zh-CN" dirty="0">
                <a:solidFill>
                  <a:srgbClr val="C00000"/>
                </a:solidFill>
                <a:latin typeface="华文楷体" panose="02010600040101010101" pitchFamily="2" charset="-122"/>
                <a:ea typeface="华文楷体" panose="02010600040101010101" pitchFamily="2" charset="-122"/>
              </a:rPr>
              <a:t>108</a:t>
            </a:r>
            <a:r>
              <a:rPr lang="zh-CN" altLang="en-US" dirty="0">
                <a:solidFill>
                  <a:srgbClr val="C00000"/>
                </a:solidFill>
                <a:latin typeface="华文楷体" panose="02010600040101010101" pitchFamily="2" charset="-122"/>
                <a:ea typeface="华文楷体" panose="02010600040101010101" pitchFamily="2" charset="-122"/>
              </a:rPr>
              <a:t>人</a:t>
            </a:r>
            <a:r>
              <a:rPr lang="zh-CN" altLang="en-US" dirty="0">
                <a:latin typeface="华文楷体" panose="02010600040101010101" pitchFamily="2" charset="-122"/>
                <a:ea typeface="华文楷体" panose="02010600040101010101" pitchFamily="2" charset="-122"/>
              </a:rPr>
              <a:t>成为共和国将军</a:t>
            </a:r>
            <a:endParaRPr lang="en-US" altLang="zh-CN" dirty="0">
              <a:latin typeface="华文楷体" panose="02010600040101010101" pitchFamily="2" charset="-122"/>
              <a:ea typeface="华文楷体" panose="02010600040101010101" pitchFamily="2" charset="-122"/>
            </a:endParaRPr>
          </a:p>
          <a:p>
            <a:pPr marL="457200" indent="-457200"/>
            <a:r>
              <a:rPr lang="en-US" altLang="zh-CN" dirty="0">
                <a:latin typeface="华文楷体" panose="02010600040101010101" pitchFamily="2" charset="-122"/>
                <a:ea typeface="华文楷体" panose="02010600040101010101" pitchFamily="2" charset="-122"/>
              </a:rPr>
              <a:t>240</a:t>
            </a:r>
            <a:r>
              <a:rPr lang="zh-CN" altLang="en-US" dirty="0">
                <a:latin typeface="华文楷体" panose="02010600040101010101" pitchFamily="2" charset="-122"/>
                <a:ea typeface="华文楷体" panose="02010600040101010101" pitchFamily="2" charset="-122"/>
              </a:rPr>
              <a:t>多位大学校长、党委书记</a:t>
            </a:r>
            <a:endParaRPr lang="en-US" altLang="zh-CN" dirty="0">
              <a:latin typeface="华文楷体" panose="02010600040101010101" pitchFamily="2" charset="-122"/>
              <a:ea typeface="华文楷体" panose="02010600040101010101" pitchFamily="2" charset="-122"/>
            </a:endParaRPr>
          </a:p>
          <a:p>
            <a:pPr marL="457200" indent="-457200"/>
            <a:r>
              <a:rPr lang="en-US" altLang="zh-CN" dirty="0">
                <a:solidFill>
                  <a:srgbClr val="C00000"/>
                </a:solidFill>
                <a:latin typeface="华文楷体" panose="02010600040101010101" pitchFamily="2" charset="-122"/>
                <a:ea typeface="华文楷体" panose="02010600040101010101" pitchFamily="2" charset="-122"/>
              </a:rPr>
              <a:t>800</a:t>
            </a:r>
            <a:r>
              <a:rPr lang="zh-CN" altLang="en-US" dirty="0">
                <a:solidFill>
                  <a:srgbClr val="C00000"/>
                </a:solidFill>
                <a:latin typeface="华文楷体" panose="02010600040101010101" pitchFamily="2" charset="-122"/>
                <a:ea typeface="华文楷体" panose="02010600040101010101" pitchFamily="2" charset="-122"/>
              </a:rPr>
              <a:t>多</a:t>
            </a:r>
            <a:r>
              <a:rPr lang="zh-CN" altLang="en-US" dirty="0">
                <a:latin typeface="华文楷体" panose="02010600040101010101" pitchFamily="2" charset="-122"/>
                <a:ea typeface="华文楷体" panose="02010600040101010101" pitchFamily="2" charset="-122"/>
              </a:rPr>
              <a:t>位重要企业、科研和设计院所的掌舵者</a:t>
            </a:r>
          </a:p>
          <a:p>
            <a:endParaRPr lang="zh-CN" altLang="en-US" dirty="0"/>
          </a:p>
        </p:txBody>
      </p:sp>
      <p:grpSp>
        <p:nvGrpSpPr>
          <p:cNvPr id="10" name="组合 9"/>
          <p:cNvGrpSpPr/>
          <p:nvPr/>
        </p:nvGrpSpPr>
        <p:grpSpPr>
          <a:xfrm>
            <a:off x="5283833" y="3114908"/>
            <a:ext cx="3650358" cy="2408815"/>
            <a:chOff x="5265265" y="3122409"/>
            <a:chExt cx="3650358" cy="2408815"/>
          </a:xfrm>
        </p:grpSpPr>
        <p:pic>
          <p:nvPicPr>
            <p:cNvPr id="8" name="内容占位符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2400" y="3122409"/>
              <a:ext cx="3613223" cy="2408815"/>
            </a:xfrm>
            <a:prstGeom prst="rect">
              <a:avLst/>
            </a:prstGeom>
            <a:ln>
              <a:noFill/>
            </a:ln>
            <a:effectLst>
              <a:outerShdw blurRad="190500" algn="tl" rotWithShape="0">
                <a:srgbClr val="000000">
                  <a:alpha val="70000"/>
                </a:srgbClr>
              </a:outerShdw>
            </a:effectLst>
          </p:spPr>
        </p:pic>
        <p:sp>
          <p:nvSpPr>
            <p:cNvPr id="9" name="矩形 8"/>
            <p:cNvSpPr/>
            <p:nvPr/>
          </p:nvSpPr>
          <p:spPr>
            <a:xfrm>
              <a:off x="5265265" y="3337585"/>
              <a:ext cx="3650358" cy="338554"/>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今天你以母校为荣   明天母校以你为荣</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70044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28650" y="1171018"/>
            <a:ext cx="8058150" cy="5256584"/>
          </a:xfrm>
        </p:spPr>
        <p:txBody>
          <a:bodyPr>
            <a:normAutofit/>
          </a:bodyPr>
          <a:lstStyle/>
          <a:p>
            <a:pPr marL="0" indent="0">
              <a:lnSpc>
                <a:spcPct val="100000"/>
              </a:lnSpc>
              <a:buNone/>
            </a:pPr>
            <a:r>
              <a:rPr lang="zh-CN" altLang="en-US" sz="2400" dirty="0" smtClean="0"/>
              <a:t>两弹一星元勋</a:t>
            </a:r>
            <a:r>
              <a:rPr lang="zh-CN" altLang="en-US" sz="2400" dirty="0"/>
              <a:t>：</a:t>
            </a:r>
            <a:r>
              <a:rPr lang="en-US" altLang="zh-CN" sz="1800" b="0" dirty="0" smtClean="0">
                <a:solidFill>
                  <a:schemeClr val="tx1"/>
                </a:solidFill>
              </a:rPr>
              <a:t>1999</a:t>
            </a:r>
            <a:r>
              <a:rPr lang="zh-CN" altLang="en-US" sz="1800" b="0" dirty="0">
                <a:solidFill>
                  <a:schemeClr val="tx1"/>
                </a:solidFill>
              </a:rPr>
              <a:t>年</a:t>
            </a:r>
            <a:r>
              <a:rPr lang="en-US" altLang="zh-CN" sz="1800" b="0" dirty="0">
                <a:solidFill>
                  <a:schemeClr val="tx1"/>
                </a:solidFill>
              </a:rPr>
              <a:t>9</a:t>
            </a:r>
            <a:r>
              <a:rPr lang="zh-CN" altLang="en-US" sz="1800" b="0" dirty="0">
                <a:solidFill>
                  <a:schemeClr val="tx1"/>
                </a:solidFill>
              </a:rPr>
              <a:t>月</a:t>
            </a:r>
            <a:r>
              <a:rPr lang="en-US" altLang="zh-CN" sz="1800" b="0" dirty="0">
                <a:solidFill>
                  <a:schemeClr val="tx1"/>
                </a:solidFill>
              </a:rPr>
              <a:t>18</a:t>
            </a:r>
            <a:r>
              <a:rPr lang="zh-CN" altLang="en-US" sz="1800" b="0" dirty="0">
                <a:solidFill>
                  <a:schemeClr val="tx1"/>
                </a:solidFill>
              </a:rPr>
              <a:t>日</a:t>
            </a:r>
            <a:r>
              <a:rPr lang="zh-CN" altLang="en-US" sz="1800" b="0" dirty="0" smtClean="0">
                <a:solidFill>
                  <a:schemeClr val="tx1"/>
                </a:solidFill>
              </a:rPr>
              <a:t>，在国庆</a:t>
            </a:r>
            <a:r>
              <a:rPr lang="en-US" altLang="zh-CN" sz="1800" b="0" dirty="0" smtClean="0">
                <a:solidFill>
                  <a:schemeClr val="tx1"/>
                </a:solidFill>
              </a:rPr>
              <a:t>50</a:t>
            </a:r>
            <a:r>
              <a:rPr lang="zh-CN" altLang="en-US" sz="1800" b="0" dirty="0" smtClean="0">
                <a:solidFill>
                  <a:schemeClr val="tx1"/>
                </a:solidFill>
              </a:rPr>
              <a:t>周年来临之际</a:t>
            </a:r>
            <a:r>
              <a:rPr lang="zh-CN" altLang="en-US" sz="1800" b="0" dirty="0">
                <a:solidFill>
                  <a:schemeClr val="tx1"/>
                </a:solidFill>
              </a:rPr>
              <a:t>，党中央、国务院、中央军委决定，对当年为研制“两弹一星”作出突出贡献的</a:t>
            </a:r>
            <a:r>
              <a:rPr lang="en-US" altLang="zh-CN" sz="1800" b="0" dirty="0">
                <a:solidFill>
                  <a:schemeClr val="tx1"/>
                </a:solidFill>
              </a:rPr>
              <a:t>23</a:t>
            </a:r>
            <a:r>
              <a:rPr lang="zh-CN" altLang="en-US" sz="1800" b="0" dirty="0">
                <a:solidFill>
                  <a:schemeClr val="tx1"/>
                </a:solidFill>
              </a:rPr>
              <a:t>位科技专家予以表彰</a:t>
            </a:r>
            <a:r>
              <a:rPr lang="zh-CN" altLang="en-US" sz="1800" b="0" dirty="0" smtClean="0">
                <a:solidFill>
                  <a:schemeClr val="tx1"/>
                </a:solidFill>
              </a:rPr>
              <a:t>，这其中</a:t>
            </a:r>
            <a:r>
              <a:rPr lang="zh-CN" altLang="en-US" sz="1800" b="0" dirty="0" smtClean="0">
                <a:solidFill>
                  <a:srgbClr val="FF0000"/>
                </a:solidFill>
              </a:rPr>
              <a:t>有</a:t>
            </a:r>
            <a:r>
              <a:rPr lang="en-US" altLang="zh-CN" sz="1800" b="0" dirty="0">
                <a:solidFill>
                  <a:srgbClr val="FF0000"/>
                </a:solidFill>
              </a:rPr>
              <a:t>14</a:t>
            </a:r>
            <a:r>
              <a:rPr lang="zh-CN" altLang="en-US" sz="1800" b="0" dirty="0">
                <a:solidFill>
                  <a:srgbClr val="FF0000"/>
                </a:solidFill>
              </a:rPr>
              <a:t>位曾在清华学习或工作过</a:t>
            </a:r>
            <a:r>
              <a:rPr lang="zh-CN" altLang="en-US" sz="1800" b="0" dirty="0" smtClean="0">
                <a:solidFill>
                  <a:srgbClr val="FF0000"/>
                </a:solidFill>
              </a:rPr>
              <a:t>，有</a:t>
            </a:r>
            <a:r>
              <a:rPr lang="en-US" altLang="zh-CN" sz="1800" b="0" dirty="0">
                <a:solidFill>
                  <a:srgbClr val="FF0000"/>
                </a:solidFill>
              </a:rPr>
              <a:t>10</a:t>
            </a:r>
            <a:r>
              <a:rPr lang="zh-CN" altLang="en-US" sz="1800" b="0" dirty="0">
                <a:solidFill>
                  <a:srgbClr val="FF0000"/>
                </a:solidFill>
              </a:rPr>
              <a:t>位是清华物理系</a:t>
            </a:r>
            <a:r>
              <a:rPr lang="zh-CN" altLang="en-US" sz="1800" b="0" dirty="0" smtClean="0">
                <a:solidFill>
                  <a:srgbClr val="FF0000"/>
                </a:solidFill>
              </a:rPr>
              <a:t>培养的学生。</a:t>
            </a:r>
            <a:endParaRPr lang="en-US" altLang="zh-CN" sz="1800" b="0" dirty="0">
              <a:solidFill>
                <a:schemeClr val="tx1"/>
              </a:solidFill>
            </a:endParaRPr>
          </a:p>
        </p:txBody>
      </p:sp>
      <p:sp>
        <p:nvSpPr>
          <p:cNvPr id="8"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en-US" altLang="zh-CN" dirty="0" smtClean="0"/>
              <a:t>14</a:t>
            </a:r>
            <a:r>
              <a:rPr lang="zh-CN" altLang="en-US" dirty="0" smtClean="0"/>
              <a:t>位“两弹一星”元勋</a:t>
            </a:r>
            <a:endParaRPr lang="zh-CN" altLang="zh-CN" dirty="0"/>
          </a:p>
        </p:txBody>
      </p:sp>
      <p:pic>
        <p:nvPicPr>
          <p:cNvPr id="20" name="Picture 21" descr="J:\thu\人物\钱三强.jpg"/>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815930" y="2382074"/>
            <a:ext cx="1271323"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extBox 13"/>
          <p:cNvSpPr txBox="1"/>
          <p:nvPr/>
        </p:nvSpPr>
        <p:spPr>
          <a:xfrm>
            <a:off x="1868053" y="4007080"/>
            <a:ext cx="1051838" cy="338554"/>
          </a:xfrm>
          <a:prstGeom prst="rect">
            <a:avLst/>
          </a:prstGeom>
          <a:solidFill>
            <a:schemeClr val="bg1"/>
          </a:solidFill>
          <a:effectLst>
            <a:softEdge rad="127000"/>
          </a:effectLst>
        </p:spPr>
        <p:txBody>
          <a:bodyPr>
            <a:spAutoFit/>
          </a:bodyPr>
          <a:lstStyle/>
          <a:p>
            <a:pPr algn="ctr">
              <a:defRPr/>
            </a:pPr>
            <a:r>
              <a:rPr lang="zh-CN" altLang="en-US" sz="1600" b="1" dirty="0" smtClean="0">
                <a:solidFill>
                  <a:srgbClr val="715096"/>
                </a:solidFill>
                <a:latin typeface="楷体" pitchFamily="49" charset="-122"/>
                <a:ea typeface="楷体" pitchFamily="49" charset="-122"/>
              </a:rPr>
              <a:t>钱三强</a:t>
            </a:r>
            <a:endParaRPr lang="zh-CN" altLang="en-US" sz="1600" b="1" dirty="0">
              <a:solidFill>
                <a:srgbClr val="715096"/>
              </a:solidFill>
              <a:latin typeface="楷体" pitchFamily="49" charset="-122"/>
              <a:ea typeface="楷体" pitchFamily="49" charset="-122"/>
            </a:endParaRPr>
          </a:p>
        </p:txBody>
      </p:sp>
      <p:sp>
        <p:nvSpPr>
          <p:cNvPr id="23" name="TextBox 17"/>
          <p:cNvSpPr txBox="1"/>
          <p:nvPr/>
        </p:nvSpPr>
        <p:spPr>
          <a:xfrm>
            <a:off x="3110740" y="4012874"/>
            <a:ext cx="1051838" cy="338554"/>
          </a:xfrm>
          <a:prstGeom prst="rect">
            <a:avLst/>
          </a:prstGeom>
          <a:solidFill>
            <a:schemeClr val="bg1"/>
          </a:solidFill>
          <a:effectLst>
            <a:softEdge rad="127000"/>
          </a:effectLst>
        </p:spPr>
        <p:txBody>
          <a:bodyPr>
            <a:spAutoFit/>
          </a:bodyPr>
          <a:lstStyle/>
          <a:p>
            <a:pPr algn="ctr">
              <a:defRPr/>
            </a:pPr>
            <a:r>
              <a:rPr lang="zh-CN" altLang="en-US" sz="1600" b="1" dirty="0">
                <a:solidFill>
                  <a:srgbClr val="715096"/>
                </a:solidFill>
                <a:latin typeface="楷体" pitchFamily="49" charset="-122"/>
                <a:ea typeface="楷体" pitchFamily="49" charset="-122"/>
              </a:rPr>
              <a:t>王大珩</a:t>
            </a:r>
          </a:p>
        </p:txBody>
      </p:sp>
      <p:sp>
        <p:nvSpPr>
          <p:cNvPr id="25" name="TextBox 19"/>
          <p:cNvSpPr txBox="1"/>
          <p:nvPr/>
        </p:nvSpPr>
        <p:spPr>
          <a:xfrm>
            <a:off x="6659437" y="5960311"/>
            <a:ext cx="1051838" cy="3385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spAutoFit/>
          </a:bodyPr>
          <a:lstStyle>
            <a:defPPr>
              <a:defRPr lang="zh-CN"/>
            </a:defPPr>
            <a:lvl1pPr algn="ctr">
              <a:defRPr sz="2000" b="1">
                <a:solidFill>
                  <a:srgbClr val="715096"/>
                </a:solidFill>
                <a:latin typeface="楷体" pitchFamily="49" charset="-122"/>
                <a:ea typeface="楷体" pitchFamily="49"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600" dirty="0"/>
              <a:t>朱光亚</a:t>
            </a:r>
          </a:p>
        </p:txBody>
      </p:sp>
      <p:sp>
        <p:nvSpPr>
          <p:cNvPr id="29" name="TextBox 23"/>
          <p:cNvSpPr txBox="1"/>
          <p:nvPr/>
        </p:nvSpPr>
        <p:spPr>
          <a:xfrm>
            <a:off x="1728504" y="5951987"/>
            <a:ext cx="1051838" cy="338554"/>
          </a:xfrm>
          <a:prstGeom prst="rect">
            <a:avLst/>
          </a:prstGeom>
          <a:solidFill>
            <a:schemeClr val="bg1"/>
          </a:solidFill>
          <a:effectLst>
            <a:softEdge rad="127000"/>
          </a:effectLst>
        </p:spPr>
        <p:txBody>
          <a:bodyPr>
            <a:spAutoFit/>
          </a:bodyPr>
          <a:lstStyle/>
          <a:p>
            <a:pPr algn="ctr">
              <a:defRPr/>
            </a:pPr>
            <a:r>
              <a:rPr lang="zh-CN" altLang="en-US" sz="1600" b="1" dirty="0">
                <a:solidFill>
                  <a:srgbClr val="715096"/>
                </a:solidFill>
                <a:latin typeface="楷体" pitchFamily="49" charset="-122"/>
                <a:ea typeface="楷体" pitchFamily="49" charset="-122"/>
              </a:rPr>
              <a:t>陈芳允</a:t>
            </a:r>
          </a:p>
        </p:txBody>
      </p:sp>
      <p:sp>
        <p:nvSpPr>
          <p:cNvPr id="31" name="TextBox 23"/>
          <p:cNvSpPr txBox="1"/>
          <p:nvPr/>
        </p:nvSpPr>
        <p:spPr>
          <a:xfrm>
            <a:off x="3038444" y="5965931"/>
            <a:ext cx="1051838" cy="338554"/>
          </a:xfrm>
          <a:prstGeom prst="rect">
            <a:avLst/>
          </a:prstGeom>
          <a:solidFill>
            <a:schemeClr val="bg1"/>
          </a:solidFill>
          <a:effectLst>
            <a:softEdge rad="127000"/>
          </a:effectLst>
        </p:spPr>
        <p:txBody>
          <a:bodyPr>
            <a:spAutoFit/>
          </a:bodyPr>
          <a:lstStyle/>
          <a:p>
            <a:pPr algn="ctr">
              <a:defRPr/>
            </a:pPr>
            <a:r>
              <a:rPr lang="zh-CN" altLang="en-US" sz="1600" b="1" dirty="0">
                <a:solidFill>
                  <a:srgbClr val="715096"/>
                </a:solidFill>
                <a:latin typeface="楷体" pitchFamily="49" charset="-122"/>
                <a:ea typeface="楷体" pitchFamily="49" charset="-122"/>
              </a:rPr>
              <a:t>周光召</a:t>
            </a:r>
          </a:p>
        </p:txBody>
      </p:sp>
      <p:sp>
        <p:nvSpPr>
          <p:cNvPr id="33" name="TextBox 23"/>
          <p:cNvSpPr txBox="1"/>
          <p:nvPr/>
        </p:nvSpPr>
        <p:spPr>
          <a:xfrm>
            <a:off x="4122182" y="5972549"/>
            <a:ext cx="1051838" cy="3385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spAutoFit/>
          </a:bodyPr>
          <a:lstStyle>
            <a:defPPr>
              <a:defRPr lang="zh-CN"/>
            </a:defPPr>
            <a:lvl1pPr algn="ctr">
              <a:defRPr sz="2000" b="1">
                <a:solidFill>
                  <a:srgbClr val="715096"/>
                </a:solidFill>
                <a:latin typeface="楷体" pitchFamily="49" charset="-122"/>
                <a:ea typeface="楷体" pitchFamily="49"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z="1600" dirty="0"/>
              <a:t>屠守锷</a:t>
            </a:r>
          </a:p>
        </p:txBody>
      </p:sp>
      <p:pic>
        <p:nvPicPr>
          <p:cNvPr id="2050" name="Picture 2" descr="http://www.wokeji.com/tupian/jrtj/201410/W0201410153722656935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014060" y="2387474"/>
            <a:ext cx="1262337" cy="162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www.wokeji.com/tupian/jrtj/201410/W020141015372265763005.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607736" y="4347149"/>
            <a:ext cx="1109589" cy="162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4" name="Picture 9" descr="J:\thu\人物\邓稼先.jp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377388" y="2376280"/>
            <a:ext cx="1043712"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5" name="TextBox 19"/>
          <p:cNvSpPr txBox="1"/>
          <p:nvPr/>
        </p:nvSpPr>
        <p:spPr>
          <a:xfrm>
            <a:off x="4354731" y="4037380"/>
            <a:ext cx="1051838" cy="338554"/>
          </a:xfrm>
          <a:prstGeom prst="rect">
            <a:avLst/>
          </a:prstGeom>
          <a:solidFill>
            <a:schemeClr val="bg1"/>
          </a:solidFill>
          <a:effectLst>
            <a:softEdge rad="127000"/>
          </a:effectLst>
        </p:spPr>
        <p:txBody>
          <a:bodyPr>
            <a:spAutoFit/>
          </a:bodyPr>
          <a:lstStyle/>
          <a:p>
            <a:pPr algn="ctr">
              <a:defRPr/>
            </a:pPr>
            <a:r>
              <a:rPr lang="zh-CN" altLang="en-US" sz="1600" b="1" dirty="0" smtClean="0">
                <a:solidFill>
                  <a:srgbClr val="715096"/>
                </a:solidFill>
                <a:latin typeface="楷体" pitchFamily="49" charset="-122"/>
                <a:ea typeface="楷体" pitchFamily="49" charset="-122"/>
              </a:rPr>
              <a:t>邓稼先</a:t>
            </a:r>
            <a:endParaRPr lang="zh-CN" altLang="en-US" sz="1600" b="1" dirty="0">
              <a:solidFill>
                <a:srgbClr val="715096"/>
              </a:solidFill>
              <a:latin typeface="楷体" pitchFamily="49" charset="-122"/>
              <a:ea typeface="楷体" pitchFamily="49" charset="-122"/>
            </a:endParaRPr>
          </a:p>
        </p:txBody>
      </p:sp>
      <p:pic>
        <p:nvPicPr>
          <p:cNvPr id="2054" name="Picture 6" descr="http://www.wokeji.com/tupian/jrtj/201410/W020141015372265901815.jp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815930" y="4329090"/>
            <a:ext cx="1080000" cy="162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6" name="Picture 8" descr="http://www.wokeji.com/tupian/jrtj/201410/W020141015372285435596.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585"/>
          <a:stretch/>
        </p:blipFill>
        <p:spPr bwMode="auto">
          <a:xfrm>
            <a:off x="2979856" y="4320793"/>
            <a:ext cx="1206631" cy="162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8" name="Picture 10" descr="http://www.wokeji.com/tupian/jrtj/201410/W020141015372285461919.jp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4151967" y="4352549"/>
            <a:ext cx="1120642" cy="14941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0" name="TextBox 23"/>
          <p:cNvSpPr txBox="1"/>
          <p:nvPr/>
        </p:nvSpPr>
        <p:spPr>
          <a:xfrm>
            <a:off x="5406569" y="5972549"/>
            <a:ext cx="1051838" cy="3385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spAutoFit/>
          </a:bodyPr>
          <a:lstStyle/>
          <a:p>
            <a:pPr algn="ctr">
              <a:defRPr/>
            </a:pPr>
            <a:r>
              <a:rPr lang="zh-CN" altLang="en-US" sz="1600" b="1" dirty="0">
                <a:solidFill>
                  <a:srgbClr val="715096"/>
                </a:solidFill>
                <a:latin typeface="楷体" pitchFamily="49" charset="-122"/>
                <a:ea typeface="楷体" pitchFamily="49" charset="-122"/>
              </a:rPr>
              <a:t>彭桓武</a:t>
            </a:r>
          </a:p>
        </p:txBody>
      </p:sp>
      <p:pic>
        <p:nvPicPr>
          <p:cNvPr id="2062" name="Picture 14" descr="http://www.wokeji.com/tupian/jrtj/201410/W020141015372287492679.jp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5429058" y="2445281"/>
            <a:ext cx="1230379" cy="162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2" name="TextBox 19"/>
          <p:cNvSpPr txBox="1"/>
          <p:nvPr/>
        </p:nvSpPr>
        <p:spPr>
          <a:xfrm>
            <a:off x="5518328" y="4065581"/>
            <a:ext cx="1051838" cy="338554"/>
          </a:xfrm>
          <a:prstGeom prst="rect">
            <a:avLst/>
          </a:prstGeom>
          <a:solidFill>
            <a:schemeClr val="bg1"/>
          </a:solidFill>
          <a:effectLst>
            <a:softEdge rad="127000"/>
          </a:effectLst>
        </p:spPr>
        <p:txBody>
          <a:bodyPr>
            <a:spAutoFit/>
          </a:bodyPr>
          <a:lstStyle/>
          <a:p>
            <a:pPr algn="ctr">
              <a:defRPr/>
            </a:pPr>
            <a:r>
              <a:rPr lang="zh-CN" altLang="en-US" sz="1600" b="1" dirty="0">
                <a:solidFill>
                  <a:srgbClr val="715096"/>
                </a:solidFill>
                <a:latin typeface="楷体" pitchFamily="49" charset="-122"/>
                <a:ea typeface="楷体" pitchFamily="49" charset="-122"/>
              </a:rPr>
              <a:t>王淦昌</a:t>
            </a:r>
          </a:p>
        </p:txBody>
      </p:sp>
      <p:pic>
        <p:nvPicPr>
          <p:cNvPr id="2064" name="Picture 16" descr="http://www.wokeji.com/tupian/jrtj/201410/W020141015372287572971.jpg"/>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6645945" y="2482602"/>
            <a:ext cx="1215000" cy="162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4" name="TextBox 19"/>
          <p:cNvSpPr txBox="1"/>
          <p:nvPr/>
        </p:nvSpPr>
        <p:spPr>
          <a:xfrm>
            <a:off x="6706395" y="4065281"/>
            <a:ext cx="1051838" cy="338554"/>
          </a:xfrm>
          <a:prstGeom prst="rect">
            <a:avLst/>
          </a:prstGeom>
          <a:solidFill>
            <a:schemeClr val="bg1"/>
          </a:solidFill>
          <a:effectLst>
            <a:softEdge rad="127000"/>
          </a:effectLst>
        </p:spPr>
        <p:txBody>
          <a:bodyPr>
            <a:spAutoFit/>
          </a:bodyPr>
          <a:lstStyle/>
          <a:p>
            <a:pPr algn="ctr">
              <a:defRPr/>
            </a:pPr>
            <a:r>
              <a:rPr lang="zh-CN" altLang="en-US" sz="1600" b="1" dirty="0">
                <a:solidFill>
                  <a:srgbClr val="715096"/>
                </a:solidFill>
                <a:latin typeface="楷体" pitchFamily="49" charset="-122"/>
                <a:ea typeface="楷体" pitchFamily="49" charset="-122"/>
              </a:rPr>
              <a:t>赵九章</a:t>
            </a:r>
          </a:p>
        </p:txBody>
      </p:sp>
      <p:pic>
        <p:nvPicPr>
          <p:cNvPr id="26" name="图片 5" descr="http://www.qhnews.com/pic/0/00/06/34/63456_514810.jpg"/>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5333059" y="4365150"/>
            <a:ext cx="1360299" cy="1601999"/>
          </a:xfrm>
          <a:prstGeom prst="rect">
            <a:avLst/>
          </a:prstGeom>
          <a:ln>
            <a:noFill/>
          </a:ln>
          <a:effectLst>
            <a:softEdge rad="112500"/>
          </a:effectLst>
        </p:spPr>
      </p:pic>
    </p:spTree>
    <p:extLst>
      <p:ext uri="{BB962C8B-B14F-4D97-AF65-F5344CB8AC3E}">
        <p14:creationId xmlns:p14="http://schemas.microsoft.com/office/powerpoint/2010/main" val="8308038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199" y="1293961"/>
            <a:ext cx="8148919" cy="5348885"/>
          </a:xfrm>
        </p:spPr>
        <p:txBody>
          <a:bodyPr>
            <a:normAutofit fontScale="85000" lnSpcReduction="20000"/>
          </a:bodyPr>
          <a:lstStyle/>
          <a:p>
            <a:r>
              <a:rPr lang="zh-CN" altLang="en-US" dirty="0" smtClean="0">
                <a:solidFill>
                  <a:srgbClr val="C00000"/>
                </a:solidFill>
              </a:rPr>
              <a:t>彭桓武：</a:t>
            </a:r>
            <a:r>
              <a:rPr lang="en-US" altLang="zh-CN" dirty="0" smtClean="0"/>
              <a:t>1935</a:t>
            </a:r>
            <a:r>
              <a:rPr lang="zh-CN" altLang="en-US" dirty="0" smtClean="0"/>
              <a:t>年毕业于清华物理系，在校时与</a:t>
            </a:r>
            <a:r>
              <a:rPr lang="zh-CN" altLang="en-US" dirty="0" smtClean="0">
                <a:solidFill>
                  <a:srgbClr val="C00000"/>
                </a:solidFill>
              </a:rPr>
              <a:t>王竹溪、杨振宁、林家翘</a:t>
            </a:r>
            <a:r>
              <a:rPr lang="zh-CN" altLang="en-US" dirty="0" smtClean="0"/>
              <a:t>被传颂为清华物理系</a:t>
            </a:r>
            <a:r>
              <a:rPr lang="zh-CN" altLang="en-US" dirty="0" smtClean="0">
                <a:solidFill>
                  <a:srgbClr val="C00000"/>
                </a:solidFill>
              </a:rPr>
              <a:t>理论物理四杰</a:t>
            </a:r>
            <a:r>
              <a:rPr lang="zh-CN" altLang="en-US" dirty="0" smtClean="0"/>
              <a:t>，后赴英国爱丁堡大学留学，在量子力学奠基人之一</a:t>
            </a:r>
            <a:r>
              <a:rPr lang="zh-CN" altLang="en-US" dirty="0" smtClean="0">
                <a:solidFill>
                  <a:srgbClr val="C00000"/>
                </a:solidFill>
              </a:rPr>
              <a:t>玻恩</a:t>
            </a:r>
            <a:r>
              <a:rPr lang="zh-CN" altLang="en-US" dirty="0" smtClean="0"/>
              <a:t>的指导下，于</a:t>
            </a:r>
            <a:r>
              <a:rPr lang="en-US" altLang="zh-CN" dirty="0" smtClean="0"/>
              <a:t>1940</a:t>
            </a:r>
            <a:r>
              <a:rPr lang="zh-CN" altLang="en-US" dirty="0" smtClean="0"/>
              <a:t>年获博士学位，后来当选爱尔兰皇家科学院院士。</a:t>
            </a:r>
            <a:endParaRPr lang="en-US" altLang="zh-CN" dirty="0" smtClean="0"/>
          </a:p>
          <a:p>
            <a:r>
              <a:rPr lang="zh-CN" altLang="en-US" dirty="0">
                <a:solidFill>
                  <a:srgbClr val="C00000"/>
                </a:solidFill>
              </a:rPr>
              <a:t>玻恩</a:t>
            </a:r>
            <a:r>
              <a:rPr lang="zh-CN" altLang="en-US" dirty="0" smtClean="0"/>
              <a:t>曾在一封给</a:t>
            </a:r>
            <a:r>
              <a:rPr lang="zh-CN" altLang="en-US" dirty="0" smtClean="0">
                <a:solidFill>
                  <a:srgbClr val="C00000"/>
                </a:solidFill>
              </a:rPr>
              <a:t>爱因斯坦</a:t>
            </a:r>
            <a:r>
              <a:rPr lang="zh-CN" altLang="en-US" dirty="0" smtClean="0"/>
              <a:t>的通信中赞赏自己的学生：</a:t>
            </a:r>
            <a:r>
              <a:rPr lang="zh-CN" altLang="en-US" dirty="0" smtClean="0">
                <a:solidFill>
                  <a:schemeClr val="tx1"/>
                </a:solidFill>
                <a:latin typeface="楷体" panose="02010609060101010101" pitchFamily="49" charset="-122"/>
                <a:ea typeface="楷体" panose="02010609060101010101" pitchFamily="49" charset="-122"/>
              </a:rPr>
              <a:t>“中国人彭桓武尤其聪明、能干，他总是懂得比别人多，懂得比别人快”，“似乎他无所不懂，甚至反过来教我”，“他永远朝气蓬勃，乐观向上</a:t>
            </a:r>
            <a:r>
              <a:rPr lang="en-US" altLang="zh-CN" dirty="0" smtClean="0">
                <a:solidFill>
                  <a:schemeClr val="tx1"/>
                </a:solidFill>
                <a:latin typeface="楷体" panose="02010609060101010101" pitchFamily="49" charset="-122"/>
                <a:ea typeface="楷体" panose="02010609060101010101" pitchFamily="49" charset="-122"/>
              </a:rPr>
              <a:t>……”</a:t>
            </a:r>
            <a:r>
              <a:rPr lang="zh-CN" altLang="en-US" dirty="0" smtClean="0">
                <a:solidFill>
                  <a:schemeClr val="tx1"/>
                </a:solidFill>
                <a:latin typeface="楷体" panose="02010609060101010101" pitchFamily="49" charset="-122"/>
                <a:ea typeface="楷体" panose="02010609060101010101" pitchFamily="49" charset="-122"/>
              </a:rPr>
              <a:t>。</a:t>
            </a:r>
          </a:p>
          <a:p>
            <a:r>
              <a:rPr lang="en-US" altLang="zh-CN" dirty="0" smtClean="0"/>
              <a:t>1947</a:t>
            </a:r>
            <a:r>
              <a:rPr lang="zh-CN" altLang="en-US" dirty="0"/>
              <a:t>年底，</a:t>
            </a:r>
            <a:r>
              <a:rPr lang="zh-CN" altLang="en-US" dirty="0">
                <a:solidFill>
                  <a:srgbClr val="C00000"/>
                </a:solidFill>
              </a:rPr>
              <a:t>彭桓武</a:t>
            </a:r>
            <a:r>
              <a:rPr lang="zh-CN" altLang="en-US" dirty="0"/>
              <a:t>回到祖国</a:t>
            </a:r>
            <a:r>
              <a:rPr lang="zh-CN" altLang="en-US" dirty="0" smtClean="0"/>
              <a:t>，成为</a:t>
            </a:r>
            <a:r>
              <a:rPr lang="zh-CN" altLang="en-US" dirty="0"/>
              <a:t>新中国核事业的奠基者之一。多年以后，当有人问起，当年他已享有很高的声誉与地位，为何要选择回国时，他不假思索地说：</a:t>
            </a:r>
            <a:r>
              <a:rPr lang="zh-CN" altLang="en-US" dirty="0">
                <a:solidFill>
                  <a:schemeClr val="tx1"/>
                </a:solidFill>
                <a:latin typeface="华文楷体" pitchFamily="2" charset="-122"/>
                <a:ea typeface="华文楷体" pitchFamily="2" charset="-122"/>
              </a:rPr>
              <a:t>“回国不需要理由，不回国倒需要说说理由！” </a:t>
            </a:r>
          </a:p>
          <a:p>
            <a:endParaRPr lang="zh-CN" altLang="en-US" dirty="0"/>
          </a:p>
        </p:txBody>
      </p:sp>
      <p:sp>
        <p:nvSpPr>
          <p:cNvPr id="4" name="标题 1"/>
          <p:cNvSpPr txBox="1">
            <a:spLocks/>
          </p:cNvSpPr>
          <p:nvPr/>
        </p:nvSpPr>
        <p:spPr>
          <a:xfrm>
            <a:off x="628650" y="365127"/>
            <a:ext cx="7886700" cy="706436"/>
          </a:xfrm>
          <a:prstGeom prst="rect">
            <a:avLst/>
          </a:prstGeom>
        </p:spPr>
        <p:txBody>
          <a:bodyPr>
            <a:normAutofit fontScale="92500"/>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回国不需要理由，不回国才需要理由</a:t>
            </a:r>
            <a:endParaRPr lang="zh-CN" altLang="zh-CN" dirty="0"/>
          </a:p>
        </p:txBody>
      </p:sp>
    </p:spTree>
    <p:extLst>
      <p:ext uri="{BB962C8B-B14F-4D97-AF65-F5344CB8AC3E}">
        <p14:creationId xmlns:p14="http://schemas.microsoft.com/office/powerpoint/2010/main" val="12357280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descr="J:\thu\人物\梁启超.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79561" y="1437068"/>
            <a:ext cx="1183156" cy="16530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2777" y="3142090"/>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梁启超</a:t>
            </a:r>
            <a:endParaRPr lang="zh-CN" altLang="en-US" sz="2000" b="1" dirty="0">
              <a:solidFill>
                <a:srgbClr val="715096"/>
              </a:solidFill>
              <a:latin typeface="楷体" pitchFamily="49" charset="-122"/>
              <a:ea typeface="楷体" pitchFamily="49" charset="-122"/>
            </a:endParaRPr>
          </a:p>
        </p:txBody>
      </p:sp>
      <p:pic>
        <p:nvPicPr>
          <p:cNvPr id="10" name="Picture 13" descr="J:\thu\人物\王国维.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670117" y="1452990"/>
            <a:ext cx="1210520" cy="16308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741977" y="3142090"/>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王国维</a:t>
            </a:r>
            <a:endParaRPr lang="zh-CN" altLang="en-US" sz="2000" b="1" dirty="0">
              <a:solidFill>
                <a:srgbClr val="715096"/>
              </a:solidFill>
              <a:latin typeface="楷体" pitchFamily="49" charset="-122"/>
              <a:ea typeface="楷体" pitchFamily="49" charset="-122"/>
            </a:endParaRPr>
          </a:p>
        </p:txBody>
      </p:sp>
      <p:pic>
        <p:nvPicPr>
          <p:cNvPr id="12" name="Picture 14" descr="J:\thu\人物\陈寅恪.jpg"/>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2884976" y="1465690"/>
            <a:ext cx="1155078"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899939" y="3142090"/>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陈寅恪</a:t>
            </a:r>
            <a:endParaRPr lang="zh-CN" altLang="en-US" sz="2000" b="1" dirty="0">
              <a:solidFill>
                <a:srgbClr val="715096"/>
              </a:solidFill>
              <a:latin typeface="楷体" pitchFamily="49" charset="-122"/>
              <a:ea typeface="楷体" pitchFamily="49" charset="-122"/>
            </a:endParaRPr>
          </a:p>
        </p:txBody>
      </p:sp>
      <p:pic>
        <p:nvPicPr>
          <p:cNvPr id="14" name="Picture 15" descr="J:\thu\人物\赵元任.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4027977" y="1459306"/>
            <a:ext cx="1300592"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119139" y="3142090"/>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赵元任</a:t>
            </a:r>
            <a:endParaRPr lang="zh-CN" altLang="en-US" sz="2000" b="1" dirty="0">
              <a:solidFill>
                <a:srgbClr val="715096"/>
              </a:solidFill>
              <a:latin typeface="楷体" pitchFamily="49" charset="-122"/>
              <a:ea typeface="楷体" pitchFamily="49" charset="-122"/>
            </a:endParaRPr>
          </a:p>
        </p:txBody>
      </p:sp>
      <p:pic>
        <p:nvPicPr>
          <p:cNvPr id="16" name="Picture 16" descr="J:\thu\人物\30年代的梅贻琦.JP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5338339" y="1455434"/>
            <a:ext cx="1108033"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360174" y="3132578"/>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梅贻琦</a:t>
            </a:r>
            <a:endParaRPr lang="zh-CN" altLang="en-US" sz="2000" b="1" dirty="0">
              <a:solidFill>
                <a:srgbClr val="715096"/>
              </a:solidFill>
              <a:latin typeface="楷体" pitchFamily="49" charset="-122"/>
              <a:ea typeface="楷体" pitchFamily="49" charset="-122"/>
            </a:endParaRPr>
          </a:p>
        </p:txBody>
      </p:sp>
      <p:pic>
        <p:nvPicPr>
          <p:cNvPr id="18" name="Picture 17" descr="J:\thu\人物\蒋南翔1.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6473901" y="1437068"/>
            <a:ext cx="1096073"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441936" y="3132578"/>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蒋南翔</a:t>
            </a:r>
            <a:endParaRPr lang="zh-CN" altLang="en-US" sz="2000" b="1" dirty="0">
              <a:solidFill>
                <a:srgbClr val="715096"/>
              </a:solidFill>
              <a:latin typeface="楷体" pitchFamily="49" charset="-122"/>
              <a:ea typeface="楷体" pitchFamily="49" charset="-122"/>
            </a:endParaRPr>
          </a:p>
        </p:txBody>
      </p:sp>
      <p:pic>
        <p:nvPicPr>
          <p:cNvPr id="20" name="Picture 18" descr="J:\thu\人物\林徽因2.jp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509445" y="3733071"/>
            <a:ext cx="1223865"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95458" y="5363447"/>
            <a:ext cx="1051838" cy="400110"/>
          </a:xfrm>
          <a:prstGeom prst="rect">
            <a:avLst/>
          </a:prstGeom>
          <a:solidFill>
            <a:schemeClr val="bg1"/>
          </a:solidFill>
          <a:effectLst>
            <a:softEdge rad="127000"/>
          </a:effectLst>
        </p:spPr>
        <p:txBody>
          <a:bodyPr>
            <a:spAutoFit/>
          </a:bodyPr>
          <a:lstStyle/>
          <a:p>
            <a:pPr algn="ctr">
              <a:defRPr/>
            </a:pPr>
            <a:r>
              <a:rPr lang="zh-CN" altLang="en-US" sz="2000" b="1" dirty="0">
                <a:solidFill>
                  <a:srgbClr val="715096"/>
                </a:solidFill>
                <a:latin typeface="楷体" pitchFamily="49" charset="-122"/>
                <a:ea typeface="楷体" pitchFamily="49" charset="-122"/>
              </a:rPr>
              <a:t>林徽因</a:t>
            </a:r>
          </a:p>
        </p:txBody>
      </p:sp>
      <p:pic>
        <p:nvPicPr>
          <p:cNvPr id="22" name="Picture 19" descr="J:\thu\人物\梁思成2.jp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733311" y="3733071"/>
            <a:ext cx="1272024"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819808" y="5363871"/>
            <a:ext cx="1051838" cy="400110"/>
          </a:xfrm>
          <a:prstGeom prst="rect">
            <a:avLst/>
          </a:prstGeom>
          <a:solidFill>
            <a:schemeClr val="bg1"/>
          </a:solidFill>
          <a:effectLst>
            <a:softEdge rad="127000"/>
          </a:effectLst>
        </p:spPr>
        <p:txBody>
          <a:bodyPr>
            <a:spAutoFit/>
          </a:bodyPr>
          <a:lstStyle/>
          <a:p>
            <a:pPr algn="ctr">
              <a:defRPr/>
            </a:pPr>
            <a:r>
              <a:rPr lang="zh-CN" altLang="en-US" sz="2000" b="1" dirty="0">
                <a:solidFill>
                  <a:srgbClr val="715096"/>
                </a:solidFill>
                <a:latin typeface="楷体" pitchFamily="49" charset="-122"/>
                <a:ea typeface="楷体" pitchFamily="49" charset="-122"/>
              </a:rPr>
              <a:t>梁思成</a:t>
            </a:r>
          </a:p>
        </p:txBody>
      </p:sp>
      <p:pic>
        <p:nvPicPr>
          <p:cNvPr id="24" name="Picture 20" descr="J:\thu\人物\朱自清.jpg"/>
          <p:cNvPicPr>
            <a:picLocks noChangeAspect="1" noChangeArrowheads="1"/>
          </p:cNvPicPr>
          <p:nvPr/>
        </p:nvPicPr>
        <p:blipFill rotWithShape="1">
          <a:blip r:embed="rId11" cstate="screen">
            <a:extLst>
              <a:ext uri="{28A0092B-C50C-407E-A947-70E740481C1C}">
                <a14:useLocalDpi xmlns:a14="http://schemas.microsoft.com/office/drawing/2010/main" val="0"/>
              </a:ext>
            </a:extLst>
          </a:blip>
          <a:srcRect/>
          <a:stretch/>
        </p:blipFill>
        <p:spPr bwMode="auto">
          <a:xfrm>
            <a:off x="3020938" y="3770120"/>
            <a:ext cx="1264289"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097138" y="5403087"/>
            <a:ext cx="1051838" cy="400110"/>
          </a:xfrm>
          <a:prstGeom prst="rect">
            <a:avLst/>
          </a:prstGeom>
          <a:solidFill>
            <a:schemeClr val="bg1"/>
          </a:solidFill>
          <a:effectLst>
            <a:softEdge rad="127000"/>
          </a:effectLst>
        </p:spPr>
        <p:txBody>
          <a:bodyPr>
            <a:spAutoFit/>
          </a:bodyPr>
          <a:lstStyle/>
          <a:p>
            <a:pPr algn="ctr">
              <a:defRPr/>
            </a:pPr>
            <a:r>
              <a:rPr lang="zh-CN" altLang="en-US" sz="2000" b="1" dirty="0">
                <a:solidFill>
                  <a:srgbClr val="715096"/>
                </a:solidFill>
                <a:latin typeface="楷体" pitchFamily="49" charset="-122"/>
                <a:ea typeface="楷体" pitchFamily="49" charset="-122"/>
              </a:rPr>
              <a:t>朱自清</a:t>
            </a:r>
          </a:p>
        </p:txBody>
      </p:sp>
      <p:pic>
        <p:nvPicPr>
          <p:cNvPr id="26" name="Picture 21" descr="J:\thu\人物\闻一多2.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4240138" y="3772287"/>
            <a:ext cx="1174025"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331300" y="5427410"/>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闻一多</a:t>
            </a:r>
            <a:endParaRPr lang="zh-CN" altLang="en-US" sz="2000" b="1" dirty="0">
              <a:solidFill>
                <a:srgbClr val="715096"/>
              </a:solidFill>
              <a:latin typeface="楷体" pitchFamily="49" charset="-122"/>
              <a:ea typeface="楷体" pitchFamily="49" charset="-122"/>
            </a:endParaRPr>
          </a:p>
        </p:txBody>
      </p:sp>
      <p:pic>
        <p:nvPicPr>
          <p:cNvPr id="28" name="Picture 22" descr="J:\thu\人物\钱钟书.jp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421494" y="3770120"/>
            <a:ext cx="1116986"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383138" y="5427410"/>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钱钟书</a:t>
            </a:r>
            <a:endParaRPr lang="zh-CN" altLang="en-US" sz="2000" b="1" dirty="0">
              <a:solidFill>
                <a:srgbClr val="715096"/>
              </a:solidFill>
              <a:latin typeface="楷体" pitchFamily="49" charset="-122"/>
              <a:ea typeface="楷体" pitchFamily="49" charset="-122"/>
            </a:endParaRPr>
          </a:p>
        </p:txBody>
      </p:sp>
      <p:pic>
        <p:nvPicPr>
          <p:cNvPr id="30" name="Picture 23" descr="J:\thu\人物\曹禺.jpg"/>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6538480" y="3772287"/>
            <a:ext cx="1077195"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526138" y="5427410"/>
            <a:ext cx="1051838" cy="400110"/>
          </a:xfrm>
          <a:prstGeom prst="rect">
            <a:avLst/>
          </a:prstGeom>
          <a:solidFill>
            <a:schemeClr val="bg1"/>
          </a:solidFill>
          <a:effectLst>
            <a:softEdge rad="127000"/>
          </a:effectLst>
        </p:spPr>
        <p:txBody>
          <a:bodyPr>
            <a:spAutoFit/>
          </a:bodyPr>
          <a:lstStyle/>
          <a:p>
            <a:pPr algn="ctr">
              <a:defRPr/>
            </a:pPr>
            <a:r>
              <a:rPr lang="zh-CN" altLang="en-US" sz="2000" b="1" dirty="0">
                <a:solidFill>
                  <a:srgbClr val="715096"/>
                </a:solidFill>
                <a:latin typeface="楷体" pitchFamily="49" charset="-122"/>
                <a:ea typeface="楷体" pitchFamily="49" charset="-122"/>
              </a:rPr>
              <a:t>曹禺</a:t>
            </a:r>
          </a:p>
        </p:txBody>
      </p:sp>
      <p:pic>
        <p:nvPicPr>
          <p:cNvPr id="32" name="Picture 24" descr="J:\thu\人物\季羡林.jpg"/>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a:stretch/>
        </p:blipFill>
        <p:spPr bwMode="auto">
          <a:xfrm>
            <a:off x="7592938" y="3733071"/>
            <a:ext cx="1186443"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592938" y="5427410"/>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季羡林</a:t>
            </a:r>
            <a:endParaRPr lang="zh-CN" altLang="en-US" sz="2000" b="1" dirty="0">
              <a:solidFill>
                <a:srgbClr val="715096"/>
              </a:solidFill>
              <a:latin typeface="楷体" pitchFamily="49" charset="-122"/>
              <a:ea typeface="楷体" pitchFamily="49" charset="-122"/>
            </a:endParaRPr>
          </a:p>
        </p:txBody>
      </p:sp>
      <p:sp>
        <p:nvSpPr>
          <p:cNvPr id="34"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学术大师</a:t>
            </a:r>
            <a:endParaRPr lang="zh-CN" dirty="0"/>
          </a:p>
        </p:txBody>
      </p:sp>
      <p:pic>
        <p:nvPicPr>
          <p:cNvPr id="35" name="Picture 5" descr="J:\thu\人物\潘光旦.jp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683" b="-1"/>
          <a:stretch/>
        </p:blipFill>
        <p:spPr bwMode="auto">
          <a:xfrm>
            <a:off x="7481962" y="1434901"/>
            <a:ext cx="1383619"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6" name="TextBox 11"/>
          <p:cNvSpPr txBox="1"/>
          <p:nvPr/>
        </p:nvSpPr>
        <p:spPr>
          <a:xfrm>
            <a:off x="7634362" y="3148177"/>
            <a:ext cx="1051838" cy="400110"/>
          </a:xfrm>
          <a:prstGeom prst="rect">
            <a:avLst/>
          </a:prstGeom>
          <a:solidFill>
            <a:schemeClr val="bg1"/>
          </a:solidFill>
          <a:effectLst>
            <a:softEdge rad="127000"/>
          </a:effectLst>
        </p:spPr>
        <p:txBody>
          <a:bodyPr>
            <a:spAutoFit/>
          </a:bodyPr>
          <a:lstStyle/>
          <a:p>
            <a:pPr algn="ctr">
              <a:defRPr/>
            </a:pPr>
            <a:r>
              <a:rPr lang="zh-CN" altLang="en-US" sz="2000" b="1" dirty="0">
                <a:solidFill>
                  <a:srgbClr val="715096"/>
                </a:solidFill>
                <a:latin typeface="楷体" pitchFamily="49" charset="-122"/>
                <a:ea typeface="楷体" pitchFamily="49" charset="-122"/>
              </a:rPr>
              <a:t>潘光旦</a:t>
            </a:r>
          </a:p>
        </p:txBody>
      </p:sp>
    </p:spTree>
    <p:extLst>
      <p:ext uri="{BB962C8B-B14F-4D97-AF65-F5344CB8AC3E}">
        <p14:creationId xmlns:p14="http://schemas.microsoft.com/office/powerpoint/2010/main" val="32413349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J:\thu\人物\华罗庚1.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36020" y="1656459"/>
            <a:ext cx="1372727"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7182" y="3313749"/>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华罗庚</a:t>
            </a:r>
            <a:endParaRPr lang="zh-CN" altLang="en-US" sz="2000" b="1" dirty="0">
              <a:solidFill>
                <a:srgbClr val="715096"/>
              </a:solidFill>
              <a:latin typeface="楷体" pitchFamily="49" charset="-122"/>
              <a:ea typeface="楷体" pitchFamily="49" charset="-122"/>
            </a:endParaRPr>
          </a:p>
        </p:txBody>
      </p:sp>
      <p:pic>
        <p:nvPicPr>
          <p:cNvPr id="7" name="Picture 3" descr="J:\thu\人物\陈省身.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507620" y="1656459"/>
            <a:ext cx="1211639"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98958" y="3313749"/>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陈省身</a:t>
            </a:r>
            <a:endParaRPr lang="zh-CN" altLang="en-US" sz="2000" b="1" dirty="0">
              <a:solidFill>
                <a:srgbClr val="715096"/>
              </a:solidFill>
              <a:latin typeface="楷体" pitchFamily="49" charset="-122"/>
              <a:ea typeface="楷体" pitchFamily="49" charset="-122"/>
            </a:endParaRPr>
          </a:p>
        </p:txBody>
      </p:sp>
      <p:pic>
        <p:nvPicPr>
          <p:cNvPr id="9" name="Picture 13" descr="J:\thu\人物\费孝通.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2803020" y="1656459"/>
            <a:ext cx="1115207"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866389" y="3332859"/>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费孝通</a:t>
            </a:r>
            <a:endParaRPr lang="zh-CN" altLang="en-US" sz="2000" b="1" dirty="0">
              <a:solidFill>
                <a:srgbClr val="715096"/>
              </a:solidFill>
              <a:latin typeface="楷体" pitchFamily="49" charset="-122"/>
              <a:ea typeface="楷体" pitchFamily="49" charset="-122"/>
            </a:endParaRPr>
          </a:p>
        </p:txBody>
      </p:sp>
      <p:pic>
        <p:nvPicPr>
          <p:cNvPr id="13" name="Picture 21" descr="J:\thu\人物\钱三强.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77818" y="3856555"/>
            <a:ext cx="1271323"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29941" y="5481561"/>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钱三强</a:t>
            </a:r>
            <a:endParaRPr lang="zh-CN" altLang="en-US" sz="2000" b="1" dirty="0">
              <a:solidFill>
                <a:srgbClr val="715096"/>
              </a:solidFill>
              <a:latin typeface="楷体" pitchFamily="49" charset="-122"/>
              <a:ea typeface="楷体" pitchFamily="49" charset="-122"/>
            </a:endParaRPr>
          </a:p>
        </p:txBody>
      </p:sp>
      <p:pic>
        <p:nvPicPr>
          <p:cNvPr id="17" name="Picture 8" descr="J:\thu\人物\钱学森.jp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539492" y="3856555"/>
            <a:ext cx="1176136"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572628" y="5487355"/>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钱学森</a:t>
            </a:r>
            <a:endParaRPr lang="zh-CN" altLang="en-US" sz="2000" b="1" dirty="0">
              <a:solidFill>
                <a:srgbClr val="715096"/>
              </a:solidFill>
              <a:latin typeface="楷体" pitchFamily="49" charset="-122"/>
              <a:ea typeface="楷体" pitchFamily="49" charset="-122"/>
            </a:endParaRPr>
          </a:p>
        </p:txBody>
      </p:sp>
      <p:pic>
        <p:nvPicPr>
          <p:cNvPr id="19" name="Picture 9" descr="J:\thu\人物\邓稼先.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2738285" y="3826255"/>
            <a:ext cx="1043712"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715628" y="5487355"/>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邓稼先</a:t>
            </a:r>
            <a:endParaRPr lang="zh-CN" altLang="en-US" sz="2000" b="1" dirty="0">
              <a:solidFill>
                <a:srgbClr val="715096"/>
              </a:solidFill>
              <a:latin typeface="楷体" pitchFamily="49" charset="-122"/>
              <a:ea typeface="楷体" pitchFamily="49" charset="-122"/>
            </a:endParaRPr>
          </a:p>
        </p:txBody>
      </p:sp>
      <p:pic>
        <p:nvPicPr>
          <p:cNvPr id="21" name="Picture 10" descr="J:\thu\人物\杨振宁.jp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3804743" y="3826255"/>
            <a:ext cx="1123991"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3797390" y="5487355"/>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杨振宁</a:t>
            </a:r>
            <a:endParaRPr lang="zh-CN" altLang="en-US" sz="2000" b="1" dirty="0">
              <a:solidFill>
                <a:srgbClr val="715096"/>
              </a:solidFill>
              <a:latin typeface="楷体" pitchFamily="49" charset="-122"/>
              <a:ea typeface="楷体" pitchFamily="49" charset="-122"/>
            </a:endParaRPr>
          </a:p>
        </p:txBody>
      </p:sp>
      <p:pic>
        <p:nvPicPr>
          <p:cNvPr id="23" name="Picture 11" descr="J:\thu\人物\李政道.jp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4924966" y="3810955"/>
            <a:ext cx="1143462"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939928" y="5487355"/>
            <a:ext cx="1051838" cy="400110"/>
          </a:xfrm>
          <a:prstGeom prst="rect">
            <a:avLst/>
          </a:prstGeom>
          <a:solidFill>
            <a:schemeClr val="bg1"/>
          </a:solidFill>
          <a:effectLst>
            <a:softEdge rad="127000"/>
          </a:effectLst>
        </p:spPr>
        <p:txBody>
          <a:bodyPr>
            <a:spAutoFit/>
          </a:bodyPr>
          <a:lstStyle/>
          <a:p>
            <a:pPr algn="ctr">
              <a:defRPr/>
            </a:pPr>
            <a:r>
              <a:rPr lang="zh-CN" altLang="en-US" sz="2000" b="1" dirty="0">
                <a:solidFill>
                  <a:srgbClr val="715096"/>
                </a:solidFill>
                <a:latin typeface="楷体" pitchFamily="49" charset="-122"/>
                <a:ea typeface="楷体" pitchFamily="49" charset="-122"/>
              </a:rPr>
              <a:t>李政道</a:t>
            </a:r>
          </a:p>
        </p:txBody>
      </p:sp>
      <p:pic>
        <p:nvPicPr>
          <p:cNvPr id="25" name="Picture 12" descr="J:\thu\人物\梅汝璈.jpg"/>
          <p:cNvPicPr>
            <a:picLocks noChangeAspect="1" noChangeArrowheads="1"/>
          </p:cNvPicPr>
          <p:nvPr/>
        </p:nvPicPr>
        <p:blipFill rotWithShape="1">
          <a:blip r:embed="rId11" cstate="screen">
            <a:extLst>
              <a:ext uri="{28A0092B-C50C-407E-A947-70E740481C1C}">
                <a14:useLocalDpi xmlns:a14="http://schemas.microsoft.com/office/drawing/2010/main" val="0"/>
              </a:ext>
            </a:extLst>
          </a:blip>
          <a:srcRect/>
          <a:stretch/>
        </p:blipFill>
        <p:spPr bwMode="auto">
          <a:xfrm>
            <a:off x="3877130" y="1625859"/>
            <a:ext cx="1288753"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029530" y="3313749"/>
            <a:ext cx="1051838" cy="400110"/>
          </a:xfrm>
          <a:prstGeom prst="rect">
            <a:avLst/>
          </a:prstGeom>
          <a:solidFill>
            <a:schemeClr val="bg1"/>
          </a:solidFill>
          <a:effectLst>
            <a:softEdge rad="127000"/>
          </a:effectLst>
        </p:spPr>
        <p:txBody>
          <a:bodyPr>
            <a:spAutoFit/>
          </a:bodyPr>
          <a:lstStyle/>
          <a:p>
            <a:pPr algn="ctr">
              <a:defRPr/>
            </a:pPr>
            <a:r>
              <a:rPr lang="zh-CN" altLang="en-US" sz="2000" b="1" dirty="0">
                <a:solidFill>
                  <a:srgbClr val="715096"/>
                </a:solidFill>
                <a:latin typeface="楷体" pitchFamily="49" charset="-122"/>
                <a:ea typeface="楷体" pitchFamily="49" charset="-122"/>
              </a:rPr>
              <a:t>梅汝璈</a:t>
            </a:r>
          </a:p>
        </p:txBody>
      </p:sp>
      <p:pic>
        <p:nvPicPr>
          <p:cNvPr id="27" name="Picture 13" descr="J:\thu\人物\王铁崖2.jpg"/>
          <p:cNvPicPr>
            <a:picLocks noChangeAspect="1" noChangeArrowheads="1"/>
          </p:cNvPicPr>
          <p:nvPr/>
        </p:nvPicPr>
        <p:blipFill rotWithShape="1">
          <a:blip r:embed="rId12" cstate="screen">
            <a:extLst>
              <a:ext uri="{28A0092B-C50C-407E-A947-70E740481C1C}">
                <a14:useLocalDpi xmlns:a14="http://schemas.microsoft.com/office/drawing/2010/main" val="0"/>
              </a:ext>
            </a:extLst>
          </a:blip>
          <a:srcRect/>
          <a:stretch/>
        </p:blipFill>
        <p:spPr bwMode="auto">
          <a:xfrm>
            <a:off x="5172530" y="1625859"/>
            <a:ext cx="1206879"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187492" y="3313749"/>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王铁崖</a:t>
            </a:r>
            <a:endParaRPr lang="zh-CN" altLang="en-US" sz="2000" b="1" dirty="0">
              <a:solidFill>
                <a:srgbClr val="715096"/>
              </a:solidFill>
              <a:latin typeface="楷体" pitchFamily="49" charset="-122"/>
              <a:ea typeface="楷体" pitchFamily="49" charset="-122"/>
            </a:endParaRPr>
          </a:p>
        </p:txBody>
      </p:sp>
      <p:pic>
        <p:nvPicPr>
          <p:cNvPr id="29" name="Picture 14" descr="J:\thu\人物\张仃.jp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6390782" y="1625859"/>
            <a:ext cx="1223100"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482892" y="3313749"/>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张仃</a:t>
            </a:r>
            <a:endParaRPr lang="zh-CN" altLang="en-US" sz="2000" b="1" dirty="0">
              <a:solidFill>
                <a:srgbClr val="715096"/>
              </a:solidFill>
              <a:latin typeface="楷体" pitchFamily="49" charset="-122"/>
              <a:ea typeface="楷体" pitchFamily="49" charset="-122"/>
            </a:endParaRPr>
          </a:p>
        </p:txBody>
      </p:sp>
      <p:pic>
        <p:nvPicPr>
          <p:cNvPr id="31" name="Picture 15" descr="J:\thu\人物\吴冠中.jpg"/>
          <p:cNvPicPr>
            <a:picLocks noChangeAspect="1" noChangeArrowheads="1"/>
          </p:cNvPicPr>
          <p:nvPr/>
        </p:nvPicPr>
        <p:blipFill rotWithShape="1">
          <a:blip r:embed="rId14" cstate="screen">
            <a:extLst>
              <a:ext uri="{28A0092B-C50C-407E-A947-70E740481C1C}">
                <a14:useLocalDpi xmlns:a14="http://schemas.microsoft.com/office/drawing/2010/main" val="0"/>
              </a:ext>
            </a:extLst>
          </a:blip>
          <a:srcRect/>
          <a:stretch/>
        </p:blipFill>
        <p:spPr bwMode="auto">
          <a:xfrm>
            <a:off x="7534266" y="1658336"/>
            <a:ext cx="1243136" cy="1630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7625428" y="3313749"/>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吴冠中</a:t>
            </a:r>
            <a:endParaRPr lang="zh-CN" altLang="en-US" sz="2000" b="1" dirty="0">
              <a:solidFill>
                <a:srgbClr val="715096"/>
              </a:solidFill>
              <a:latin typeface="楷体" pitchFamily="49" charset="-122"/>
              <a:ea typeface="楷体" pitchFamily="49" charset="-122"/>
            </a:endParaRPr>
          </a:p>
        </p:txBody>
      </p:sp>
      <p:sp>
        <p:nvSpPr>
          <p:cNvPr id="33"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学术大师</a:t>
            </a:r>
            <a:endParaRPr lang="zh-CN" dirty="0"/>
          </a:p>
        </p:txBody>
      </p:sp>
      <p:pic>
        <p:nvPicPr>
          <p:cNvPr id="34" name="图片 33"/>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6062937" y="3822427"/>
            <a:ext cx="1148460" cy="1619328"/>
          </a:xfrm>
          <a:prstGeom prst="rect">
            <a:avLst/>
          </a:prstGeom>
          <a:ln>
            <a:noFill/>
          </a:ln>
          <a:effectLst>
            <a:softEdge rad="112500"/>
          </a:effectLst>
        </p:spPr>
      </p:pic>
      <p:sp>
        <p:nvSpPr>
          <p:cNvPr id="35" name="TextBox 23"/>
          <p:cNvSpPr txBox="1"/>
          <p:nvPr/>
        </p:nvSpPr>
        <p:spPr>
          <a:xfrm>
            <a:off x="6056535" y="5481561"/>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丘成桐</a:t>
            </a:r>
            <a:endParaRPr lang="zh-CN" altLang="en-US" sz="2000" b="1" dirty="0">
              <a:solidFill>
                <a:srgbClr val="715096"/>
              </a:solidFill>
              <a:latin typeface="楷体" pitchFamily="49" charset="-122"/>
              <a:ea typeface="楷体" pitchFamily="49" charset="-122"/>
            </a:endParaRPr>
          </a:p>
        </p:txBody>
      </p:sp>
      <p:pic>
        <p:nvPicPr>
          <p:cNvPr id="36" name="图片 35"/>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7211397" y="3875909"/>
            <a:ext cx="1210830" cy="1575463"/>
          </a:xfrm>
          <a:prstGeom prst="rect">
            <a:avLst/>
          </a:prstGeom>
          <a:ln>
            <a:noFill/>
          </a:ln>
          <a:effectLst>
            <a:softEdge rad="112500"/>
          </a:effectLst>
        </p:spPr>
      </p:pic>
      <p:sp>
        <p:nvSpPr>
          <p:cNvPr id="37" name="TextBox 23"/>
          <p:cNvSpPr txBox="1"/>
          <p:nvPr/>
        </p:nvSpPr>
        <p:spPr>
          <a:xfrm>
            <a:off x="7211397" y="5481561"/>
            <a:ext cx="1051838" cy="400110"/>
          </a:xfrm>
          <a:prstGeom prst="rect">
            <a:avLst/>
          </a:prstGeom>
          <a:solidFill>
            <a:schemeClr val="bg1"/>
          </a:solidFill>
          <a:effectLst>
            <a:softEdge rad="127000"/>
          </a:effectLst>
        </p:spPr>
        <p:txBody>
          <a:bodyPr>
            <a:spAutoFit/>
          </a:bodyPr>
          <a:lstStyle/>
          <a:p>
            <a:pPr algn="ctr">
              <a:defRPr/>
            </a:pPr>
            <a:r>
              <a:rPr lang="zh-CN" altLang="en-US" sz="2000" b="1" dirty="0" smtClean="0">
                <a:solidFill>
                  <a:srgbClr val="715096"/>
                </a:solidFill>
                <a:latin typeface="楷体" pitchFamily="49" charset="-122"/>
                <a:ea typeface="楷体" pitchFamily="49" charset="-122"/>
              </a:rPr>
              <a:t>姚期智</a:t>
            </a:r>
            <a:endParaRPr lang="zh-CN" altLang="en-US" sz="2000" b="1" dirty="0">
              <a:solidFill>
                <a:srgbClr val="715096"/>
              </a:solidFill>
              <a:latin typeface="楷体" pitchFamily="49" charset="-122"/>
              <a:ea typeface="楷体" pitchFamily="49" charset="-122"/>
            </a:endParaRPr>
          </a:p>
        </p:txBody>
      </p:sp>
    </p:spTree>
    <p:extLst>
      <p:ext uri="{BB962C8B-B14F-4D97-AF65-F5344CB8AC3E}">
        <p14:creationId xmlns:p14="http://schemas.microsoft.com/office/powerpoint/2010/main" val="4175182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49793" y="5240317"/>
            <a:ext cx="3555887" cy="1015663"/>
          </a:xfrm>
          <a:prstGeom prst="rect">
            <a:avLst/>
          </a:prstGeom>
        </p:spPr>
        <p:txBody>
          <a:bodyPr wrap="square">
            <a:spAutoFit/>
          </a:bodyPr>
          <a:lstStyle/>
          <a:p>
            <a:pPr algn="ctr"/>
            <a:r>
              <a:rPr lang="zh-CN" altLang="en-US" sz="2400" b="1" dirty="0" smtClean="0">
                <a:solidFill>
                  <a:srgbClr val="715096"/>
                </a:solidFill>
                <a:latin typeface="楷体" pitchFamily="49" charset="-122"/>
                <a:ea typeface="楷体" pitchFamily="49" charset="-122"/>
              </a:rPr>
              <a:t>胡锦涛</a:t>
            </a:r>
            <a:endParaRPr lang="en-US" altLang="zh-CN" sz="2400" b="1" dirty="0">
              <a:solidFill>
                <a:srgbClr val="715096"/>
              </a:solidFill>
              <a:latin typeface="楷体" pitchFamily="49" charset="-122"/>
              <a:ea typeface="楷体" pitchFamily="49" charset="-122"/>
            </a:endParaRPr>
          </a:p>
          <a:p>
            <a:pPr algn="ctr"/>
            <a:r>
              <a:rPr lang="zh-CN" altLang="en-US" dirty="0" smtClean="0">
                <a:latin typeface="华文中宋" panose="02010600040101010101" pitchFamily="2" charset="-122"/>
                <a:ea typeface="华文中宋" panose="02010600040101010101" pitchFamily="2" charset="-122"/>
              </a:rPr>
              <a:t>清华大学水利工程系</a:t>
            </a:r>
            <a:endParaRPr lang="en-US" altLang="zh-CN" dirty="0" smtClean="0">
              <a:latin typeface="华文中宋" panose="02010600040101010101" pitchFamily="2" charset="-122"/>
              <a:ea typeface="华文中宋" panose="02010600040101010101" pitchFamily="2" charset="-122"/>
            </a:endParaRPr>
          </a:p>
          <a:p>
            <a:pPr algn="ctr"/>
            <a:r>
              <a:rPr lang="en-US" altLang="zh-CN" dirty="0" smtClean="0">
                <a:latin typeface="华文中宋" panose="02010600040101010101" pitchFamily="2" charset="-122"/>
                <a:ea typeface="华文中宋" panose="02010600040101010101" pitchFamily="2" charset="-122"/>
              </a:rPr>
              <a:t>1959</a:t>
            </a:r>
            <a:r>
              <a:rPr lang="zh-CN" altLang="en-US" dirty="0" smtClean="0">
                <a:latin typeface="华文中宋" panose="02010600040101010101" pitchFamily="2" charset="-122"/>
                <a:ea typeface="华文中宋" panose="02010600040101010101" pitchFamily="2" charset="-122"/>
              </a:rPr>
              <a:t>级本科</a:t>
            </a:r>
            <a:endParaRPr lang="zh-CN" altLang="en-US" dirty="0">
              <a:latin typeface="华文中宋" panose="02010600040101010101" pitchFamily="2" charset="-122"/>
              <a:ea typeface="华文中宋" panose="02010600040101010101" pitchFamily="2" charset="-122"/>
            </a:endParaRPr>
          </a:p>
        </p:txBody>
      </p:sp>
      <p:sp>
        <p:nvSpPr>
          <p:cNvPr id="5" name="矩形 4"/>
          <p:cNvSpPr/>
          <p:nvPr/>
        </p:nvSpPr>
        <p:spPr>
          <a:xfrm>
            <a:off x="2280137" y="5240317"/>
            <a:ext cx="2262158" cy="1015663"/>
          </a:xfrm>
          <a:prstGeom prst="rect">
            <a:avLst/>
          </a:prstGeom>
        </p:spPr>
        <p:txBody>
          <a:bodyPr wrap="none">
            <a:spAutoFit/>
          </a:bodyPr>
          <a:lstStyle/>
          <a:p>
            <a:pPr algn="ctr"/>
            <a:r>
              <a:rPr lang="zh-CN" altLang="en-US" sz="2400" b="1" dirty="0" smtClean="0">
                <a:solidFill>
                  <a:srgbClr val="715096"/>
                </a:solidFill>
                <a:latin typeface="楷体" pitchFamily="49" charset="-122"/>
                <a:ea typeface="楷体" pitchFamily="49" charset="-122"/>
              </a:rPr>
              <a:t>习近平</a:t>
            </a:r>
            <a:endParaRPr lang="en-US" altLang="zh-CN" sz="2400" b="1" dirty="0">
              <a:solidFill>
                <a:srgbClr val="715096"/>
              </a:solidFill>
              <a:latin typeface="楷体" pitchFamily="49" charset="-122"/>
              <a:ea typeface="楷体" pitchFamily="49" charset="-122"/>
            </a:endParaRPr>
          </a:p>
          <a:p>
            <a:pPr algn="ctr"/>
            <a:r>
              <a:rPr lang="zh-CN" altLang="en-US" dirty="0" smtClean="0">
                <a:latin typeface="华文中宋" panose="02010600040101010101" pitchFamily="2" charset="-122"/>
                <a:ea typeface="华文中宋" panose="02010600040101010101" pitchFamily="2" charset="-122"/>
              </a:rPr>
              <a:t>清华大学化学工程系</a:t>
            </a:r>
            <a:endParaRPr lang="en-US" altLang="zh-CN" dirty="0" smtClean="0">
              <a:latin typeface="华文中宋" panose="02010600040101010101" pitchFamily="2" charset="-122"/>
              <a:ea typeface="华文中宋" panose="02010600040101010101" pitchFamily="2" charset="-122"/>
            </a:endParaRPr>
          </a:p>
          <a:p>
            <a:pPr algn="ctr"/>
            <a:r>
              <a:rPr lang="en-US" altLang="zh-CN" dirty="0" smtClean="0">
                <a:latin typeface="华文中宋" panose="02010600040101010101" pitchFamily="2" charset="-122"/>
                <a:ea typeface="华文中宋" panose="02010600040101010101" pitchFamily="2" charset="-122"/>
              </a:rPr>
              <a:t>1975</a:t>
            </a:r>
            <a:r>
              <a:rPr lang="zh-CN" altLang="en-US" dirty="0" smtClean="0">
                <a:latin typeface="华文中宋" panose="02010600040101010101" pitchFamily="2" charset="-122"/>
                <a:ea typeface="华文中宋" panose="02010600040101010101" pitchFamily="2" charset="-122"/>
              </a:rPr>
              <a:t>级本科</a:t>
            </a:r>
            <a:endParaRPr lang="zh-CN" altLang="en-US" dirty="0">
              <a:latin typeface="华文中宋" panose="02010600040101010101" pitchFamily="2" charset="-122"/>
              <a:ea typeface="华文中宋" panose="02010600040101010101" pitchFamily="2" charset="-122"/>
            </a:endParaRPr>
          </a:p>
        </p:txBody>
      </p:sp>
      <p:pic>
        <p:nvPicPr>
          <p:cNvPr id="6" name="Picture 4" descr="http://szb.xgrb.cn:9999/epaper/xgrb/html/2012/11/16/01/images/41.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306402" y="1246152"/>
            <a:ext cx="4531195" cy="39941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治国人才</a:t>
            </a:r>
            <a:endParaRPr lang="zh-CN" dirty="0"/>
          </a:p>
        </p:txBody>
      </p:sp>
    </p:spTree>
    <p:extLst>
      <p:ext uri="{BB962C8B-B14F-4D97-AF65-F5344CB8AC3E}">
        <p14:creationId xmlns:p14="http://schemas.microsoft.com/office/powerpoint/2010/main" val="19036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858416" y="1336708"/>
            <a:ext cx="7842250" cy="3462337"/>
          </a:xfrm>
        </p:spPr>
        <p:txBody>
          <a:bodyPr/>
          <a:lstStyle/>
          <a:p>
            <a:pPr>
              <a:lnSpc>
                <a:spcPct val="120000"/>
              </a:lnSpc>
            </a:pPr>
            <a:r>
              <a:rPr lang="zh-CN" altLang="en-US" dirty="0" smtClean="0"/>
              <a:t>新百年的清华是什么样的？</a:t>
            </a:r>
            <a:endParaRPr lang="zh-CN" altLang="en-US" dirty="0">
              <a:solidFill>
                <a:srgbClr val="715096"/>
              </a:solidFill>
            </a:endParaRPr>
          </a:p>
        </p:txBody>
      </p:sp>
    </p:spTree>
    <p:extLst>
      <p:ext uri="{BB962C8B-B14F-4D97-AF65-F5344CB8AC3E}">
        <p14:creationId xmlns:p14="http://schemas.microsoft.com/office/powerpoint/2010/main" val="954342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28650" y="365127"/>
            <a:ext cx="7886700" cy="70643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smtClean="0">
                <a:solidFill>
                  <a:srgbClr val="715096"/>
                </a:solidFill>
                <a:latin typeface="微软雅黑" panose="020B0503020204020204" pitchFamily="34" charset="-122"/>
                <a:ea typeface="微软雅黑" panose="020B0503020204020204" pitchFamily="34" charset="-122"/>
              </a:rPr>
              <a:t>最新全球排名</a:t>
            </a:r>
            <a:endParaRPr lang="zh-CN" altLang="en-US" sz="3600" b="1" dirty="0">
              <a:solidFill>
                <a:srgbClr val="715096"/>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nvPr>
        </p:nvGraphicFramePr>
        <p:xfrm>
          <a:off x="989281" y="1888747"/>
          <a:ext cx="7371845" cy="4680808"/>
        </p:xfrm>
        <a:graphic>
          <a:graphicData uri="http://schemas.openxmlformats.org/drawingml/2006/table">
            <a:tbl>
              <a:tblPr>
                <a:tableStyleId>{5C22544A-7EE6-4342-B048-85BDC9FD1C3A}</a:tableStyleId>
              </a:tblPr>
              <a:tblGrid>
                <a:gridCol w="5594888">
                  <a:extLst>
                    <a:ext uri="{9D8B030D-6E8A-4147-A177-3AD203B41FA5}">
                      <a16:colId xmlns="" xmlns:a16="http://schemas.microsoft.com/office/drawing/2014/main" val="20000"/>
                    </a:ext>
                  </a:extLst>
                </a:gridCol>
                <a:gridCol w="1776957">
                  <a:extLst>
                    <a:ext uri="{9D8B030D-6E8A-4147-A177-3AD203B41FA5}">
                      <a16:colId xmlns="" xmlns:a16="http://schemas.microsoft.com/office/drawing/2014/main" val="20001"/>
                    </a:ext>
                  </a:extLst>
                </a:gridCol>
              </a:tblGrid>
              <a:tr h="436407">
                <a:tc>
                  <a:txBody>
                    <a:bodyPr/>
                    <a:lstStyle/>
                    <a:p>
                      <a:pPr algn="ctr" fontAlgn="ctr"/>
                      <a:r>
                        <a:rPr lang="zh-CN" altLang="en-US" sz="2800" u="none" strike="noStrike" dirty="0">
                          <a:solidFill>
                            <a:schemeClr val="bg1"/>
                          </a:solidFill>
                          <a:effectLst/>
                          <a:latin typeface="华文中宋" panose="02010600040101010101" pitchFamily="2" charset="-122"/>
                          <a:ea typeface="华文中宋" panose="02010600040101010101" pitchFamily="2" charset="-122"/>
                        </a:rPr>
                        <a:t>排行榜</a:t>
                      </a:r>
                      <a:endParaRPr lang="zh-CN" altLang="en-US" sz="2800" b="0" i="0" u="none" strike="noStrike" dirty="0">
                        <a:solidFill>
                          <a:schemeClr val="bg1"/>
                        </a:solidFill>
                        <a:effectLst/>
                        <a:latin typeface="华文中宋" panose="02010600040101010101" pitchFamily="2" charset="-122"/>
                        <a:ea typeface="华文中宋" panose="02010600040101010101" pitchFamily="2" charset="-122"/>
                      </a:endParaRPr>
                    </a:p>
                  </a:txBody>
                  <a:tcPr marL="9525" marR="9525" marT="9525" marB="0" anchor="ctr">
                    <a:solidFill>
                      <a:srgbClr val="7030A0"/>
                    </a:solidFill>
                  </a:tcPr>
                </a:tc>
                <a:tc>
                  <a:txBody>
                    <a:bodyPr/>
                    <a:lstStyle/>
                    <a:p>
                      <a:pPr algn="ctr" fontAlgn="ctr"/>
                      <a:r>
                        <a:rPr lang="zh-CN" altLang="en-US" sz="2800" b="1" u="none" strike="noStrike" dirty="0" smtClean="0">
                          <a:solidFill>
                            <a:schemeClr val="bg1"/>
                          </a:solidFill>
                          <a:effectLst/>
                          <a:latin typeface="华文中宋" panose="02010600040101010101" pitchFamily="2" charset="-122"/>
                          <a:ea typeface="华文中宋" panose="02010600040101010101" pitchFamily="2" charset="-122"/>
                        </a:rPr>
                        <a:t>清华大学</a:t>
                      </a:r>
                      <a:endParaRPr lang="zh-CN" altLang="en-US" sz="2800" b="1" i="0" u="none" strike="noStrike" dirty="0">
                        <a:solidFill>
                          <a:schemeClr val="bg1"/>
                        </a:solidFill>
                        <a:effectLst/>
                        <a:latin typeface="华文中宋" panose="02010600040101010101" pitchFamily="2" charset="-122"/>
                        <a:ea typeface="华文中宋" panose="02010600040101010101" pitchFamily="2" charset="-122"/>
                      </a:endParaRPr>
                    </a:p>
                  </a:txBody>
                  <a:tcPr marL="9525" marR="9525" marT="9525" marB="0" anchor="ctr">
                    <a:solidFill>
                      <a:srgbClr val="7030A0"/>
                    </a:solidFill>
                  </a:tcPr>
                </a:tc>
                <a:extLst>
                  <a:ext uri="{0D108BD9-81ED-4DB2-BD59-A6C34878D82A}">
                    <a16:rowId xmlns="" xmlns:a16="http://schemas.microsoft.com/office/drawing/2014/main" val="10000"/>
                  </a:ext>
                </a:extLst>
              </a:tr>
              <a:tr h="427294">
                <a:tc>
                  <a:txBody>
                    <a:bodyPr/>
                    <a:lstStyle/>
                    <a:p>
                      <a:pPr algn="ctr" fontAlgn="ctr"/>
                      <a:r>
                        <a:rPr lang="en-US" altLang="zh-CN" sz="2000" b="0" i="0" u="none" strike="noStrike" dirty="0" err="1" smtClean="0">
                          <a:solidFill>
                            <a:schemeClr val="tx1"/>
                          </a:solidFill>
                          <a:effectLst/>
                          <a:latin typeface="华文中宋" panose="02010600040101010101" pitchFamily="2" charset="-122"/>
                          <a:ea typeface="华文中宋" panose="02010600040101010101" pitchFamily="2" charset="-122"/>
                        </a:rPr>
                        <a:t>US</a:t>
                      </a:r>
                      <a:r>
                        <a:rPr lang="en-US" altLang="zh-CN" sz="2000" b="0" i="0" u="none" strike="noStrike" baseline="0" dirty="0" err="1" smtClean="0">
                          <a:solidFill>
                            <a:schemeClr val="tx1"/>
                          </a:solidFill>
                          <a:effectLst/>
                          <a:latin typeface="华文中宋" panose="02010600040101010101" pitchFamily="2" charset="-122"/>
                          <a:ea typeface="华文中宋" panose="02010600040101010101" pitchFamily="2" charset="-122"/>
                        </a:rPr>
                        <a:t>News</a:t>
                      </a:r>
                      <a:r>
                        <a:rPr lang="zh-CN" altLang="en-US" sz="2000" b="0" i="0" u="none" strike="noStrike" baseline="0" dirty="0" smtClean="0">
                          <a:solidFill>
                            <a:schemeClr val="tx1"/>
                          </a:solidFill>
                          <a:effectLst/>
                          <a:latin typeface="华文中宋" panose="02010600040101010101" pitchFamily="2" charset="-122"/>
                          <a:ea typeface="华文中宋" panose="02010600040101010101" pitchFamily="2" charset="-122"/>
                        </a:rPr>
                        <a:t>世界大学</a:t>
                      </a:r>
                      <a:r>
                        <a:rPr lang="zh-CN" altLang="en-US" sz="2000" b="0" i="0" u="none" strike="noStrike" baseline="0" dirty="0" smtClean="0">
                          <a:solidFill>
                            <a:srgbClr val="C00000"/>
                          </a:solidFill>
                          <a:effectLst/>
                          <a:latin typeface="华文中宋" panose="02010600040101010101" pitchFamily="2" charset="-122"/>
                          <a:ea typeface="华文中宋" panose="02010600040101010101" pitchFamily="2" charset="-122"/>
                        </a:rPr>
                        <a:t>工程类</a:t>
                      </a:r>
                      <a:r>
                        <a:rPr lang="zh-CN" altLang="en-US" sz="2000" b="0" i="0" u="none" strike="noStrike" baseline="0" dirty="0" smtClean="0">
                          <a:solidFill>
                            <a:schemeClr val="tx1"/>
                          </a:solidFill>
                          <a:effectLst/>
                          <a:latin typeface="华文中宋" panose="02010600040101010101" pitchFamily="2" charset="-122"/>
                          <a:ea typeface="华文中宋" panose="02010600040101010101" pitchFamily="2" charset="-122"/>
                        </a:rPr>
                        <a:t>学科排名</a:t>
                      </a:r>
                      <a:endPar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endParaRPr>
                    </a:p>
                  </a:txBody>
                  <a:tcPr marL="9525" marR="9525" marT="9525" marB="0" anchor="ctr">
                    <a:solidFill>
                      <a:schemeClr val="bg1">
                        <a:lumMod val="95000"/>
                      </a:schemeClr>
                    </a:solidFill>
                  </a:tcPr>
                </a:tc>
                <a:tc>
                  <a:txBody>
                    <a:bodyPr/>
                    <a:lstStyle/>
                    <a:p>
                      <a:pPr algn="ctr" fontAlgn="ctr"/>
                      <a:r>
                        <a:rPr lang="en-US" altLang="zh-CN" sz="2400" b="1" i="0" u="none" strike="noStrike" dirty="0" smtClean="0">
                          <a:solidFill>
                            <a:schemeClr val="tx1"/>
                          </a:solidFill>
                          <a:effectLst/>
                          <a:latin typeface="华文中宋" panose="02010600040101010101" pitchFamily="2" charset="-122"/>
                          <a:ea typeface="华文中宋" panose="02010600040101010101" pitchFamily="2" charset="-122"/>
                        </a:rPr>
                        <a:t>1</a:t>
                      </a:r>
                    </a:p>
                  </a:txBody>
                  <a:tcPr marL="9525" marR="9525" marT="9525" marB="0" anchor="ctr">
                    <a:solidFill>
                      <a:schemeClr val="bg1">
                        <a:lumMod val="95000"/>
                      </a:schemeClr>
                    </a:solidFill>
                  </a:tcPr>
                </a:tc>
                <a:extLst>
                  <a:ext uri="{0D108BD9-81ED-4DB2-BD59-A6C34878D82A}">
                    <a16:rowId xmlns="" xmlns:a16="http://schemas.microsoft.com/office/drawing/2014/main" val="10004"/>
                  </a:ext>
                </a:extLst>
              </a:tr>
              <a:tr h="471169">
                <a:tc>
                  <a:txBody>
                    <a:bodyPr/>
                    <a:lstStyle/>
                    <a:p>
                      <a:pPr algn="ctr" fontAlgn="ctr"/>
                      <a:r>
                        <a:rPr lang="en-US" altLang="zh-CN" sz="2000" b="0" i="0" u="none" strike="noStrike" dirty="0" err="1" smtClean="0">
                          <a:solidFill>
                            <a:schemeClr val="tx1"/>
                          </a:solidFill>
                          <a:effectLst/>
                          <a:latin typeface="华文中宋" panose="02010600040101010101" pitchFamily="2" charset="-122"/>
                          <a:ea typeface="华文中宋" panose="02010600040101010101" pitchFamily="2" charset="-122"/>
                        </a:rPr>
                        <a:t>USNews</a:t>
                      </a:r>
                      <a:r>
                        <a:rPr lang="zh-CN" altLang="en-US" sz="2000" b="0" i="0" u="none" strike="noStrike" baseline="0" dirty="0" smtClean="0">
                          <a:solidFill>
                            <a:schemeClr val="tx1"/>
                          </a:solidFill>
                          <a:effectLst/>
                          <a:latin typeface="华文中宋" panose="02010600040101010101" pitchFamily="2" charset="-122"/>
                          <a:ea typeface="华文中宋" panose="02010600040101010101" pitchFamily="2" charset="-122"/>
                        </a:rPr>
                        <a:t>世界大学</a:t>
                      </a:r>
                      <a:r>
                        <a:rPr lang="zh-CN" altLang="en-US" sz="2000" b="0" i="0" u="none" strike="noStrike" baseline="0" dirty="0" smtClean="0">
                          <a:solidFill>
                            <a:srgbClr val="C00000"/>
                          </a:solidFill>
                          <a:effectLst/>
                          <a:latin typeface="华文中宋" panose="02010600040101010101" pitchFamily="2" charset="-122"/>
                          <a:ea typeface="华文中宋" panose="02010600040101010101" pitchFamily="2" charset="-122"/>
                        </a:rPr>
                        <a:t>计算机科学</a:t>
                      </a:r>
                      <a:r>
                        <a:rPr lang="zh-CN" altLang="en-US" sz="2000" b="0" i="0" u="none" strike="noStrike" baseline="0" dirty="0" smtClean="0">
                          <a:solidFill>
                            <a:schemeClr val="tx1"/>
                          </a:solidFill>
                          <a:effectLst/>
                          <a:latin typeface="华文中宋" panose="02010600040101010101" pitchFamily="2" charset="-122"/>
                          <a:ea typeface="华文中宋" panose="02010600040101010101" pitchFamily="2" charset="-122"/>
                        </a:rPr>
                        <a:t>学科排名</a:t>
                      </a:r>
                      <a:endPar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endParaRPr>
                    </a:p>
                  </a:txBody>
                  <a:tcPr marL="9525" marR="9525" marT="9525" marB="0" anchor="ctr">
                    <a:solidFill>
                      <a:schemeClr val="bg1">
                        <a:lumMod val="95000"/>
                      </a:schemeClr>
                    </a:solidFill>
                  </a:tcPr>
                </a:tc>
                <a:tc>
                  <a:txBody>
                    <a:bodyPr/>
                    <a:lstStyle/>
                    <a:p>
                      <a:pPr algn="ctr" fontAlgn="ctr"/>
                      <a:r>
                        <a:rPr lang="en-US" altLang="zh-CN" sz="2400" b="1" i="0" u="none" strike="noStrike" dirty="0" smtClean="0">
                          <a:solidFill>
                            <a:schemeClr val="tx1"/>
                          </a:solidFill>
                          <a:effectLst/>
                          <a:latin typeface="华文中宋" panose="02010600040101010101" pitchFamily="2" charset="-122"/>
                          <a:ea typeface="华文中宋" panose="02010600040101010101" pitchFamily="2" charset="-122"/>
                        </a:rPr>
                        <a:t>2</a:t>
                      </a:r>
                    </a:p>
                  </a:txBody>
                  <a:tcPr marL="9525" marR="9525" marT="9525" marB="0" anchor="ctr">
                    <a:solidFill>
                      <a:schemeClr val="bg1">
                        <a:lumMod val="95000"/>
                      </a:schemeClr>
                    </a:solidFill>
                  </a:tcPr>
                </a:tc>
              </a:tr>
              <a:tr h="430530">
                <a:tc>
                  <a:txBody>
                    <a:bodyPr/>
                    <a:lstStyle/>
                    <a:p>
                      <a:pPr algn="ctr" fontAlgn="ctr"/>
                      <a:r>
                        <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rPr>
                        <a:t>QS</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全球毕业生</a:t>
                      </a:r>
                      <a:r>
                        <a:rPr lang="zh-CN" altLang="en-US" sz="2000" b="0" i="0" u="none" strike="noStrike" dirty="0" smtClean="0">
                          <a:solidFill>
                            <a:srgbClr val="C00000"/>
                          </a:solidFill>
                          <a:effectLst/>
                          <a:latin typeface="华文中宋" panose="02010600040101010101" pitchFamily="2" charset="-122"/>
                          <a:ea typeface="华文中宋" panose="02010600040101010101" pitchFamily="2" charset="-122"/>
                        </a:rPr>
                        <a:t>就业力</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排名</a:t>
                      </a:r>
                      <a:endPar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endParaRPr>
                    </a:p>
                  </a:txBody>
                  <a:tcPr marL="9525" marR="9525" marT="9525" marB="0" anchor="ctr">
                    <a:solidFill>
                      <a:schemeClr val="bg1">
                        <a:lumMod val="95000"/>
                      </a:schemeClr>
                    </a:solidFill>
                  </a:tcPr>
                </a:tc>
                <a:tc>
                  <a:txBody>
                    <a:bodyPr/>
                    <a:lstStyle/>
                    <a:p>
                      <a:pPr algn="ctr" fontAlgn="ctr"/>
                      <a:r>
                        <a:rPr lang="en-US" altLang="zh-CN" sz="2400" b="1" i="0" u="none" strike="noStrike" dirty="0" smtClean="0">
                          <a:solidFill>
                            <a:schemeClr val="tx1"/>
                          </a:solidFill>
                          <a:effectLst/>
                          <a:latin typeface="华文中宋" panose="02010600040101010101" pitchFamily="2" charset="-122"/>
                          <a:ea typeface="华文中宋" panose="02010600040101010101" pitchFamily="2" charset="-122"/>
                        </a:rPr>
                        <a:t>3</a:t>
                      </a:r>
                    </a:p>
                  </a:txBody>
                  <a:tcPr marL="9525" marR="9525" marT="9525" marB="0" anchor="ctr">
                    <a:solidFill>
                      <a:schemeClr val="bg1">
                        <a:lumMod val="95000"/>
                      </a:schemeClr>
                    </a:solidFill>
                  </a:tcPr>
                </a:tc>
                <a:extLst>
                  <a:ext uri="{0D108BD9-81ED-4DB2-BD59-A6C34878D82A}">
                    <a16:rowId xmlns="" xmlns:a16="http://schemas.microsoft.com/office/drawing/2014/main" val="10005"/>
                  </a:ext>
                </a:extLst>
              </a:tr>
              <a:tr h="430530">
                <a:tc>
                  <a:txBody>
                    <a:bodyPr/>
                    <a:lstStyle/>
                    <a:p>
                      <a:pPr algn="ctr" fontAlgn="ctr"/>
                      <a:r>
                        <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rPr>
                        <a:t>QS</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世界大学</a:t>
                      </a:r>
                      <a:r>
                        <a:rPr lang="zh-CN" altLang="en-US" sz="2000" b="0" i="0" u="none" strike="noStrike" dirty="0" smtClean="0">
                          <a:solidFill>
                            <a:srgbClr val="C00000"/>
                          </a:solidFill>
                          <a:effectLst/>
                          <a:latin typeface="华文中宋" panose="02010600040101010101" pitchFamily="2" charset="-122"/>
                          <a:ea typeface="华文中宋" panose="02010600040101010101" pitchFamily="2" charset="-122"/>
                        </a:rPr>
                        <a:t>土木和结构</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工程排名</a:t>
                      </a:r>
                      <a:endPar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endParaRPr>
                    </a:p>
                  </a:txBody>
                  <a:tcPr marL="9525" marR="9525" marT="9525" marB="0" anchor="ctr">
                    <a:solidFill>
                      <a:schemeClr val="bg1">
                        <a:lumMod val="95000"/>
                      </a:schemeClr>
                    </a:solidFill>
                  </a:tcPr>
                </a:tc>
                <a:tc>
                  <a:txBody>
                    <a:bodyPr/>
                    <a:lstStyle/>
                    <a:p>
                      <a:pPr algn="ctr" fontAlgn="ctr"/>
                      <a:r>
                        <a:rPr lang="en-US" altLang="zh-CN" sz="2400" b="1" i="0" u="none" strike="noStrike" dirty="0" smtClean="0">
                          <a:solidFill>
                            <a:schemeClr val="tx1"/>
                          </a:solidFill>
                          <a:effectLst/>
                          <a:latin typeface="华文中宋" panose="02010600040101010101" pitchFamily="2" charset="-122"/>
                          <a:ea typeface="华文中宋" panose="02010600040101010101" pitchFamily="2" charset="-122"/>
                        </a:rPr>
                        <a:t>5</a:t>
                      </a:r>
                    </a:p>
                  </a:txBody>
                  <a:tcPr marL="9525" marR="9525" marT="9525" marB="0" anchor="ctr">
                    <a:solidFill>
                      <a:schemeClr val="bg1">
                        <a:lumMod val="95000"/>
                      </a:schemeClr>
                    </a:solidFill>
                  </a:tcPr>
                </a:tc>
              </a:tr>
              <a:tr h="430530">
                <a:tc>
                  <a:txBody>
                    <a:bodyPr/>
                    <a:lstStyle/>
                    <a:p>
                      <a:pPr algn="ctr" fontAlgn="ctr"/>
                      <a:r>
                        <a:rPr lang="en-US" altLang="zh-CN" sz="2000" b="0" i="0" u="none" strike="noStrike" dirty="0" err="1" smtClean="0">
                          <a:solidFill>
                            <a:schemeClr val="tx1"/>
                          </a:solidFill>
                          <a:effectLst/>
                          <a:latin typeface="华文中宋" panose="02010600040101010101" pitchFamily="2" charset="-122"/>
                          <a:ea typeface="华文中宋" panose="02010600040101010101" pitchFamily="2" charset="-122"/>
                        </a:rPr>
                        <a:t>USNews</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世界大学</a:t>
                      </a:r>
                      <a:r>
                        <a:rPr lang="zh-CN" altLang="en-US" sz="2000" b="0" i="0" u="none" strike="noStrike" dirty="0" smtClean="0">
                          <a:solidFill>
                            <a:srgbClr val="C00000"/>
                          </a:solidFill>
                          <a:effectLst/>
                          <a:latin typeface="华文中宋" panose="02010600040101010101" pitchFamily="2" charset="-122"/>
                          <a:ea typeface="华文中宋" panose="02010600040101010101" pitchFamily="2" charset="-122"/>
                        </a:rPr>
                        <a:t>化学</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学科排名</a:t>
                      </a:r>
                      <a:endPar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endParaRPr>
                    </a:p>
                  </a:txBody>
                  <a:tcPr marL="9525" marR="9525" marT="9525" marB="0" anchor="ctr">
                    <a:solidFill>
                      <a:schemeClr val="bg1">
                        <a:lumMod val="95000"/>
                      </a:schemeClr>
                    </a:solidFill>
                  </a:tcPr>
                </a:tc>
                <a:tc>
                  <a:txBody>
                    <a:bodyPr/>
                    <a:lstStyle/>
                    <a:p>
                      <a:pPr algn="ctr" fontAlgn="ctr"/>
                      <a:r>
                        <a:rPr lang="en-US" altLang="zh-CN" sz="2400" b="1" i="0" u="none" strike="noStrike" dirty="0" smtClean="0">
                          <a:solidFill>
                            <a:schemeClr val="tx1"/>
                          </a:solidFill>
                          <a:effectLst/>
                          <a:latin typeface="华文中宋" panose="02010600040101010101" pitchFamily="2" charset="-122"/>
                          <a:ea typeface="华文中宋" panose="02010600040101010101" pitchFamily="2" charset="-122"/>
                        </a:rPr>
                        <a:t>6</a:t>
                      </a:r>
                    </a:p>
                  </a:txBody>
                  <a:tcPr marL="9525" marR="9525" marT="9525" marB="0" anchor="ctr">
                    <a:solidFill>
                      <a:schemeClr val="bg1">
                        <a:lumMod val="95000"/>
                      </a:schemeClr>
                    </a:solidFill>
                  </a:tcPr>
                </a:tc>
              </a:tr>
              <a:tr h="43053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rPr>
                        <a:t>QS</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世界大学</a:t>
                      </a:r>
                      <a:r>
                        <a:rPr lang="zh-CN" altLang="en-US" sz="2000" b="0" i="0" u="none" strike="noStrike" dirty="0" smtClean="0">
                          <a:solidFill>
                            <a:srgbClr val="C00000"/>
                          </a:solidFill>
                          <a:effectLst/>
                          <a:latin typeface="华文中宋" panose="02010600040101010101" pitchFamily="2" charset="-122"/>
                          <a:ea typeface="华文中宋" panose="02010600040101010101" pitchFamily="2" charset="-122"/>
                        </a:rPr>
                        <a:t>电气与电子</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工程排名</a:t>
                      </a:r>
                      <a:endPar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endParaRPr>
                    </a:p>
                  </a:txBody>
                  <a:tcPr marL="9525" marR="9525" marT="9525" marB="0" anchor="ctr">
                    <a:solidFill>
                      <a:schemeClr val="bg1">
                        <a:lumMod val="95000"/>
                      </a:schemeClr>
                    </a:solidFill>
                  </a:tcPr>
                </a:tc>
                <a:tc>
                  <a:txBody>
                    <a:bodyPr/>
                    <a:lstStyle/>
                    <a:p>
                      <a:pPr algn="ctr" fontAlgn="ctr"/>
                      <a:r>
                        <a:rPr lang="en-US" altLang="zh-CN" sz="2400" b="1" i="0" u="none" strike="noStrike" dirty="0" smtClean="0">
                          <a:solidFill>
                            <a:schemeClr val="tx1"/>
                          </a:solidFill>
                          <a:effectLst/>
                          <a:latin typeface="华文中宋" panose="02010600040101010101" pitchFamily="2" charset="-122"/>
                          <a:ea typeface="华文中宋" panose="02010600040101010101" pitchFamily="2" charset="-122"/>
                        </a:rPr>
                        <a:t>7</a:t>
                      </a:r>
                    </a:p>
                  </a:txBody>
                  <a:tcPr marL="9525" marR="9525" marT="9525" marB="0" anchor="ctr">
                    <a:solidFill>
                      <a:schemeClr val="bg1">
                        <a:lumMod val="95000"/>
                      </a:schemeClr>
                    </a:solidFill>
                  </a:tcPr>
                </a:tc>
              </a:tr>
              <a:tr h="43053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rPr>
                        <a:t>QS</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世界大学</a:t>
                      </a:r>
                      <a:r>
                        <a:rPr lang="zh-CN" altLang="en-US" sz="2000" b="0" i="0" u="none" strike="noStrike" kern="1200" dirty="0" smtClean="0">
                          <a:solidFill>
                            <a:srgbClr val="C00000"/>
                          </a:solidFill>
                          <a:effectLst/>
                          <a:latin typeface="华文中宋" panose="02010600040101010101" pitchFamily="2" charset="-122"/>
                          <a:ea typeface="华文中宋" panose="02010600040101010101" pitchFamily="2" charset="-122"/>
                          <a:cs typeface="+mn-cs"/>
                        </a:rPr>
                        <a:t>材料</a:t>
                      </a:r>
                      <a:r>
                        <a:rPr lang="zh-CN" altLang="en-US" sz="2000" b="0" i="0" u="none" strike="noStrike" kern="1200" dirty="0" smtClean="0">
                          <a:solidFill>
                            <a:schemeClr val="tx1"/>
                          </a:solidFill>
                          <a:effectLst/>
                          <a:latin typeface="华文中宋" panose="02010600040101010101" pitchFamily="2" charset="-122"/>
                          <a:ea typeface="华文中宋" panose="02010600040101010101" pitchFamily="2" charset="-122"/>
                          <a:cs typeface="+mn-cs"/>
                        </a:rPr>
                        <a:t>科学与工程</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排名</a:t>
                      </a:r>
                      <a:endPar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endParaRPr>
                    </a:p>
                  </a:txBody>
                  <a:tcPr marL="9525" marR="9525" marT="9525" marB="0" anchor="ctr">
                    <a:solidFill>
                      <a:schemeClr val="bg1">
                        <a:lumMod val="95000"/>
                      </a:schemeClr>
                    </a:solidFill>
                  </a:tcPr>
                </a:tc>
                <a:tc>
                  <a:txBody>
                    <a:bodyPr/>
                    <a:lstStyle/>
                    <a:p>
                      <a:pPr algn="ctr" fontAlgn="ctr"/>
                      <a:r>
                        <a:rPr lang="en-US" altLang="zh-CN" sz="2400" b="1" i="0" u="none" strike="noStrike" dirty="0" smtClean="0">
                          <a:solidFill>
                            <a:schemeClr val="tx1"/>
                          </a:solidFill>
                          <a:effectLst/>
                          <a:latin typeface="华文中宋" panose="02010600040101010101" pitchFamily="2" charset="-122"/>
                          <a:ea typeface="华文中宋" panose="02010600040101010101" pitchFamily="2" charset="-122"/>
                        </a:rPr>
                        <a:t>9</a:t>
                      </a:r>
                    </a:p>
                  </a:txBody>
                  <a:tcPr marL="9525" marR="9525" marT="9525" marB="0" anchor="ctr">
                    <a:solidFill>
                      <a:schemeClr val="bg1">
                        <a:lumMod val="95000"/>
                      </a:schemeClr>
                    </a:solidFill>
                  </a:tcPr>
                </a:tc>
              </a:tr>
              <a:tr h="43053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rPr>
                        <a:t>QS</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世界大学</a:t>
                      </a:r>
                      <a:r>
                        <a:rPr lang="zh-CN" altLang="en-US" sz="2000" b="0" i="0" u="none" strike="noStrike" dirty="0" smtClean="0">
                          <a:solidFill>
                            <a:srgbClr val="FF0000"/>
                          </a:solidFill>
                          <a:effectLst/>
                          <a:latin typeface="华文中宋" panose="02010600040101010101" pitchFamily="2" charset="-122"/>
                          <a:ea typeface="华文中宋" panose="02010600040101010101" pitchFamily="2" charset="-122"/>
                        </a:rPr>
                        <a:t>机械、航空与制造</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工程排名</a:t>
                      </a:r>
                      <a:endPar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endParaRPr>
                    </a:p>
                  </a:txBody>
                  <a:tcPr marL="9525" marR="9525" marT="9525" marB="0" anchor="ctr">
                    <a:solidFill>
                      <a:schemeClr val="bg1">
                        <a:lumMod val="95000"/>
                      </a:schemeClr>
                    </a:solidFill>
                  </a:tcPr>
                </a:tc>
                <a:tc>
                  <a:txBody>
                    <a:bodyPr/>
                    <a:lstStyle/>
                    <a:p>
                      <a:pPr algn="ctr" fontAlgn="ctr"/>
                      <a:r>
                        <a:rPr lang="en-US" altLang="zh-CN" sz="2400" b="1" i="0" u="none" strike="noStrike" dirty="0" smtClean="0">
                          <a:solidFill>
                            <a:schemeClr val="tx1"/>
                          </a:solidFill>
                          <a:effectLst/>
                          <a:latin typeface="华文中宋" panose="02010600040101010101" pitchFamily="2" charset="-122"/>
                          <a:ea typeface="华文中宋" panose="02010600040101010101" pitchFamily="2" charset="-122"/>
                        </a:rPr>
                        <a:t>10</a:t>
                      </a:r>
                    </a:p>
                  </a:txBody>
                  <a:tcPr marL="9525" marR="9525" marT="9525" marB="0" anchor="ctr">
                    <a:solidFill>
                      <a:schemeClr val="bg1">
                        <a:lumMod val="95000"/>
                      </a:schemeClr>
                    </a:solidFill>
                  </a:tcPr>
                </a:tc>
              </a:tr>
              <a:tr h="360738">
                <a:tc>
                  <a:txBody>
                    <a:bodyPr/>
                    <a:lstStyle/>
                    <a:p>
                      <a:pPr algn="ctr" fontAlgn="ctr"/>
                      <a:r>
                        <a:rPr lang="en-US" altLang="zh-CN" sz="2000" u="none" strike="noStrike" dirty="0" smtClean="0">
                          <a:solidFill>
                            <a:schemeClr val="tx1"/>
                          </a:solidFill>
                          <a:effectLst/>
                          <a:latin typeface="华文中宋" panose="02010600040101010101" pitchFamily="2" charset="-122"/>
                          <a:ea typeface="华文中宋" panose="02010600040101010101" pitchFamily="2" charset="-122"/>
                        </a:rPr>
                        <a:t>QS</a:t>
                      </a:r>
                      <a:r>
                        <a:rPr lang="zh-CN" altLang="en-US" sz="2000" u="none" strike="noStrike" dirty="0" smtClean="0">
                          <a:solidFill>
                            <a:schemeClr val="tx1"/>
                          </a:solidFill>
                          <a:effectLst/>
                          <a:latin typeface="华文中宋" panose="02010600040101010101" pitchFamily="2" charset="-122"/>
                          <a:ea typeface="华文中宋" panose="02010600040101010101" pitchFamily="2" charset="-122"/>
                        </a:rPr>
                        <a:t>世界大学</a:t>
                      </a:r>
                      <a:r>
                        <a:rPr lang="zh-CN" altLang="en-US" sz="2000" u="none" strike="noStrike" dirty="0" smtClean="0">
                          <a:solidFill>
                            <a:srgbClr val="C00000"/>
                          </a:solidFill>
                          <a:effectLst/>
                          <a:latin typeface="华文中宋" panose="02010600040101010101" pitchFamily="2" charset="-122"/>
                          <a:ea typeface="华文中宋" panose="02010600040101010101" pitchFamily="2" charset="-122"/>
                        </a:rPr>
                        <a:t>综合</a:t>
                      </a:r>
                      <a:r>
                        <a:rPr lang="zh-CN" altLang="en-US" sz="2000" u="none" strike="noStrike" dirty="0" smtClean="0">
                          <a:solidFill>
                            <a:schemeClr val="tx1"/>
                          </a:solidFill>
                          <a:effectLst/>
                          <a:latin typeface="华文中宋" panose="02010600040101010101" pitchFamily="2" charset="-122"/>
                          <a:ea typeface="华文中宋" panose="02010600040101010101" pitchFamily="2" charset="-122"/>
                        </a:rPr>
                        <a:t>排名</a:t>
                      </a:r>
                      <a:endParaRPr lang="en-US" altLang="zh-CN" sz="2000" u="none" strike="noStrike" dirty="0" smtClean="0">
                        <a:solidFill>
                          <a:schemeClr val="tx1"/>
                        </a:solidFill>
                        <a:effectLst/>
                        <a:latin typeface="华文中宋" panose="02010600040101010101" pitchFamily="2" charset="-122"/>
                        <a:ea typeface="华文中宋" panose="02010600040101010101" pitchFamily="2" charset="-122"/>
                      </a:endParaRPr>
                    </a:p>
                  </a:txBody>
                  <a:tcPr marL="9525" marR="9525" marT="9525" marB="0" anchor="ctr">
                    <a:solidFill>
                      <a:schemeClr val="bg1">
                        <a:lumMod val="95000"/>
                      </a:schemeClr>
                    </a:solidFill>
                  </a:tcPr>
                </a:tc>
                <a:tc>
                  <a:txBody>
                    <a:bodyPr/>
                    <a:lstStyle/>
                    <a:p>
                      <a:pPr algn="ctr" fontAlgn="ctr"/>
                      <a:r>
                        <a:rPr lang="en-US" altLang="zh-CN" sz="2400" b="1" i="0" u="none" strike="noStrike" dirty="0" smtClean="0">
                          <a:solidFill>
                            <a:schemeClr val="tx1"/>
                          </a:solidFill>
                          <a:effectLst/>
                          <a:latin typeface="华文中宋" panose="02010600040101010101" pitchFamily="2" charset="-122"/>
                          <a:ea typeface="华文中宋" panose="02010600040101010101" pitchFamily="2" charset="-122"/>
                        </a:rPr>
                        <a:t>24</a:t>
                      </a:r>
                      <a:endParaRPr lang="en-US" altLang="zh-CN" sz="2400" b="1" i="0" u="none" strike="noStrike" dirty="0">
                        <a:solidFill>
                          <a:schemeClr val="tx1"/>
                        </a:solidFill>
                        <a:effectLst/>
                        <a:latin typeface="华文中宋" panose="02010600040101010101" pitchFamily="2" charset="-122"/>
                        <a:ea typeface="华文中宋" panose="02010600040101010101" pitchFamily="2" charset="-122"/>
                      </a:endParaRPr>
                    </a:p>
                  </a:txBody>
                  <a:tcPr marL="9525" marR="9525" marT="9525" marB="0" anchor="ctr">
                    <a:solidFill>
                      <a:schemeClr val="bg1">
                        <a:lumMod val="95000"/>
                      </a:schemeClr>
                    </a:solidFill>
                  </a:tcPr>
                </a:tc>
              </a:tr>
              <a:tr h="387473">
                <a:tc>
                  <a:txBody>
                    <a:bodyPr/>
                    <a:lstStyle/>
                    <a:p>
                      <a:pPr algn="ctr" fontAlgn="ctr"/>
                      <a:r>
                        <a:rPr lang="en-US" altLang="zh-CN" sz="2000" b="0" i="0" u="none" strike="noStrike" dirty="0" smtClean="0">
                          <a:solidFill>
                            <a:schemeClr val="tx1"/>
                          </a:solidFill>
                          <a:effectLst/>
                          <a:latin typeface="华文中宋" panose="02010600040101010101" pitchFamily="2" charset="-122"/>
                          <a:ea typeface="华文中宋" panose="02010600040101010101" pitchFamily="2" charset="-122"/>
                        </a:rPr>
                        <a:t>THE</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泰晤士报世界大学</a:t>
                      </a:r>
                      <a:r>
                        <a:rPr lang="zh-CN" altLang="en-US" sz="2000" b="0" i="0" u="none" strike="noStrike" dirty="0" smtClean="0">
                          <a:solidFill>
                            <a:srgbClr val="C00000"/>
                          </a:solidFill>
                          <a:effectLst/>
                          <a:latin typeface="华文中宋" panose="02010600040101010101" pitchFamily="2" charset="-122"/>
                          <a:ea typeface="华文中宋" panose="02010600040101010101" pitchFamily="2" charset="-122"/>
                        </a:rPr>
                        <a:t>声誉</a:t>
                      </a:r>
                      <a:r>
                        <a:rPr lang="zh-CN" altLang="en-US" sz="2000" b="0" i="0" u="none" strike="noStrike" dirty="0" smtClean="0">
                          <a:solidFill>
                            <a:schemeClr val="tx1"/>
                          </a:solidFill>
                          <a:effectLst/>
                          <a:latin typeface="华文中宋" panose="02010600040101010101" pitchFamily="2" charset="-122"/>
                          <a:ea typeface="华文中宋" panose="02010600040101010101" pitchFamily="2" charset="-122"/>
                        </a:rPr>
                        <a:t>排名</a:t>
                      </a:r>
                      <a:endParaRPr lang="zh-CN" altLang="en-US" sz="2000" b="0" i="0" u="none" strike="noStrike" dirty="0">
                        <a:solidFill>
                          <a:schemeClr val="tx1"/>
                        </a:solidFill>
                        <a:effectLst/>
                        <a:latin typeface="华文中宋" panose="02010600040101010101" pitchFamily="2" charset="-122"/>
                        <a:ea typeface="华文中宋" panose="02010600040101010101" pitchFamily="2" charset="-122"/>
                      </a:endParaRPr>
                    </a:p>
                  </a:txBody>
                  <a:tcPr marL="9525" marR="9525" marT="9525" marB="0" anchor="ctr">
                    <a:solidFill>
                      <a:schemeClr val="bg1">
                        <a:lumMod val="95000"/>
                      </a:schemeClr>
                    </a:solidFill>
                  </a:tcPr>
                </a:tc>
                <a:tc>
                  <a:txBody>
                    <a:bodyPr/>
                    <a:lstStyle/>
                    <a:p>
                      <a:pPr algn="ctr" fontAlgn="ctr"/>
                      <a:r>
                        <a:rPr lang="en-US" altLang="zh-CN" sz="2400" b="1" i="0" u="none" strike="noStrike" dirty="0" smtClean="0">
                          <a:solidFill>
                            <a:schemeClr val="tx1"/>
                          </a:solidFill>
                          <a:effectLst/>
                          <a:latin typeface="华文中宋" panose="02010600040101010101" pitchFamily="2" charset="-122"/>
                          <a:ea typeface="华文中宋" panose="02010600040101010101" pitchFamily="2" charset="-122"/>
                        </a:rPr>
                        <a:t>18</a:t>
                      </a:r>
                    </a:p>
                  </a:txBody>
                  <a:tcPr marL="9525" marR="9525" marT="9525" marB="0" anchor="ctr">
                    <a:solidFill>
                      <a:schemeClr val="bg1">
                        <a:lumMod val="95000"/>
                      </a:schemeClr>
                    </a:solidFill>
                  </a:tcPr>
                </a:tc>
              </a:tr>
            </a:tbl>
          </a:graphicData>
        </a:graphic>
      </p:graphicFrame>
      <p:sp>
        <p:nvSpPr>
          <p:cNvPr id="13" name="TextBox 12"/>
          <p:cNvSpPr txBox="1"/>
          <p:nvPr/>
        </p:nvSpPr>
        <p:spPr>
          <a:xfrm>
            <a:off x="1373403" y="1266170"/>
            <a:ext cx="6397194" cy="523220"/>
          </a:xfrm>
          <a:prstGeom prst="rect">
            <a:avLst/>
          </a:prstGeom>
          <a:noFill/>
        </p:spPr>
        <p:txBody>
          <a:bodyPr wrap="square" rtlCol="0">
            <a:spAutoFit/>
          </a:bodyPr>
          <a:lstStyle/>
          <a:p>
            <a:pPr algn="ctr"/>
            <a:r>
              <a:rPr lang="zh-CN" altLang="en-US" sz="2800" b="1" dirty="0" smtClean="0">
                <a:solidFill>
                  <a:srgbClr val="715096"/>
                </a:solidFill>
                <a:latin typeface="微软雅黑" panose="020B0503020204020204" pitchFamily="34" charset="-122"/>
                <a:ea typeface="微软雅黑" panose="020B0503020204020204" pitchFamily="34" charset="-122"/>
              </a:rPr>
              <a:t>清华大学持续打破并创造新的中国记录</a:t>
            </a:r>
            <a:endParaRPr lang="en-US" altLang="zh-CN" sz="2800" b="1" dirty="0" smtClean="0">
              <a:solidFill>
                <a:srgbClr val="7150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2638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58416" y="1336708"/>
            <a:ext cx="7842250" cy="346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pPr>
              <a:lnSpc>
                <a:spcPct val="120000"/>
              </a:lnSpc>
            </a:pPr>
            <a:r>
              <a:rPr lang="zh-CN" altLang="en-US" dirty="0" smtClean="0"/>
              <a:t>排名只是一方面</a:t>
            </a:r>
            <a:endParaRPr lang="en-US" altLang="zh-CN" dirty="0" smtClean="0"/>
          </a:p>
          <a:p>
            <a:pPr>
              <a:lnSpc>
                <a:spcPct val="120000"/>
              </a:lnSpc>
            </a:pPr>
            <a:r>
              <a:rPr lang="zh-CN" altLang="en-US" dirty="0"/>
              <a:t>真相</a:t>
            </a:r>
            <a:r>
              <a:rPr lang="zh-CN" altLang="en-US" dirty="0" smtClean="0"/>
              <a:t>，远不止如此！</a:t>
            </a:r>
            <a:endParaRPr lang="en-US" altLang="zh-CN" dirty="0"/>
          </a:p>
        </p:txBody>
      </p:sp>
    </p:spTree>
    <p:extLst>
      <p:ext uri="{BB962C8B-B14F-4D97-AF65-F5344CB8AC3E}">
        <p14:creationId xmlns:p14="http://schemas.microsoft.com/office/powerpoint/2010/main" val="35236518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solidFill>
                  <a:srgbClr val="715096"/>
                </a:solidFill>
              </a:rPr>
              <a:t>清华是一所什么样的大学？</a:t>
            </a:r>
            <a:endParaRPr lang="zh-CN" altLang="en-US" dirty="0">
              <a:solidFill>
                <a:srgbClr val="715096"/>
              </a:solidFill>
            </a:endParaRP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291346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58416" y="1336708"/>
            <a:ext cx="7842250" cy="346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pPr>
              <a:lnSpc>
                <a:spcPct val="120000"/>
              </a:lnSpc>
            </a:pPr>
            <a:r>
              <a:rPr lang="zh-CN" altLang="en-US" sz="4400" dirty="0" smtClean="0">
                <a:solidFill>
                  <a:srgbClr val="C00000"/>
                </a:solidFill>
              </a:rPr>
              <a:t>更创新 </a:t>
            </a:r>
            <a:r>
              <a:rPr lang="en-US" altLang="zh-CN" sz="4400" dirty="0" smtClean="0"/>
              <a:t>| </a:t>
            </a:r>
            <a:r>
              <a:rPr lang="zh-CN" altLang="en-US" sz="4400" dirty="0" smtClean="0"/>
              <a:t>更国际 </a:t>
            </a:r>
            <a:r>
              <a:rPr lang="en-US" altLang="zh-CN" sz="4400" dirty="0" smtClean="0"/>
              <a:t>| </a:t>
            </a:r>
            <a:r>
              <a:rPr lang="zh-CN" altLang="en-US" sz="4400" dirty="0" smtClean="0"/>
              <a:t>更人文</a:t>
            </a:r>
            <a:endParaRPr lang="en-US" altLang="zh-CN" sz="4400" dirty="0"/>
          </a:p>
        </p:txBody>
      </p:sp>
    </p:spTree>
    <p:extLst>
      <p:ext uri="{BB962C8B-B14F-4D97-AF65-F5344CB8AC3E}">
        <p14:creationId xmlns:p14="http://schemas.microsoft.com/office/powerpoint/2010/main" val="16687553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a:t>更创新 </a:t>
            </a:r>
            <a:r>
              <a:rPr lang="zh-CN" altLang="en-US" sz="2800" dirty="0"/>
              <a:t>之 </a:t>
            </a:r>
            <a:r>
              <a:rPr lang="zh-CN" altLang="en-US" dirty="0" smtClean="0"/>
              <a:t>学术领军人物</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192118"/>
            <a:ext cx="2108036" cy="2810715"/>
          </a:xfrm>
          <a:prstGeom prst="rect">
            <a:avLst/>
          </a:prstGeom>
        </p:spPr>
      </p:pic>
      <p:sp>
        <p:nvSpPr>
          <p:cNvPr id="5" name="矩形 4"/>
          <p:cNvSpPr/>
          <p:nvPr/>
        </p:nvSpPr>
        <p:spPr>
          <a:xfrm>
            <a:off x="498022" y="4123388"/>
            <a:ext cx="4008663" cy="2200602"/>
          </a:xfrm>
          <a:prstGeom prst="rect">
            <a:avLst/>
          </a:prstGeom>
        </p:spPr>
        <p:txBody>
          <a:bodyPr wrap="square">
            <a:spAutoFit/>
          </a:bodyPr>
          <a:lstStyle/>
          <a:p>
            <a:pPr>
              <a:spcBef>
                <a:spcPts val="600"/>
              </a:spcBef>
            </a:pPr>
            <a:r>
              <a:rPr lang="zh-CN" altLang="en-US" b="1" dirty="0" smtClean="0">
                <a:latin typeface="書體坊顏體㊣" panose="02010600030101010101" pitchFamily="2" charset="-122"/>
                <a:ea typeface="書體坊顏體㊣" panose="02010600030101010101" pitchFamily="2" charset="-122"/>
              </a:rPr>
              <a:t>薛其坤 </a:t>
            </a:r>
            <a:r>
              <a:rPr lang="zh-CN" altLang="en-US" sz="1600" b="1" dirty="0" smtClean="0">
                <a:latin typeface="华文楷体" panose="02010600040101010101" pitchFamily="2" charset="-122"/>
                <a:ea typeface="华文楷体" panose="02010600040101010101" pitchFamily="2" charset="-122"/>
              </a:rPr>
              <a:t>材料物理学家  中国科学院</a:t>
            </a:r>
            <a:r>
              <a:rPr lang="zh-CN" altLang="en-US" sz="1600" b="1" dirty="0">
                <a:latin typeface="华文楷体" panose="02010600040101010101" pitchFamily="2" charset="-122"/>
                <a:ea typeface="华文楷体" panose="02010600040101010101" pitchFamily="2" charset="-122"/>
              </a:rPr>
              <a:t>院士</a:t>
            </a:r>
            <a:endParaRPr lang="en-US" altLang="zh-CN" sz="1600" b="1" dirty="0">
              <a:latin typeface="华文楷体" panose="02010600040101010101" pitchFamily="2" charset="-122"/>
              <a:ea typeface="华文楷体" panose="02010600040101010101" pitchFamily="2" charset="-122"/>
            </a:endParaRPr>
          </a:p>
          <a:p>
            <a:pPr>
              <a:spcBef>
                <a:spcPts val="600"/>
              </a:spcBef>
            </a:pPr>
            <a:r>
              <a:rPr lang="zh-CN" altLang="en-US" dirty="0" smtClean="0">
                <a:latin typeface="华文楷体" panose="02010600040101010101" pitchFamily="2" charset="-122"/>
                <a:ea typeface="华文楷体" panose="02010600040101010101" pitchFamily="2" charset="-122"/>
              </a:rPr>
              <a:t>清华大学副校长 </a:t>
            </a:r>
            <a:endParaRPr lang="en-US" altLang="zh-CN" dirty="0" smtClean="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600" dirty="0" smtClean="0">
                <a:latin typeface="华文楷体" panose="02010600040101010101" pitchFamily="2" charset="-122"/>
                <a:ea typeface="华文楷体" panose="02010600040101010101" pitchFamily="2" charset="-122"/>
              </a:rPr>
              <a:t>2016</a:t>
            </a:r>
            <a:r>
              <a:rPr lang="zh-CN" altLang="en-US" sz="1600" dirty="0" smtClean="0">
                <a:latin typeface="华文楷体" panose="02010600040101010101" pitchFamily="2" charset="-122"/>
                <a:ea typeface="华文楷体" panose="02010600040101010101" pitchFamily="2" charset="-122"/>
              </a:rPr>
              <a:t>年获未来科学大奖</a:t>
            </a:r>
            <a:endParaRPr lang="en-US" altLang="zh-CN" sz="1600" dirty="0" smtClean="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600" dirty="0" smtClean="0">
                <a:latin typeface="华文楷体" panose="02010600040101010101" pitchFamily="2" charset="-122"/>
                <a:ea typeface="华文楷体" panose="02010600040101010101" pitchFamily="2" charset="-122"/>
              </a:rPr>
              <a:t>2014</a:t>
            </a:r>
            <a:r>
              <a:rPr lang="zh-CN" altLang="en-US" sz="1600" dirty="0">
                <a:latin typeface="华文楷体" panose="02010600040101010101" pitchFamily="2" charset="-122"/>
                <a:ea typeface="华文楷体" panose="02010600040101010101" pitchFamily="2" charset="-122"/>
              </a:rPr>
              <a:t>年求是杰出科学家</a:t>
            </a:r>
            <a:r>
              <a:rPr lang="zh-CN" altLang="en-US" sz="1600" dirty="0" smtClean="0">
                <a:latin typeface="华文楷体" panose="02010600040101010101" pitchFamily="2" charset="-122"/>
                <a:ea typeface="华文楷体" panose="02010600040101010101" pitchFamily="2" charset="-122"/>
              </a:rPr>
              <a:t>奖</a:t>
            </a:r>
            <a:endParaRPr lang="en-US" altLang="zh-CN" sz="1600" dirty="0" smtClean="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600" dirty="0" smtClean="0">
                <a:latin typeface="华文楷体" panose="02010600040101010101" pitchFamily="2" charset="-122"/>
                <a:ea typeface="华文楷体" panose="02010600040101010101" pitchFamily="2" charset="-122"/>
              </a:rPr>
              <a:t>2014</a:t>
            </a:r>
            <a:r>
              <a:rPr lang="zh-CN" altLang="en-US" sz="1600" dirty="0" smtClean="0">
                <a:latin typeface="华文楷体" panose="02010600040101010101" pitchFamily="2" charset="-122"/>
                <a:ea typeface="华文楷体" panose="02010600040101010101" pitchFamily="2" charset="-122"/>
              </a:rPr>
              <a:t>年何梁何利</a:t>
            </a:r>
            <a:r>
              <a:rPr lang="zh-CN" altLang="en-US" sz="1600" dirty="0">
                <a:latin typeface="华文楷体" panose="02010600040101010101" pitchFamily="2" charset="-122"/>
                <a:ea typeface="华文楷体" panose="02010600040101010101" pitchFamily="2" charset="-122"/>
              </a:rPr>
              <a:t>科学与技术成就奖。</a:t>
            </a:r>
            <a:endParaRPr lang="en-US" altLang="zh-CN" sz="1600"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600" dirty="0" smtClean="0">
                <a:latin typeface="华文楷体" panose="02010600040101010101" pitchFamily="2" charset="-122"/>
                <a:ea typeface="华文楷体" panose="02010600040101010101" pitchFamily="2" charset="-122"/>
              </a:rPr>
              <a:t>2013</a:t>
            </a:r>
            <a:r>
              <a:rPr lang="zh-CN" altLang="en-US" sz="1600" dirty="0">
                <a:latin typeface="华文楷体" panose="02010600040101010101" pitchFamily="2" charset="-122"/>
                <a:ea typeface="华文楷体" panose="02010600040101010101" pitchFamily="2" charset="-122"/>
              </a:rPr>
              <a:t>年发现量子反常霍尔效应，开辟全新领域</a:t>
            </a:r>
            <a:endParaRPr lang="en-US" altLang="zh-CN" sz="1600"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600" dirty="0">
                <a:latin typeface="华文楷体" panose="02010600040101010101" pitchFamily="2" charset="-122"/>
                <a:ea typeface="华文楷体" panose="02010600040101010101" pitchFamily="2" charset="-122"/>
              </a:rPr>
              <a:t>2012</a:t>
            </a:r>
            <a:r>
              <a:rPr lang="zh-CN" altLang="en-US" sz="1600" dirty="0">
                <a:latin typeface="华文楷体" panose="02010600040101010101" pitchFamily="2" charset="-122"/>
                <a:ea typeface="华文楷体" panose="02010600040101010101" pitchFamily="2" charset="-122"/>
              </a:rPr>
              <a:t>年提出界面高温</a:t>
            </a:r>
            <a:r>
              <a:rPr lang="zh-CN" altLang="en-US" sz="1600" dirty="0" smtClean="0">
                <a:latin typeface="华文楷体" panose="02010600040101010101" pitchFamily="2" charset="-122"/>
                <a:ea typeface="华文楷体" panose="02010600040101010101" pitchFamily="2" charset="-122"/>
              </a:rPr>
              <a:t>超导；</a:t>
            </a:r>
            <a:endParaRPr lang="en-US" altLang="zh-CN" sz="1600" dirty="0">
              <a:latin typeface="华文楷体" panose="02010600040101010101" pitchFamily="2" charset="-122"/>
              <a:ea typeface="华文楷体" panose="02010600040101010101" pitchFamily="2" charset="-122"/>
            </a:endParaRPr>
          </a:p>
        </p:txBody>
      </p:sp>
      <p:grpSp>
        <p:nvGrpSpPr>
          <p:cNvPr id="10" name="组合 9"/>
          <p:cNvGrpSpPr/>
          <p:nvPr/>
        </p:nvGrpSpPr>
        <p:grpSpPr>
          <a:xfrm>
            <a:off x="4831862" y="1198066"/>
            <a:ext cx="2263518" cy="2804768"/>
            <a:chOff x="4831861" y="1207396"/>
            <a:chExt cx="2703775" cy="3350299"/>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31861" y="1207396"/>
              <a:ext cx="2703775" cy="3350299"/>
            </a:xfrm>
            <a:prstGeom prst="rect">
              <a:avLst/>
            </a:prstGeom>
            <a:noFill/>
            <a:ln>
              <a:noFill/>
            </a:ln>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881657" y="1244716"/>
              <a:ext cx="1046426" cy="298215"/>
            </a:xfrm>
            <a:prstGeom prst="rect">
              <a:avLst/>
            </a:prstGeom>
            <a:noFill/>
            <a:ln>
              <a:noFill/>
            </a:ln>
          </p:spPr>
        </p:pic>
      </p:grpSp>
      <p:sp>
        <p:nvSpPr>
          <p:cNvPr id="9" name="矩形 8"/>
          <p:cNvSpPr/>
          <p:nvPr/>
        </p:nvSpPr>
        <p:spPr>
          <a:xfrm>
            <a:off x="4648393" y="4164467"/>
            <a:ext cx="4008663" cy="2200602"/>
          </a:xfrm>
          <a:prstGeom prst="rect">
            <a:avLst/>
          </a:prstGeom>
        </p:spPr>
        <p:txBody>
          <a:bodyPr wrap="square">
            <a:spAutoFit/>
          </a:bodyPr>
          <a:lstStyle/>
          <a:p>
            <a:pPr>
              <a:spcBef>
                <a:spcPts val="600"/>
              </a:spcBef>
            </a:pPr>
            <a:r>
              <a:rPr lang="zh-CN" altLang="en-US" b="1" dirty="0">
                <a:latin typeface="書體坊顏體㊣" panose="02010600030101010101" pitchFamily="2" charset="-122"/>
                <a:ea typeface="書體坊顏體㊣" panose="02010600030101010101" pitchFamily="2" charset="-122"/>
              </a:rPr>
              <a:t>施一公</a:t>
            </a:r>
            <a:r>
              <a:rPr lang="zh-CN" altLang="en-US" b="1" dirty="0" smtClean="0">
                <a:latin typeface="書體坊顏體㊣" panose="02010600030101010101" pitchFamily="2" charset="-122"/>
                <a:ea typeface="書體坊顏體㊣" panose="02010600030101010101" pitchFamily="2" charset="-122"/>
              </a:rPr>
              <a:t> </a:t>
            </a:r>
            <a:r>
              <a:rPr lang="zh-CN" altLang="en-US" sz="1600" b="1" dirty="0" smtClean="0">
                <a:latin typeface="华文楷体" panose="02010600040101010101" pitchFamily="2" charset="-122"/>
                <a:ea typeface="华文楷体" panose="02010600040101010101" pitchFamily="2" charset="-122"/>
              </a:rPr>
              <a:t>结构生物学家  中国科学院</a:t>
            </a:r>
            <a:r>
              <a:rPr lang="zh-CN" altLang="en-US" sz="1600" b="1" dirty="0">
                <a:latin typeface="华文楷体" panose="02010600040101010101" pitchFamily="2" charset="-122"/>
                <a:ea typeface="华文楷体" panose="02010600040101010101" pitchFamily="2" charset="-122"/>
              </a:rPr>
              <a:t>院士</a:t>
            </a:r>
            <a:endParaRPr lang="en-US" altLang="zh-CN" sz="1600" b="1" dirty="0">
              <a:latin typeface="华文楷体" panose="02010600040101010101" pitchFamily="2" charset="-122"/>
              <a:ea typeface="华文楷体" panose="02010600040101010101" pitchFamily="2" charset="-122"/>
            </a:endParaRPr>
          </a:p>
          <a:p>
            <a:pPr>
              <a:spcBef>
                <a:spcPts val="600"/>
              </a:spcBef>
            </a:pPr>
            <a:r>
              <a:rPr lang="zh-CN" altLang="en-US" dirty="0" smtClean="0">
                <a:latin typeface="华文楷体" panose="02010600040101010101" pitchFamily="2" charset="-122"/>
                <a:ea typeface="华文楷体" panose="02010600040101010101" pitchFamily="2" charset="-122"/>
              </a:rPr>
              <a:t>清华大学副校长 </a:t>
            </a:r>
            <a:endParaRPr lang="en-US" altLang="zh-CN" dirty="0" smtClean="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600" dirty="0" smtClean="0">
                <a:latin typeface="华文楷体" panose="02010600040101010101" pitchFamily="2" charset="-122"/>
                <a:ea typeface="华文楷体" panose="02010600040101010101" pitchFamily="2" charset="-122"/>
              </a:rPr>
              <a:t>2016</a:t>
            </a:r>
            <a:r>
              <a:rPr lang="zh-CN" altLang="en-US" sz="1600" dirty="0" smtClean="0">
                <a:latin typeface="华文楷体" panose="02010600040101010101" pitchFamily="2" charset="-122"/>
                <a:ea typeface="华文楷体" panose="02010600040101010101" pitchFamily="2" charset="-122"/>
              </a:rPr>
              <a:t>年获影响世界华人大奖</a:t>
            </a:r>
            <a:endParaRPr lang="en-US" altLang="zh-CN" sz="1600" dirty="0" smtClean="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600" dirty="0" smtClean="0">
                <a:latin typeface="华文楷体" panose="02010600040101010101" pitchFamily="2" charset="-122"/>
                <a:ea typeface="华文楷体" panose="02010600040101010101" pitchFamily="2" charset="-122"/>
              </a:rPr>
              <a:t>2016</a:t>
            </a:r>
            <a:r>
              <a:rPr lang="zh-CN" altLang="en-US" sz="1600" dirty="0" smtClean="0">
                <a:latin typeface="华文楷体" panose="02010600040101010101" pitchFamily="2" charset="-122"/>
                <a:ea typeface="华文楷体" panose="02010600040101010101" pitchFamily="2" charset="-122"/>
              </a:rPr>
              <a:t>年何梁何利</a:t>
            </a:r>
            <a:r>
              <a:rPr lang="zh-CN" altLang="en-US" sz="1600" dirty="0">
                <a:latin typeface="华文楷体" panose="02010600040101010101" pitchFamily="2" charset="-122"/>
                <a:ea typeface="华文楷体" panose="02010600040101010101" pitchFamily="2" charset="-122"/>
              </a:rPr>
              <a:t>科学与技术成就</a:t>
            </a:r>
            <a:r>
              <a:rPr lang="zh-CN" altLang="en-US" sz="1600" dirty="0" smtClean="0">
                <a:latin typeface="华文楷体" panose="02010600040101010101" pitchFamily="2" charset="-122"/>
                <a:ea typeface="华文楷体" panose="02010600040101010101" pitchFamily="2" charset="-122"/>
              </a:rPr>
              <a:t>奖</a:t>
            </a:r>
            <a:endParaRPr lang="en-US" altLang="zh-CN" sz="1600" dirty="0" smtClean="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600" dirty="0">
                <a:latin typeface="华文楷体" panose="02010600040101010101" pitchFamily="2" charset="-122"/>
                <a:ea typeface="华文楷体" panose="02010600040101010101" pitchFamily="2" charset="-122"/>
              </a:rPr>
              <a:t>2015</a:t>
            </a:r>
            <a:r>
              <a:rPr lang="zh-CN" altLang="en-US" sz="1600" dirty="0">
                <a:latin typeface="华文楷体" panose="02010600040101010101" pitchFamily="2" charset="-122"/>
                <a:ea typeface="华文楷体" panose="02010600040101010101" pitchFamily="2" charset="-122"/>
              </a:rPr>
              <a:t>年</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自然</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杰出导师奖</a:t>
            </a:r>
            <a:endParaRPr lang="en-US" altLang="zh-CN" sz="1600"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600" dirty="0" smtClean="0">
                <a:latin typeface="华文楷体" panose="02010600040101010101" pitchFamily="2" charset="-122"/>
                <a:ea typeface="华文楷体" panose="02010600040101010101" pitchFamily="2" charset="-122"/>
              </a:rPr>
              <a:t>2014</a:t>
            </a:r>
            <a:r>
              <a:rPr lang="zh-CN" altLang="en-US" sz="1600" dirty="0">
                <a:latin typeface="华文楷体" panose="02010600040101010101" pitchFamily="2" charset="-122"/>
                <a:ea typeface="华文楷体" panose="02010600040101010101" pitchFamily="2" charset="-122"/>
              </a:rPr>
              <a:t>年爱明诺夫奖</a:t>
            </a:r>
            <a:endParaRPr lang="en-US" altLang="zh-CN" sz="1600"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600" dirty="0" smtClean="0">
                <a:latin typeface="华文楷体" panose="02010600040101010101" pitchFamily="2" charset="-122"/>
                <a:ea typeface="华文楷体" panose="02010600040101010101" pitchFamily="2" charset="-122"/>
              </a:rPr>
              <a:t>2013</a:t>
            </a:r>
            <a:r>
              <a:rPr lang="zh-CN" altLang="en-US" sz="1600" dirty="0">
                <a:latin typeface="华文楷体" panose="02010600040101010101" pitchFamily="2" charset="-122"/>
                <a:ea typeface="华文楷体" panose="02010600040101010101" pitchFamily="2" charset="-122"/>
              </a:rPr>
              <a:t>年美国科学院外籍院士、美国艺术与科学院</a:t>
            </a:r>
            <a:r>
              <a:rPr lang="zh-CN" altLang="en-US" sz="1600" dirty="0" smtClean="0">
                <a:latin typeface="华文楷体" panose="02010600040101010101" pitchFamily="2" charset="-122"/>
                <a:ea typeface="华文楷体" panose="02010600040101010101" pitchFamily="2" charset="-122"/>
              </a:rPr>
              <a:t>院士</a:t>
            </a:r>
            <a:endParaRPr lang="en-US" altLang="zh-CN" sz="1600"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611438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a:t>更创新 </a:t>
            </a:r>
            <a:r>
              <a:rPr lang="zh-CN" altLang="en-US" sz="2800" dirty="0"/>
              <a:t>之 </a:t>
            </a:r>
            <a:r>
              <a:rPr lang="zh-CN" altLang="en-US" dirty="0" smtClean="0"/>
              <a:t>学术领军人物</a:t>
            </a:r>
            <a:endParaRPr lang="zh-CN" altLang="en-US" dirty="0"/>
          </a:p>
        </p:txBody>
      </p:sp>
      <p:sp>
        <p:nvSpPr>
          <p:cNvPr id="11" name="内容占位符 1"/>
          <p:cNvSpPr txBox="1">
            <a:spLocks/>
          </p:cNvSpPr>
          <p:nvPr/>
        </p:nvSpPr>
        <p:spPr>
          <a:xfrm>
            <a:off x="628651" y="1181994"/>
            <a:ext cx="7886700" cy="5348885"/>
          </a:xfrm>
          <a:prstGeom prst="rect">
            <a:avLst/>
          </a:prstGeom>
        </p:spPr>
        <p:txBody>
          <a:bodyPr>
            <a:normAutofit fontScale="62500" lnSpcReduction="20000"/>
          </a:bodyPr>
          <a:lstStyle>
            <a:lvl1pPr marL="360000" indent="-360000" algn="l" defTabSz="914400" rtl="0" eaLnBrk="1" latinLnBrk="0" hangingPunct="1">
              <a:lnSpc>
                <a:spcPct val="110000"/>
              </a:lnSpc>
              <a:spcBef>
                <a:spcPts val="1200"/>
              </a:spcBef>
              <a:buFont typeface="Arial" panose="020B0604020202020204" pitchFamily="34" charset="0"/>
              <a:buChar char="•"/>
              <a:defRPr lang="zh-CN" altLang="en-US" sz="3200" b="1" kern="1200" dirty="0" smtClean="0">
                <a:solidFill>
                  <a:srgbClr val="715096"/>
                </a:solidFill>
                <a:latin typeface="华文中宋" panose="02010600040101010101" pitchFamily="2" charset="-122"/>
                <a:ea typeface="华文中宋" panose="02010600040101010101" pitchFamily="2" charset="-122"/>
                <a:cs typeface="+mn-cs"/>
              </a:defRPr>
            </a:lvl1pPr>
            <a:lvl2pPr marL="720000" indent="-360000" algn="l" defTabSz="914400" rtl="0" eaLnBrk="1" latinLnBrk="0" hangingPunct="1">
              <a:lnSpc>
                <a:spcPct val="100000"/>
              </a:lnSpc>
              <a:spcBef>
                <a:spcPts val="12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2pPr>
            <a:lvl3pPr marL="1152000" indent="-228600" algn="l" defTabSz="914400" rtl="0" eaLnBrk="1" latinLnBrk="0" hangingPunct="1">
              <a:lnSpc>
                <a:spcPct val="90000"/>
              </a:lnSpc>
              <a:spcBef>
                <a:spcPts val="600"/>
              </a:spcBef>
              <a:buFont typeface="Arial" panose="020B0604020202020204" pitchFamily="34" charset="0"/>
              <a:buChar char="•"/>
              <a:defRPr sz="2000" b="1" kern="1200">
                <a:solidFill>
                  <a:schemeClr val="tx1"/>
                </a:solidFill>
                <a:latin typeface="华文仿宋" panose="02010600040101010101" pitchFamily="2" charset="-122"/>
                <a:ea typeface="华文仿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zh-CN" altLang="en-US" dirty="0" smtClean="0"/>
              <a:t>过去的一年，清华在学术界发生了什么？</a:t>
            </a:r>
            <a:endParaRPr lang="en-US" altLang="zh-CN" dirty="0" smtClean="0"/>
          </a:p>
          <a:p>
            <a:pPr lvl="1">
              <a:lnSpc>
                <a:spcPct val="120000"/>
              </a:lnSpc>
              <a:spcBef>
                <a:spcPts val="600"/>
              </a:spcBef>
            </a:pPr>
            <a:r>
              <a:rPr lang="zh-CN" altLang="zh-CN" dirty="0" smtClean="0"/>
              <a:t>清华</a:t>
            </a:r>
            <a:r>
              <a:rPr lang="zh-CN" altLang="zh-CN" dirty="0"/>
              <a:t>入选</a:t>
            </a:r>
            <a:r>
              <a:rPr lang="en-US" altLang="zh-CN" dirty="0"/>
              <a:t>2015</a:t>
            </a:r>
            <a:r>
              <a:rPr lang="zh-CN" altLang="zh-CN" dirty="0"/>
              <a:t>年中国</a:t>
            </a:r>
            <a:r>
              <a:rPr lang="zh-CN" altLang="zh-CN" dirty="0">
                <a:solidFill>
                  <a:srgbClr val="C00000"/>
                </a:solidFill>
              </a:rPr>
              <a:t>高被引学者榜单人数居高校</a:t>
            </a:r>
            <a:r>
              <a:rPr lang="zh-CN" altLang="zh-CN" dirty="0" smtClean="0">
                <a:solidFill>
                  <a:srgbClr val="C00000"/>
                </a:solidFill>
              </a:rPr>
              <a:t>首位</a:t>
            </a:r>
            <a:r>
              <a:rPr lang="zh-CN" altLang="en-US" dirty="0" smtClean="0"/>
              <a:t>，共</a:t>
            </a:r>
            <a:r>
              <a:rPr lang="en-US" altLang="zh-CN" dirty="0" smtClean="0"/>
              <a:t>109</a:t>
            </a:r>
            <a:r>
              <a:rPr lang="zh-CN" altLang="en-US" dirty="0" smtClean="0"/>
              <a:t>位学者</a:t>
            </a:r>
            <a:endParaRPr lang="en-US" altLang="zh-CN" dirty="0" smtClean="0"/>
          </a:p>
          <a:p>
            <a:pPr lvl="1">
              <a:lnSpc>
                <a:spcPct val="120000"/>
              </a:lnSpc>
              <a:spcBef>
                <a:spcPts val="600"/>
              </a:spcBef>
            </a:pPr>
            <a:r>
              <a:rPr lang="zh-CN" altLang="en-US" dirty="0"/>
              <a:t>中国</a:t>
            </a:r>
            <a:r>
              <a:rPr lang="zh-CN" altLang="en-US" dirty="0" smtClean="0"/>
              <a:t>大学</a:t>
            </a:r>
            <a:r>
              <a:rPr lang="en-US" altLang="zh-CN" dirty="0" smtClean="0"/>
              <a:t>ESI</a:t>
            </a:r>
            <a:r>
              <a:rPr lang="zh-CN" altLang="en-US" dirty="0" smtClean="0">
                <a:solidFill>
                  <a:srgbClr val="C00000"/>
                </a:solidFill>
              </a:rPr>
              <a:t>高被引论文排名全国第一</a:t>
            </a:r>
            <a:r>
              <a:rPr lang="zh-CN" altLang="en-US" dirty="0" smtClean="0"/>
              <a:t>，被引频次最多</a:t>
            </a:r>
            <a:endParaRPr lang="en-US" altLang="zh-CN" dirty="0" smtClean="0"/>
          </a:p>
          <a:p>
            <a:pPr lvl="1">
              <a:lnSpc>
                <a:spcPct val="120000"/>
              </a:lnSpc>
              <a:spcBef>
                <a:spcPts val="600"/>
              </a:spcBef>
            </a:pPr>
            <a:r>
              <a:rPr lang="zh-CN" altLang="en-US" dirty="0" smtClean="0"/>
              <a:t>清华</a:t>
            </a:r>
            <a:r>
              <a:rPr lang="zh-CN" altLang="zh-CN" dirty="0" smtClean="0"/>
              <a:t>人文学院</a:t>
            </a:r>
            <a:r>
              <a:rPr lang="zh-CN" altLang="zh-CN" dirty="0"/>
              <a:t>教授、著名作家格非凭借《江南三部曲》获得第九届茅盾文学</a:t>
            </a:r>
            <a:r>
              <a:rPr lang="zh-CN" altLang="zh-CN" dirty="0" smtClean="0"/>
              <a:t>奖</a:t>
            </a:r>
            <a:r>
              <a:rPr lang="zh-CN" altLang="en-US" dirty="0" smtClean="0"/>
              <a:t>，</a:t>
            </a:r>
            <a:r>
              <a:rPr lang="zh-CN" altLang="zh-CN" dirty="0" smtClean="0"/>
              <a:t>并且</a:t>
            </a:r>
            <a:r>
              <a:rPr lang="zh-CN" altLang="zh-CN" dirty="0"/>
              <a:t>以</a:t>
            </a:r>
            <a:r>
              <a:rPr lang="en-US" altLang="zh-CN" dirty="0"/>
              <a:t>57</a:t>
            </a:r>
            <a:r>
              <a:rPr lang="zh-CN" altLang="zh-CN" dirty="0"/>
              <a:t>票高居</a:t>
            </a:r>
            <a:r>
              <a:rPr lang="zh-CN" altLang="zh-CN" dirty="0" smtClean="0"/>
              <a:t>第一</a:t>
            </a:r>
            <a:endParaRPr lang="en-US" altLang="zh-CN" dirty="0" smtClean="0"/>
          </a:p>
          <a:p>
            <a:pPr lvl="1">
              <a:lnSpc>
                <a:spcPct val="120000"/>
              </a:lnSpc>
              <a:spcBef>
                <a:spcPts val="600"/>
              </a:spcBef>
            </a:pPr>
            <a:r>
              <a:rPr lang="zh-CN" altLang="en-US" dirty="0" smtClean="0"/>
              <a:t>清华</a:t>
            </a:r>
            <a:r>
              <a:rPr lang="zh-CN" altLang="zh-CN" dirty="0" smtClean="0"/>
              <a:t>医学院</a:t>
            </a:r>
            <a:r>
              <a:rPr lang="zh-CN" altLang="zh-CN" dirty="0"/>
              <a:t>教授颜宁获赛克勒国际生物物理</a:t>
            </a:r>
            <a:r>
              <a:rPr lang="zh-CN" altLang="zh-CN" dirty="0" smtClean="0"/>
              <a:t>奖</a:t>
            </a:r>
            <a:r>
              <a:rPr lang="zh-CN" altLang="en-US" dirty="0" smtClean="0"/>
              <a:t>，</a:t>
            </a:r>
            <a:r>
              <a:rPr lang="zh-CN" altLang="zh-CN" dirty="0" smtClean="0"/>
              <a:t>此前</a:t>
            </a:r>
            <a:r>
              <a:rPr lang="zh-CN" altLang="zh-CN" dirty="0"/>
              <a:t>，颜宁还获国际蛋白质学会颁发的</a:t>
            </a:r>
            <a:r>
              <a:rPr lang="en-US" altLang="zh-CN" dirty="0"/>
              <a:t>2015</a:t>
            </a:r>
            <a:r>
              <a:rPr lang="zh-CN" altLang="zh-CN" dirty="0"/>
              <a:t>年</a:t>
            </a:r>
            <a:r>
              <a:rPr lang="zh-CN" altLang="zh-CN" dirty="0" smtClean="0"/>
              <a:t>“青年科学家奖”</a:t>
            </a:r>
            <a:endParaRPr lang="en-US" altLang="zh-CN" dirty="0" smtClean="0"/>
          </a:p>
          <a:p>
            <a:pPr lvl="1">
              <a:lnSpc>
                <a:spcPct val="120000"/>
              </a:lnSpc>
              <a:spcBef>
                <a:spcPts val="600"/>
              </a:spcBef>
            </a:pPr>
            <a:r>
              <a:rPr lang="zh-CN" altLang="en-US" dirty="0" smtClean="0"/>
              <a:t>清华</a:t>
            </a:r>
            <a:r>
              <a:rPr lang="zh-CN" altLang="zh-CN" dirty="0" smtClean="0"/>
              <a:t>美术学院</a:t>
            </a:r>
            <a:r>
              <a:rPr lang="zh-CN" altLang="zh-CN" dirty="0"/>
              <a:t>教授、著名艺术家韩美林被联合国教科文组织授予“和平艺术家”</a:t>
            </a:r>
            <a:r>
              <a:rPr lang="zh-CN" altLang="zh-CN" dirty="0" smtClean="0"/>
              <a:t>称号</a:t>
            </a:r>
            <a:r>
              <a:rPr lang="zh-CN" altLang="en-US" dirty="0" smtClean="0"/>
              <a:t>，</a:t>
            </a:r>
            <a:r>
              <a:rPr lang="zh-CN" altLang="zh-CN" dirty="0" smtClean="0"/>
              <a:t>这</a:t>
            </a:r>
            <a:r>
              <a:rPr lang="zh-CN" altLang="zh-CN" dirty="0"/>
              <a:t>是中国</a:t>
            </a:r>
            <a:r>
              <a:rPr lang="zh-CN" altLang="zh-CN" dirty="0">
                <a:solidFill>
                  <a:srgbClr val="C00000"/>
                </a:solidFill>
              </a:rPr>
              <a:t>美术界首位得此殊荣的</a:t>
            </a:r>
            <a:r>
              <a:rPr lang="zh-CN" altLang="zh-CN" dirty="0" smtClean="0">
                <a:solidFill>
                  <a:srgbClr val="C00000"/>
                </a:solidFill>
              </a:rPr>
              <a:t>人</a:t>
            </a:r>
            <a:endParaRPr lang="en-US" altLang="zh-CN" dirty="0" smtClean="0">
              <a:solidFill>
                <a:srgbClr val="C00000"/>
              </a:solidFill>
            </a:endParaRPr>
          </a:p>
          <a:p>
            <a:pPr lvl="1">
              <a:lnSpc>
                <a:spcPct val="120000"/>
              </a:lnSpc>
              <a:spcBef>
                <a:spcPts val="600"/>
              </a:spcBef>
            </a:pPr>
            <a:r>
              <a:rPr lang="zh-CN" altLang="zh-CN" dirty="0"/>
              <a:t>中国工程院院士</a:t>
            </a:r>
            <a:r>
              <a:rPr lang="zh-CN" altLang="zh-CN" dirty="0" smtClean="0"/>
              <a:t>、</a:t>
            </a:r>
            <a:r>
              <a:rPr lang="zh-CN" altLang="en-US" dirty="0" smtClean="0"/>
              <a:t>清华</a:t>
            </a:r>
            <a:r>
              <a:rPr lang="zh-CN" altLang="zh-CN" dirty="0" smtClean="0"/>
              <a:t>机械</a:t>
            </a:r>
            <a:r>
              <a:rPr lang="zh-CN" altLang="zh-CN" dirty="0"/>
              <a:t>系教授柳百成荣获中国机械工程学会“中国铸造终身成就奖</a:t>
            </a:r>
            <a:r>
              <a:rPr lang="zh-CN" altLang="zh-CN" dirty="0" smtClean="0"/>
              <a:t>”</a:t>
            </a:r>
            <a:r>
              <a:rPr lang="zh-CN" altLang="en-US" dirty="0" smtClean="0"/>
              <a:t>，</a:t>
            </a:r>
            <a:r>
              <a:rPr lang="zh-CN" altLang="zh-CN" dirty="0" smtClean="0"/>
              <a:t>成为</a:t>
            </a:r>
            <a:r>
              <a:rPr lang="zh-CN" altLang="zh-CN" dirty="0"/>
              <a:t>唯一一位先后获得“中国铸造杰出贡献奖”（</a:t>
            </a:r>
            <a:r>
              <a:rPr lang="en-US" altLang="zh-CN" dirty="0"/>
              <a:t>2011</a:t>
            </a:r>
            <a:r>
              <a:rPr lang="zh-CN" altLang="zh-CN" dirty="0"/>
              <a:t>年）及“中国铸造终身成就奖”两个奖项的</a:t>
            </a:r>
            <a:r>
              <a:rPr lang="zh-CN" altLang="zh-CN" dirty="0" smtClean="0"/>
              <a:t>获得者</a:t>
            </a:r>
            <a:endParaRPr lang="en-US" altLang="zh-CN" dirty="0" smtClean="0"/>
          </a:p>
          <a:p>
            <a:pPr lvl="1">
              <a:lnSpc>
                <a:spcPct val="120000"/>
              </a:lnSpc>
              <a:spcBef>
                <a:spcPts val="600"/>
              </a:spcBef>
            </a:pPr>
            <a:r>
              <a:rPr lang="zh-CN" altLang="en-US" dirty="0" smtClean="0"/>
              <a:t>清华</a:t>
            </a:r>
            <a:r>
              <a:rPr lang="zh-CN" altLang="zh-CN" dirty="0" smtClean="0"/>
              <a:t>人文学院</a:t>
            </a:r>
            <a:r>
              <a:rPr lang="zh-CN" altLang="zh-CN" dirty="0"/>
              <a:t>李学勤教授获得第四届吴玉章人文社会科学终身成就</a:t>
            </a:r>
            <a:r>
              <a:rPr lang="zh-CN" altLang="zh-CN" dirty="0" smtClean="0"/>
              <a:t>奖</a:t>
            </a:r>
            <a:r>
              <a:rPr lang="zh-CN" altLang="en-US" dirty="0" smtClean="0"/>
              <a:t>，</a:t>
            </a:r>
            <a:r>
              <a:rPr lang="zh-CN" altLang="zh-CN" dirty="0" smtClean="0"/>
              <a:t>该</a:t>
            </a:r>
            <a:r>
              <a:rPr lang="zh-CN" altLang="zh-CN" dirty="0"/>
              <a:t>奖被视为</a:t>
            </a:r>
            <a:r>
              <a:rPr lang="zh-CN" altLang="zh-CN" dirty="0">
                <a:solidFill>
                  <a:srgbClr val="C00000"/>
                </a:solidFill>
              </a:rPr>
              <a:t>中国人文社科领域最高</a:t>
            </a:r>
            <a:r>
              <a:rPr lang="zh-CN" altLang="zh-CN" dirty="0" smtClean="0">
                <a:solidFill>
                  <a:srgbClr val="C00000"/>
                </a:solidFill>
              </a:rPr>
              <a:t>荣誉</a:t>
            </a:r>
            <a:endParaRPr lang="en-US" altLang="zh-CN" dirty="0" smtClean="0">
              <a:solidFill>
                <a:srgbClr val="C00000"/>
              </a:solidFill>
            </a:endParaRPr>
          </a:p>
          <a:p>
            <a:pPr lvl="1">
              <a:lnSpc>
                <a:spcPct val="120000"/>
              </a:lnSpc>
              <a:spcBef>
                <a:spcPts val="600"/>
              </a:spcBef>
            </a:pPr>
            <a:r>
              <a:rPr lang="zh-CN" altLang="zh-CN" dirty="0"/>
              <a:t>中国工程院院士、清华大学环境学院教授钱易获“最美教师”称号</a:t>
            </a:r>
            <a:endParaRPr lang="en-US" altLang="zh-CN" dirty="0"/>
          </a:p>
        </p:txBody>
      </p:sp>
    </p:spTree>
    <p:extLst>
      <p:ext uri="{BB962C8B-B14F-4D97-AF65-F5344CB8AC3E}">
        <p14:creationId xmlns:p14="http://schemas.microsoft.com/office/powerpoint/2010/main" val="41278277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28650" y="365127"/>
            <a:ext cx="7886700" cy="70643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smtClean="0">
                <a:solidFill>
                  <a:srgbClr val="715096"/>
                </a:solidFill>
                <a:latin typeface="微软雅黑" panose="020B0503020204020204" pitchFamily="34" charset="-122"/>
                <a:ea typeface="微软雅黑" panose="020B0503020204020204" pitchFamily="34" charset="-122"/>
              </a:rPr>
              <a:t>更创新 </a:t>
            </a:r>
            <a:r>
              <a:rPr lang="zh-CN" altLang="en-US" sz="2400" b="1" dirty="0" smtClean="0">
                <a:solidFill>
                  <a:srgbClr val="715096"/>
                </a:solidFill>
                <a:latin typeface="微软雅黑" panose="020B0503020204020204" pitchFamily="34" charset="-122"/>
                <a:ea typeface="微软雅黑" panose="020B0503020204020204" pitchFamily="34" charset="-122"/>
              </a:rPr>
              <a:t>之 </a:t>
            </a:r>
            <a:r>
              <a:rPr lang="zh-CN" altLang="en-US" sz="3600" b="1" dirty="0" smtClean="0">
                <a:solidFill>
                  <a:srgbClr val="715096"/>
                </a:solidFill>
                <a:latin typeface="微软雅黑" panose="020B0503020204020204" pitchFamily="34" charset="-122"/>
                <a:ea typeface="微软雅黑" panose="020B0503020204020204" pitchFamily="34" charset="-122"/>
              </a:rPr>
              <a:t>学术创新成果</a:t>
            </a:r>
            <a:endParaRPr lang="zh-CN" altLang="en-US" sz="3600" b="1" dirty="0">
              <a:solidFill>
                <a:srgbClr val="715096"/>
              </a:solidFill>
              <a:latin typeface="微软雅黑" panose="020B0503020204020204" pitchFamily="34" charset="-122"/>
              <a:ea typeface="微软雅黑" panose="020B0503020204020204" pitchFamily="34" charset="-122"/>
            </a:endParaRPr>
          </a:p>
        </p:txBody>
      </p:sp>
      <p:sp>
        <p:nvSpPr>
          <p:cNvPr id="6" name="内容占位符 1"/>
          <p:cNvSpPr txBox="1">
            <a:spLocks/>
          </p:cNvSpPr>
          <p:nvPr/>
        </p:nvSpPr>
        <p:spPr>
          <a:xfrm>
            <a:off x="628650" y="1181994"/>
            <a:ext cx="8148919" cy="5348885"/>
          </a:xfrm>
          <a:prstGeom prst="rect">
            <a:avLst/>
          </a:prstGeom>
        </p:spPr>
        <p:txBody>
          <a:bodyPr>
            <a:normAutofit fontScale="62500" lnSpcReduction="20000"/>
          </a:bodyPr>
          <a:lstStyle>
            <a:lvl1pPr marL="360000" indent="-360000" algn="l" defTabSz="914400" rtl="0" eaLnBrk="1" latinLnBrk="0" hangingPunct="1">
              <a:lnSpc>
                <a:spcPct val="110000"/>
              </a:lnSpc>
              <a:spcBef>
                <a:spcPts val="1200"/>
              </a:spcBef>
              <a:buFont typeface="Arial" panose="020B0604020202020204" pitchFamily="34" charset="0"/>
              <a:buChar char="•"/>
              <a:defRPr lang="zh-CN" altLang="en-US" sz="3200" b="1" kern="1200" dirty="0" smtClean="0">
                <a:solidFill>
                  <a:srgbClr val="715096"/>
                </a:solidFill>
                <a:latin typeface="华文中宋" panose="02010600040101010101" pitchFamily="2" charset="-122"/>
                <a:ea typeface="华文中宋" panose="02010600040101010101" pitchFamily="2" charset="-122"/>
                <a:cs typeface="+mn-cs"/>
              </a:defRPr>
            </a:lvl1pPr>
            <a:lvl2pPr marL="720000" indent="-360000" algn="l" defTabSz="914400" rtl="0" eaLnBrk="1" latinLnBrk="0" hangingPunct="1">
              <a:lnSpc>
                <a:spcPct val="100000"/>
              </a:lnSpc>
              <a:spcBef>
                <a:spcPts val="12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2pPr>
            <a:lvl3pPr marL="1152000" indent="-228600" algn="l" defTabSz="914400" rtl="0" eaLnBrk="1" latinLnBrk="0" hangingPunct="1">
              <a:lnSpc>
                <a:spcPct val="90000"/>
              </a:lnSpc>
              <a:spcBef>
                <a:spcPts val="600"/>
              </a:spcBef>
              <a:buFont typeface="Arial" panose="020B0604020202020204" pitchFamily="34" charset="0"/>
              <a:buChar char="•"/>
              <a:defRPr sz="2000" b="1" kern="1200">
                <a:solidFill>
                  <a:schemeClr val="tx1"/>
                </a:solidFill>
                <a:latin typeface="华文仿宋" panose="02010600040101010101" pitchFamily="2" charset="-122"/>
                <a:ea typeface="华文仿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4400" dirty="0">
                <a:cs typeface="Calibri" panose="020F0502020204030204" pitchFamily="34" charset="0"/>
              </a:rPr>
              <a:t>仅过去的</a:t>
            </a:r>
            <a:r>
              <a:rPr lang="zh-CN" altLang="en-US" sz="4400" dirty="0" smtClean="0">
                <a:cs typeface="Calibri" panose="020F0502020204030204" pitchFamily="34" charset="0"/>
              </a:rPr>
              <a:t>一年，清华的学术创新成果不胜枚举</a:t>
            </a:r>
            <a:endParaRPr lang="en-US" altLang="zh-CN" sz="4400" dirty="0">
              <a:cs typeface="Calibri" panose="020F0502020204030204" pitchFamily="34" charset="0"/>
            </a:endParaRPr>
          </a:p>
          <a:p>
            <a:pPr lvl="1"/>
            <a:r>
              <a:rPr lang="zh-CN" altLang="zh-CN" dirty="0"/>
              <a:t>高温气冷堆核电站示范工程吊装成功</a:t>
            </a:r>
            <a:endParaRPr lang="en-US" altLang="zh-CN" dirty="0"/>
          </a:p>
          <a:p>
            <a:pPr lvl="1"/>
            <a:r>
              <a:rPr lang="zh-CN" altLang="zh-CN" dirty="0"/>
              <a:t>清华研究团队在五夸克态发现中作出突出贡献</a:t>
            </a:r>
            <a:endParaRPr lang="en-US" altLang="zh-CN" dirty="0"/>
          </a:p>
          <a:p>
            <a:pPr lvl="1"/>
            <a:r>
              <a:rPr lang="zh-CN" altLang="zh-CN" dirty="0"/>
              <a:t>清华研究团队在引力波成功探测中作出贡献</a:t>
            </a:r>
            <a:endParaRPr lang="en-US" altLang="zh-CN" dirty="0"/>
          </a:p>
          <a:p>
            <a:pPr lvl="1"/>
            <a:r>
              <a:rPr lang="zh-CN" altLang="zh-CN" dirty="0"/>
              <a:t>清华三颗</a:t>
            </a:r>
            <a:r>
              <a:rPr lang="en-US" altLang="zh-CN" dirty="0"/>
              <a:t>MEMS</a:t>
            </a:r>
            <a:r>
              <a:rPr lang="zh-CN" altLang="zh-CN" dirty="0"/>
              <a:t>技术试验卫星发射成功</a:t>
            </a:r>
            <a:endParaRPr lang="en-US" altLang="zh-CN" dirty="0"/>
          </a:p>
          <a:p>
            <a:pPr lvl="1"/>
            <a:r>
              <a:rPr lang="zh-CN" altLang="zh-CN" dirty="0"/>
              <a:t>《清华大学藏战国竹简（伍）》成果发布会召开</a:t>
            </a:r>
            <a:endParaRPr lang="zh-CN" altLang="en-US" dirty="0"/>
          </a:p>
          <a:p>
            <a:pPr lvl="1"/>
            <a:r>
              <a:rPr lang="zh-CN" altLang="zh-CN" dirty="0" smtClean="0">
                <a:cs typeface="Calibri" panose="020F0502020204030204" pitchFamily="34" charset="0"/>
              </a:rPr>
              <a:t>清华</a:t>
            </a:r>
            <a:r>
              <a:rPr lang="zh-CN" altLang="zh-CN" dirty="0">
                <a:cs typeface="Calibri" panose="020F0502020204030204" pitchFamily="34" charset="0"/>
              </a:rPr>
              <a:t>师生在《自然》《科学》发表高水平论文</a:t>
            </a:r>
            <a:r>
              <a:rPr lang="en-US" altLang="zh-CN" dirty="0">
                <a:cs typeface="Calibri" panose="020F0502020204030204" pitchFamily="34" charset="0"/>
              </a:rPr>
              <a:t>15</a:t>
            </a:r>
            <a:r>
              <a:rPr lang="zh-CN" altLang="zh-CN" dirty="0">
                <a:cs typeface="Calibri" panose="020F0502020204030204" pitchFamily="34" charset="0"/>
              </a:rPr>
              <a:t>篇</a:t>
            </a:r>
            <a:endParaRPr lang="en-US" altLang="zh-CN" dirty="0">
              <a:cs typeface="Calibri" panose="020F0502020204030204" pitchFamily="34" charset="0"/>
            </a:endParaRPr>
          </a:p>
          <a:p>
            <a:pPr lvl="1"/>
            <a:r>
              <a:rPr lang="zh-CN" altLang="zh-CN" dirty="0"/>
              <a:t>清华获</a:t>
            </a:r>
            <a:r>
              <a:rPr lang="en-US" altLang="zh-CN" dirty="0"/>
              <a:t>2015</a:t>
            </a:r>
            <a:r>
              <a:rPr lang="zh-CN" altLang="zh-CN" dirty="0"/>
              <a:t>年度国家科技奖多个奖</a:t>
            </a:r>
            <a:r>
              <a:rPr lang="zh-CN" altLang="zh-CN" dirty="0" smtClean="0"/>
              <a:t>项</a:t>
            </a:r>
            <a:r>
              <a:rPr lang="zh-CN" altLang="en-US" dirty="0" smtClean="0"/>
              <a:t>，居全国高校首位</a:t>
            </a:r>
            <a:endParaRPr lang="en-US" altLang="zh-CN" dirty="0">
              <a:cs typeface="Calibri" panose="020F0502020204030204" pitchFamily="34" charset="0"/>
            </a:endParaRPr>
          </a:p>
          <a:p>
            <a:pPr lvl="1"/>
            <a:r>
              <a:rPr lang="zh-CN" altLang="en-US" dirty="0"/>
              <a:t>清华多项</a:t>
            </a:r>
            <a:r>
              <a:rPr lang="zh-CN" altLang="zh-CN" dirty="0"/>
              <a:t>成果入选</a:t>
            </a:r>
            <a:r>
              <a:rPr lang="en-US" altLang="zh-CN" dirty="0"/>
              <a:t>2015</a:t>
            </a:r>
            <a:r>
              <a:rPr lang="zh-CN" altLang="zh-CN" dirty="0"/>
              <a:t>年中国十大科技进展</a:t>
            </a:r>
            <a:endParaRPr lang="en-US" altLang="zh-CN" dirty="0"/>
          </a:p>
          <a:p>
            <a:pPr lvl="1"/>
            <a:r>
              <a:rPr lang="zh-CN" altLang="zh-CN" dirty="0"/>
              <a:t>清华</a:t>
            </a:r>
            <a:r>
              <a:rPr lang="en-US" altLang="zh-CN" dirty="0"/>
              <a:t>34</a:t>
            </a:r>
            <a:r>
              <a:rPr lang="zh-CN" altLang="zh-CN" dirty="0"/>
              <a:t>项成果获第七届高校人文社会科学优秀成果奖</a:t>
            </a:r>
            <a:endParaRPr lang="en-US" altLang="zh-CN" dirty="0"/>
          </a:p>
          <a:p>
            <a:pPr lvl="1"/>
            <a:r>
              <a:rPr lang="zh-CN" altLang="zh-CN" dirty="0"/>
              <a:t>薛其坤获得首届“未来科学大奖”</a:t>
            </a:r>
            <a:endParaRPr lang="en-US" altLang="zh-CN" dirty="0"/>
          </a:p>
          <a:p>
            <a:pPr lvl="1"/>
            <a:r>
              <a:rPr lang="zh-CN" altLang="zh-CN" dirty="0" smtClean="0"/>
              <a:t>清华大学国情研究院</a:t>
            </a:r>
            <a:r>
              <a:rPr lang="zh-CN" altLang="zh-CN" dirty="0"/>
              <a:t>入选首批国家高端智库建设试点</a:t>
            </a:r>
            <a:r>
              <a:rPr lang="zh-CN" altLang="zh-CN" dirty="0" smtClean="0"/>
              <a:t>单位</a:t>
            </a:r>
            <a:endParaRPr lang="en-US" altLang="zh-CN" dirty="0" smtClean="0"/>
          </a:p>
          <a:p>
            <a:pPr lvl="1"/>
            <a:r>
              <a:rPr lang="zh-CN" altLang="zh-CN" dirty="0"/>
              <a:t>美术学院设计米兰世博会中国馆获多项奖项</a:t>
            </a:r>
            <a:endParaRPr lang="en-US" altLang="zh-CN" dirty="0"/>
          </a:p>
          <a:p>
            <a:pPr lvl="1"/>
            <a:r>
              <a:rPr lang="en-US" altLang="zh-CN" dirty="0" smtClean="0"/>
              <a:t>……</a:t>
            </a:r>
            <a:endParaRPr lang="en-US" altLang="zh-CN" dirty="0"/>
          </a:p>
        </p:txBody>
      </p:sp>
    </p:spTree>
    <p:extLst>
      <p:ext uri="{BB962C8B-B14F-4D97-AF65-F5344CB8AC3E}">
        <p14:creationId xmlns:p14="http://schemas.microsoft.com/office/powerpoint/2010/main" val="28343210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73050" y="4052428"/>
            <a:ext cx="8548732" cy="2016125"/>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 name="Rectangle 4"/>
          <p:cNvSpPr>
            <a:spLocks noChangeArrowheads="1"/>
          </p:cNvSpPr>
          <p:nvPr/>
        </p:nvSpPr>
        <p:spPr bwMode="auto">
          <a:xfrm>
            <a:off x="371043" y="4098595"/>
            <a:ext cx="845073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zh-CN" altLang="en-US" sz="2000" dirty="0" smtClean="0">
                <a:latin typeface="微软雅黑" panose="020B0503020204020204" pitchFamily="34" charset="-122"/>
                <a:ea typeface="微软雅黑" panose="020B0503020204020204" pitchFamily="34" charset="-122"/>
              </a:rPr>
              <a:t>       清华</a:t>
            </a:r>
            <a:r>
              <a:rPr lang="zh-CN" altLang="en-US" sz="2000" dirty="0">
                <a:latin typeface="微软雅黑" panose="020B0503020204020204" pitchFamily="34" charset="-122"/>
                <a:ea typeface="微软雅黑" panose="020B0503020204020204" pitchFamily="34" charset="-122"/>
              </a:rPr>
              <a:t>上世纪</a:t>
            </a: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年代开始对模块式高温气冷堆进行前瞻性</a:t>
            </a:r>
            <a:r>
              <a:rPr lang="zh-CN" altLang="en-US" sz="2000" dirty="0" smtClean="0">
                <a:latin typeface="微软雅黑" panose="020B0503020204020204" pitchFamily="34" charset="-122"/>
                <a:ea typeface="微软雅黑" panose="020B0503020204020204" pitchFamily="34" charset="-122"/>
              </a:rPr>
              <a:t>探索。经过</a:t>
            </a:r>
            <a:r>
              <a:rPr lang="en-US" altLang="zh-CN" sz="2000" b="1" dirty="0">
                <a:latin typeface="微软雅黑" panose="020B0503020204020204" pitchFamily="34" charset="-122"/>
                <a:ea typeface="微软雅黑" panose="020B0503020204020204" pitchFamily="34" charset="-122"/>
              </a:rPr>
              <a:t>30</a:t>
            </a:r>
            <a:r>
              <a:rPr lang="zh-CN" altLang="en-US" sz="2000" b="1" dirty="0">
                <a:latin typeface="微软雅黑" panose="020B0503020204020204" pitchFamily="34" charset="-122"/>
                <a:ea typeface="微软雅黑" panose="020B0503020204020204" pitchFamily="34" charset="-122"/>
              </a:rPr>
              <a:t>多年的努力</a:t>
            </a:r>
            <a:r>
              <a:rPr lang="zh-CN" altLang="en-US" sz="2000" dirty="0">
                <a:latin typeface="微软雅黑" panose="020B0503020204020204" pitchFamily="34" charset="-122"/>
                <a:ea typeface="微软雅黑" panose="020B0503020204020204" pitchFamily="34" charset="-122"/>
              </a:rPr>
              <a:t>，经历实验堆和工程商业示范堆的建设，解决了</a:t>
            </a:r>
            <a:r>
              <a:rPr lang="zh-CN" altLang="en-US" sz="2000" b="1" dirty="0">
                <a:latin typeface="微软雅黑" panose="020B0503020204020204" pitchFamily="34" charset="-122"/>
                <a:ea typeface="微软雅黑" panose="020B0503020204020204" pitchFamily="34" charset="-122"/>
              </a:rPr>
              <a:t>自主建造反应堆核燃料元件主氦风机、反应堆压力容器等重大关键技术难题</a:t>
            </a:r>
            <a:r>
              <a:rPr lang="zh-CN" altLang="en-US" sz="2000" dirty="0" smtClean="0">
                <a:latin typeface="微软雅黑" panose="020B0503020204020204" pitchFamily="34" charset="-122"/>
                <a:ea typeface="微软雅黑" panose="020B0503020204020204" pitchFamily="34" charset="-122"/>
              </a:rPr>
              <a:t>。正在建设的</a:t>
            </a:r>
            <a:r>
              <a:rPr lang="zh-CN" altLang="en-US" sz="2000" b="1" dirty="0" smtClean="0">
                <a:latin typeface="微软雅黑" panose="020B0503020204020204" pitchFamily="34" charset="-122"/>
                <a:ea typeface="微软雅黑" panose="020B0503020204020204" pitchFamily="34" charset="-122"/>
              </a:rPr>
              <a:t>山东荣成石岛湾核电站</a:t>
            </a:r>
            <a:r>
              <a:rPr lang="zh-CN" altLang="en-US" sz="2000" dirty="0" smtClean="0">
                <a:latin typeface="微软雅黑" panose="020B0503020204020204" pitchFamily="34" charset="-122"/>
                <a:ea typeface="微软雅黑" panose="020B0503020204020204" pitchFamily="34" charset="-122"/>
              </a:rPr>
              <a:t>，是</a:t>
            </a:r>
            <a:r>
              <a:rPr lang="zh-CN" altLang="en-US" sz="2000" b="1" dirty="0" smtClean="0">
                <a:solidFill>
                  <a:srgbClr val="FF0000"/>
                </a:solidFill>
                <a:latin typeface="微软雅黑" panose="020B0503020204020204" pitchFamily="34" charset="-122"/>
                <a:ea typeface="微软雅黑" panose="020B0503020204020204" pitchFamily="34" charset="-122"/>
              </a:rPr>
              <a:t>世界</a:t>
            </a:r>
            <a:r>
              <a:rPr lang="zh-CN" altLang="en-US" sz="2000" b="1" dirty="0">
                <a:solidFill>
                  <a:srgbClr val="FF0000"/>
                </a:solidFill>
                <a:latin typeface="微软雅黑" panose="020B0503020204020204" pitchFamily="34" charset="-122"/>
                <a:ea typeface="微软雅黑" panose="020B0503020204020204" pitchFamily="34" charset="-122"/>
              </a:rPr>
              <a:t>第一座具有固有安全性的高温气冷堆商业示范核电站</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是当前最先进的第四代先进核能系统，</a:t>
            </a:r>
            <a:r>
              <a:rPr lang="zh-CN" altLang="en-US" sz="2000" b="1" dirty="0">
                <a:latin typeface="微软雅黑" panose="020B0503020204020204" pitchFamily="34" charset="-122"/>
                <a:ea typeface="微软雅黑" panose="020B0503020204020204" pitchFamily="34" charset="-122"/>
              </a:rPr>
              <a:t>使我国占据了世界核能科技的制高点</a:t>
            </a:r>
            <a:r>
              <a:rPr lang="zh-CN" altLang="en-US" sz="2000" b="1" dirty="0" smtClean="0">
                <a:latin typeface="微软雅黑" panose="020B0503020204020204" pitchFamily="34" charset="-122"/>
                <a:ea typeface="微软雅黑" panose="020B0503020204020204" pitchFamily="34" charset="-122"/>
              </a:rPr>
              <a:t>。</a:t>
            </a:r>
            <a:endParaRPr lang="nl-NL" altLang="zh-CN" sz="2000" dirty="0">
              <a:latin typeface="微软雅黑" panose="020B0503020204020204" pitchFamily="34" charset="-122"/>
              <a:ea typeface="微软雅黑" panose="020B0503020204020204" pitchFamily="34" charset="-122"/>
            </a:endParaRPr>
          </a:p>
        </p:txBody>
      </p:sp>
      <p:sp>
        <p:nvSpPr>
          <p:cNvPr id="10" name="Text Box 7"/>
          <p:cNvSpPr txBox="1">
            <a:spLocks noChangeArrowheads="1"/>
          </p:cNvSpPr>
          <p:nvPr/>
        </p:nvSpPr>
        <p:spPr bwMode="auto">
          <a:xfrm>
            <a:off x="273050" y="259437"/>
            <a:ext cx="54649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defTabSz="584200" eaLnBrk="1" hangingPunct="1">
              <a:defRPr/>
            </a:pPr>
            <a:r>
              <a:rPr lang="zh-CN" altLang="en-US" sz="4000" b="1" dirty="0">
                <a:solidFill>
                  <a:srgbClr val="7030A0"/>
                </a:solidFill>
                <a:latin typeface="微软雅黑" panose="020B0503020204020204" pitchFamily="34" charset="-122"/>
                <a:ea typeface="微软雅黑" panose="020B0503020204020204" pitchFamily="34" charset="-122"/>
                <a:cs typeface="Courier"/>
              </a:rPr>
              <a:t>更创新 </a:t>
            </a:r>
            <a:r>
              <a:rPr lang="zh-CN" altLang="en-US" sz="2800" b="1" dirty="0">
                <a:solidFill>
                  <a:srgbClr val="7030A0"/>
                </a:solidFill>
                <a:latin typeface="微软雅黑" panose="020B0503020204020204" pitchFamily="34" charset="-122"/>
                <a:ea typeface="微软雅黑" panose="020B0503020204020204" pitchFamily="34" charset="-122"/>
                <a:cs typeface="Courier"/>
              </a:rPr>
              <a:t>之</a:t>
            </a:r>
            <a:r>
              <a:rPr lang="zh-CN" altLang="en-US" sz="4000" b="1" dirty="0">
                <a:solidFill>
                  <a:srgbClr val="7030A0"/>
                </a:solidFill>
                <a:latin typeface="微软雅黑" panose="020B0503020204020204" pitchFamily="34" charset="-122"/>
                <a:ea typeface="微软雅黑" panose="020B0503020204020204" pitchFamily="34" charset="-122"/>
                <a:cs typeface="Courier"/>
              </a:rPr>
              <a:t> </a:t>
            </a:r>
            <a:r>
              <a:rPr lang="zh-CN" altLang="en-US" sz="4000" b="1" dirty="0" smtClean="0">
                <a:solidFill>
                  <a:srgbClr val="7030A0"/>
                </a:solidFill>
                <a:latin typeface="微软雅黑" panose="020B0503020204020204" pitchFamily="34" charset="-122"/>
                <a:ea typeface="微软雅黑" panose="020B0503020204020204" pitchFamily="34" charset="-122"/>
                <a:cs typeface="Courier"/>
              </a:rPr>
              <a:t>科研最新进展</a:t>
            </a:r>
            <a:endParaRPr lang="en-US" altLang="zh-CN" sz="4000" b="1" dirty="0">
              <a:solidFill>
                <a:srgbClr val="7030A0"/>
              </a:solidFill>
              <a:latin typeface="微软雅黑" panose="020B0503020204020204" pitchFamily="34" charset="-122"/>
              <a:ea typeface="微软雅黑" panose="020B0503020204020204" pitchFamily="34" charset="-122"/>
              <a:cs typeface="Courier"/>
            </a:endParaRPr>
          </a:p>
        </p:txBody>
      </p:sp>
      <p:sp>
        <p:nvSpPr>
          <p:cNvPr id="11" name="Rectangle 8"/>
          <p:cNvSpPr>
            <a:spLocks noChangeArrowheads="1"/>
          </p:cNvSpPr>
          <p:nvPr/>
        </p:nvSpPr>
        <p:spPr bwMode="auto">
          <a:xfrm>
            <a:off x="4691425" y="1115968"/>
            <a:ext cx="4130357" cy="2889979"/>
          </a:xfrm>
          <a:prstGeom prst="rect">
            <a:avLst/>
          </a:prstGeom>
          <a:solidFill>
            <a:schemeClr val="accent4">
              <a:lumMod val="20000"/>
              <a:lumOff val="80000"/>
            </a:schemeClr>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Text Box 9"/>
          <p:cNvSpPr txBox="1">
            <a:spLocks noChangeArrowheads="1"/>
          </p:cNvSpPr>
          <p:nvPr/>
        </p:nvSpPr>
        <p:spPr bwMode="auto">
          <a:xfrm>
            <a:off x="4750377" y="1480661"/>
            <a:ext cx="4012452"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20000"/>
              </a:lnSpc>
            </a:pPr>
            <a:r>
              <a:rPr lang="zh-CN" altLang="en-US" sz="3200" b="1" dirty="0">
                <a:latin typeface="微软雅黑" panose="020B0503020204020204" pitchFamily="34" charset="-122"/>
                <a:ea typeface="微软雅黑" panose="020B0503020204020204" pitchFamily="34" charset="-122"/>
              </a:rPr>
              <a:t>高温气冷堆示范工程</a:t>
            </a:r>
            <a:endParaRPr lang="en-US" altLang="zh-CN" sz="3200" b="1" dirty="0" smtClean="0">
              <a:latin typeface="微软雅黑" panose="020B0503020204020204" pitchFamily="34" charset="-122"/>
              <a:ea typeface="微软雅黑" panose="020B0503020204020204" pitchFamily="34" charset="-122"/>
            </a:endParaRPr>
          </a:p>
          <a:p>
            <a:pPr algn="just" eaLnBrk="1" hangingPunct="1">
              <a:lnSpc>
                <a:spcPct val="120000"/>
              </a:lnSpc>
            </a:pPr>
            <a:r>
              <a:rPr lang="en-US" altLang="zh-CN" sz="2000" dirty="0" smtClean="0">
                <a:latin typeface="微软雅黑" panose="020B0503020204020204" pitchFamily="34" charset="-122"/>
                <a:ea typeface="微软雅黑" panose="020B0503020204020204" pitchFamily="34" charset="-122"/>
              </a:rPr>
              <a:t>2016</a:t>
            </a:r>
            <a:r>
              <a:rPr lang="zh-CN" altLang="en-US" sz="2000" dirty="0" smtClean="0">
                <a:latin typeface="微软雅黑" panose="020B0503020204020204" pitchFamily="34" charset="-122"/>
                <a:ea typeface="微软雅黑" panose="020B0503020204020204" pitchFamily="34" charset="-122"/>
              </a:rPr>
              <a:t>年</a:t>
            </a: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月</a:t>
            </a:r>
            <a:r>
              <a:rPr lang="en-US" altLang="zh-CN" sz="2000" dirty="0" smtClean="0">
                <a:latin typeface="微软雅黑" panose="020B0503020204020204" pitchFamily="34" charset="-122"/>
                <a:ea typeface="微软雅黑" panose="020B0503020204020204" pitchFamily="34" charset="-122"/>
              </a:rPr>
              <a:t>20</a:t>
            </a:r>
            <a:r>
              <a:rPr lang="zh-CN" altLang="en-US" sz="2000" dirty="0" smtClean="0">
                <a:latin typeface="微软雅黑" panose="020B0503020204020204" pitchFamily="34" charset="-122"/>
                <a:ea typeface="微软雅黑" panose="020B0503020204020204" pitchFamily="34" charset="-122"/>
              </a:rPr>
              <a:t>日，清华大学</a:t>
            </a:r>
            <a:r>
              <a:rPr lang="zh-CN" altLang="en-US" sz="2000" dirty="0">
                <a:latin typeface="微软雅黑" panose="020B0503020204020204" pitchFamily="34" charset="-122"/>
                <a:ea typeface="微软雅黑" panose="020B0503020204020204" pitchFamily="34" charset="-122"/>
              </a:rPr>
              <a:t>主持设计的高温气冷堆示范</a:t>
            </a:r>
            <a:r>
              <a:rPr lang="zh-CN" altLang="en-US" sz="2000" dirty="0" smtClean="0">
                <a:latin typeface="微软雅黑" panose="020B0503020204020204" pitchFamily="34" charset="-122"/>
                <a:ea typeface="微软雅黑" panose="020B0503020204020204" pitchFamily="34" charset="-122"/>
              </a:rPr>
              <a:t>工程</a:t>
            </a:r>
            <a:r>
              <a:rPr lang="zh-CN" altLang="en-US" sz="2000" b="1" dirty="0" smtClean="0">
                <a:latin typeface="微软雅黑" panose="020B0503020204020204" pitchFamily="34" charset="-122"/>
                <a:ea typeface="微软雅黑" panose="020B0503020204020204" pitchFamily="34" charset="-122"/>
              </a:rPr>
              <a:t>山东荣成石岛湾核电站</a:t>
            </a:r>
            <a:r>
              <a:rPr lang="zh-CN" altLang="en-US" sz="2000" dirty="0" smtClean="0">
                <a:latin typeface="微软雅黑" panose="020B0503020204020204" pitchFamily="34" charset="-122"/>
                <a:ea typeface="微软雅黑" panose="020B0503020204020204" pitchFamily="34" charset="-122"/>
              </a:rPr>
              <a:t>首</a:t>
            </a:r>
            <a:r>
              <a:rPr lang="zh-CN" altLang="en-US" sz="2000" dirty="0">
                <a:latin typeface="微软雅黑" panose="020B0503020204020204" pitchFamily="34" charset="-122"/>
                <a:ea typeface="微软雅黑" panose="020B0503020204020204" pitchFamily="34" charset="-122"/>
              </a:rPr>
              <a:t>台压力容器顺利吊装</a:t>
            </a:r>
            <a:r>
              <a:rPr lang="zh-CN" altLang="en-US" sz="2000" dirty="0" smtClean="0">
                <a:latin typeface="微软雅黑" panose="020B0503020204020204" pitchFamily="34" charset="-122"/>
                <a:ea typeface="微软雅黑" panose="020B0503020204020204" pitchFamily="34" charset="-122"/>
              </a:rPr>
              <a:t>就位。 </a:t>
            </a:r>
            <a:endParaRPr lang="nl-NL" altLang="zh-CN" sz="20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0" y="1115968"/>
            <a:ext cx="4338306" cy="2889979"/>
          </a:xfrm>
          <a:prstGeom prst="rect">
            <a:avLst/>
          </a:prstGeom>
        </p:spPr>
      </p:pic>
    </p:spTree>
    <p:extLst>
      <p:ext uri="{BB962C8B-B14F-4D97-AF65-F5344CB8AC3E}">
        <p14:creationId xmlns:p14="http://schemas.microsoft.com/office/powerpoint/2010/main" val="148022382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7"/>
          <p:cNvSpPr txBox="1">
            <a:spLocks noChangeArrowheads="1"/>
          </p:cNvSpPr>
          <p:nvPr/>
        </p:nvSpPr>
        <p:spPr bwMode="auto">
          <a:xfrm>
            <a:off x="273050" y="323898"/>
            <a:ext cx="54649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defTabSz="584200" eaLnBrk="1" hangingPunct="1">
              <a:defRPr/>
            </a:pPr>
            <a:r>
              <a:rPr lang="zh-CN" altLang="en-US" sz="4000" b="1" dirty="0">
                <a:solidFill>
                  <a:srgbClr val="7030A0"/>
                </a:solidFill>
                <a:latin typeface="微软雅黑" panose="020B0503020204020204" pitchFamily="34" charset="-122"/>
                <a:ea typeface="微软雅黑" panose="020B0503020204020204" pitchFamily="34" charset="-122"/>
                <a:cs typeface="Courier"/>
              </a:rPr>
              <a:t>更创新 </a:t>
            </a:r>
            <a:r>
              <a:rPr lang="zh-CN" altLang="en-US" sz="2800" b="1" dirty="0">
                <a:solidFill>
                  <a:srgbClr val="7030A0"/>
                </a:solidFill>
                <a:latin typeface="微软雅黑" panose="020B0503020204020204" pitchFamily="34" charset="-122"/>
                <a:ea typeface="微软雅黑" panose="020B0503020204020204" pitchFamily="34" charset="-122"/>
                <a:cs typeface="Courier"/>
              </a:rPr>
              <a:t>之</a:t>
            </a:r>
            <a:r>
              <a:rPr lang="zh-CN" altLang="en-US" sz="4000" b="1" dirty="0">
                <a:solidFill>
                  <a:srgbClr val="7030A0"/>
                </a:solidFill>
                <a:latin typeface="微软雅黑" panose="020B0503020204020204" pitchFamily="34" charset="-122"/>
                <a:ea typeface="微软雅黑" panose="020B0503020204020204" pitchFamily="34" charset="-122"/>
                <a:cs typeface="Courier"/>
              </a:rPr>
              <a:t> 科研最新进展</a:t>
            </a:r>
            <a:endParaRPr lang="en-US" altLang="zh-CN" sz="4000" b="1" dirty="0">
              <a:solidFill>
                <a:srgbClr val="7030A0"/>
              </a:solidFill>
              <a:latin typeface="微软雅黑" panose="020B0503020204020204" pitchFamily="34" charset="-122"/>
              <a:ea typeface="微软雅黑" panose="020B0503020204020204" pitchFamily="34" charset="-122"/>
              <a:cs typeface="Courier"/>
            </a:endParaRPr>
          </a:p>
        </p:txBody>
      </p:sp>
      <p:sp>
        <p:nvSpPr>
          <p:cNvPr id="11" name="Rectangle 4"/>
          <p:cNvSpPr>
            <a:spLocks noChangeArrowheads="1"/>
          </p:cNvSpPr>
          <p:nvPr/>
        </p:nvSpPr>
        <p:spPr bwMode="auto">
          <a:xfrm>
            <a:off x="4079632" y="3565537"/>
            <a:ext cx="4619686" cy="2149792"/>
          </a:xfrm>
          <a:prstGeom prst="rect">
            <a:avLst/>
          </a:prstGeom>
          <a:noFill/>
          <a:ln w="9525">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0" y="1342191"/>
            <a:ext cx="3693005" cy="4299585"/>
          </a:xfrm>
          <a:prstGeom prst="rect">
            <a:avLst/>
          </a:prstGeom>
        </p:spPr>
      </p:pic>
      <p:sp>
        <p:nvSpPr>
          <p:cNvPr id="4" name="矩形 3"/>
          <p:cNvSpPr/>
          <p:nvPr/>
        </p:nvSpPr>
        <p:spPr>
          <a:xfrm>
            <a:off x="3966055" y="1475779"/>
            <a:ext cx="4820895" cy="1815882"/>
          </a:xfrm>
          <a:prstGeom prst="rect">
            <a:avLst/>
          </a:prstGeom>
        </p:spPr>
        <p:txBody>
          <a:bodyPr wrap="square">
            <a:spAutoFit/>
          </a:bodyPr>
          <a:lstStyle/>
          <a:p>
            <a:pPr algn="l"/>
            <a:r>
              <a:rPr lang="zh-CN" altLang="en-US" sz="3200" b="1" dirty="0" smtClean="0">
                <a:latin typeface="微软雅黑" panose="020B0503020204020204" pitchFamily="34" charset="-122"/>
                <a:ea typeface="微软雅黑" panose="020B0503020204020204" pitchFamily="34" charset="-122"/>
              </a:rPr>
              <a:t>酵母剪接体高分辨率三维结构及其工作机理研究</a:t>
            </a:r>
            <a:endParaRPr lang="en-US" altLang="zh-CN" sz="3200" b="1" dirty="0" smtClean="0">
              <a:latin typeface="微软雅黑" panose="020B0503020204020204" pitchFamily="34" charset="-122"/>
              <a:ea typeface="微软雅黑" panose="020B0503020204020204" pitchFamily="34" charset="-122"/>
            </a:endParaRPr>
          </a:p>
          <a:p>
            <a:pPr algn="just" rtl="0"/>
            <a:r>
              <a:rPr lang="en-US" altLang="zh-CN" sz="1600" dirty="0" smtClean="0">
                <a:latin typeface="微软雅黑" panose="020B0503020204020204" pitchFamily="34" charset="-122"/>
                <a:ea typeface="微软雅黑" panose="020B0503020204020204" pitchFamily="34" charset="-122"/>
              </a:rPr>
              <a:t>8</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21</a:t>
            </a:r>
            <a:r>
              <a:rPr lang="zh-CN" altLang="en-US" sz="1600" dirty="0" smtClean="0">
                <a:latin typeface="微软雅黑" panose="020B0503020204020204" pitchFamily="34" charset="-122"/>
                <a:ea typeface="微软雅黑" panose="020B0503020204020204" pitchFamily="34" charset="-122"/>
              </a:rPr>
              <a:t>日，</a:t>
            </a:r>
            <a:r>
              <a:rPr lang="zh-CN" altLang="en-US" sz="1600" b="1" dirty="0" smtClean="0">
                <a:latin typeface="微软雅黑" panose="020B0503020204020204" pitchFamily="34" charset="-122"/>
                <a:ea typeface="微软雅黑" panose="020B0503020204020204" pitchFamily="34" charset="-122"/>
              </a:rPr>
              <a:t>施一公院士</a:t>
            </a:r>
            <a:r>
              <a:rPr lang="zh-CN" altLang="en-US" sz="1600" dirty="0" smtClean="0">
                <a:latin typeface="微软雅黑" panose="020B0503020204020204" pitchFamily="34" charset="-122"/>
                <a:ea typeface="微软雅黑" panose="020B0503020204020204" pitchFamily="34" charset="-122"/>
              </a:rPr>
              <a:t>研究</a:t>
            </a:r>
            <a:r>
              <a:rPr lang="zh-CN" altLang="en-US" sz="1600" dirty="0">
                <a:latin typeface="微软雅黑" panose="020B0503020204020204" pitchFamily="34" charset="-122"/>
                <a:ea typeface="微软雅黑" panose="020B0503020204020204" pitchFamily="34" charset="-122"/>
              </a:rPr>
              <a:t>组在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科学</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发表两篇</a:t>
            </a:r>
            <a:r>
              <a:rPr lang="zh-CN" altLang="en-US" sz="1600" dirty="0" smtClean="0">
                <a:latin typeface="微软雅黑" panose="020B0503020204020204" pitchFamily="34" charset="-122"/>
                <a:ea typeface="微软雅黑" panose="020B0503020204020204" pitchFamily="34" charset="-122"/>
              </a:rPr>
              <a:t>论文</a:t>
            </a:r>
            <a:r>
              <a:rPr lang="zh-CN" altLang="en-US" sz="1600" b="1" dirty="0" smtClean="0">
                <a:latin typeface="微软雅黑" panose="020B0503020204020204" pitchFamily="34" charset="-122"/>
                <a:ea typeface="微软雅黑" panose="020B0503020204020204" pitchFamily="34" charset="-122"/>
              </a:rPr>
              <a:t>报道</a:t>
            </a:r>
            <a:r>
              <a:rPr lang="zh-CN" altLang="en-US" sz="1600" b="1" dirty="0" smtClean="0">
                <a:solidFill>
                  <a:schemeClr val="tx1"/>
                </a:solidFill>
                <a:latin typeface="微软雅黑" panose="020B0503020204020204" pitchFamily="34" charset="-122"/>
                <a:ea typeface="微软雅黑" panose="020B0503020204020204" pitchFamily="34" charset="-122"/>
              </a:rPr>
              <a:t>剪接体的三维结构并阐述</a:t>
            </a:r>
            <a:r>
              <a:rPr lang="en-US" altLang="zh-CN" sz="1600" b="1" dirty="0" smtClean="0">
                <a:solidFill>
                  <a:schemeClr val="tx1"/>
                </a:solidFill>
                <a:latin typeface="微软雅黑" panose="020B0503020204020204" pitchFamily="34" charset="-122"/>
                <a:ea typeface="微软雅黑" panose="020B0503020204020204" pitchFamily="34" charset="-122"/>
              </a:rPr>
              <a:t>RNA</a:t>
            </a:r>
            <a:r>
              <a:rPr lang="zh-CN" altLang="en-US" sz="1600" b="1" dirty="0" smtClean="0">
                <a:solidFill>
                  <a:schemeClr val="tx1"/>
                </a:solidFill>
                <a:latin typeface="微软雅黑" panose="020B0503020204020204" pitchFamily="34" charset="-122"/>
                <a:ea typeface="微软雅黑" panose="020B0503020204020204" pitchFamily="34" charset="-122"/>
              </a:rPr>
              <a:t>剪接的分子结构基础。</a:t>
            </a:r>
            <a:r>
              <a:rPr lang="zh-CN" altLang="en-US" sz="1600" dirty="0">
                <a:solidFill>
                  <a:srgbClr val="00B0F0"/>
                </a:solidFill>
                <a:latin typeface="微软雅黑" panose="020B0503020204020204" pitchFamily="34" charset="-122"/>
                <a:ea typeface="微软雅黑" panose="020B0503020204020204" pitchFamily="34" charset="-122"/>
              </a:rPr>
              <a:t>（入选</a:t>
            </a:r>
            <a:r>
              <a:rPr lang="en-US" altLang="zh-CN" sz="1600" dirty="0">
                <a:solidFill>
                  <a:srgbClr val="00B0F0"/>
                </a:solidFill>
                <a:latin typeface="微软雅黑" panose="020B0503020204020204" pitchFamily="34" charset="-122"/>
                <a:ea typeface="微软雅黑" panose="020B0503020204020204" pitchFamily="34" charset="-122"/>
              </a:rPr>
              <a:t>2015</a:t>
            </a:r>
            <a:r>
              <a:rPr lang="zh-CN" altLang="en-US" sz="1600" dirty="0">
                <a:solidFill>
                  <a:srgbClr val="00B0F0"/>
                </a:solidFill>
                <a:latin typeface="微软雅黑" panose="020B0503020204020204" pitchFamily="34" charset="-122"/>
                <a:ea typeface="微软雅黑" panose="020B0503020204020204" pitchFamily="34" charset="-122"/>
              </a:rPr>
              <a:t>年中国十大科技进展新闻</a:t>
            </a:r>
            <a:r>
              <a:rPr lang="zh-CN" altLang="en-US" sz="1600" dirty="0" smtClean="0">
                <a:solidFill>
                  <a:srgbClr val="00B0F0"/>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4141178" y="3662021"/>
            <a:ext cx="4522972" cy="2031325"/>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       在</a:t>
            </a:r>
            <a:r>
              <a:rPr lang="zh-CN" altLang="en-US" b="1" dirty="0">
                <a:latin typeface="微软雅黑" panose="020B0503020204020204" pitchFamily="34" charset="-122"/>
                <a:ea typeface="微软雅黑" panose="020B0503020204020204" pitchFamily="34" charset="-122"/>
              </a:rPr>
              <a:t>世界上首次捕获了真核细胞剪接体复合物的高分辨率空间三维结构</a:t>
            </a:r>
            <a:r>
              <a:rPr lang="zh-CN" altLang="en-US" dirty="0">
                <a:latin typeface="微软雅黑" panose="020B0503020204020204" pitchFamily="34" charset="-122"/>
                <a:ea typeface="微软雅黑" panose="020B0503020204020204" pitchFamily="34" charset="-122"/>
              </a:rPr>
              <a:t>，阐述了</a:t>
            </a:r>
            <a:r>
              <a:rPr lang="zh-CN" altLang="en-US" b="1" dirty="0">
                <a:latin typeface="微软雅黑" panose="020B0503020204020204" pitchFamily="34" charset="-122"/>
                <a:ea typeface="微软雅黑" panose="020B0503020204020204" pitchFamily="34" charset="-122"/>
              </a:rPr>
              <a:t>剪接体对前体信使</a:t>
            </a:r>
            <a:r>
              <a:rPr lang="en-US" altLang="zh-CN" b="1" dirty="0">
                <a:latin typeface="微软雅黑" panose="020B0503020204020204" pitchFamily="34" charset="-122"/>
                <a:ea typeface="微软雅黑" panose="020B0503020204020204" pitchFamily="34" charset="-122"/>
              </a:rPr>
              <a:t>RNA</a:t>
            </a:r>
            <a:r>
              <a:rPr lang="zh-CN" altLang="en-US" b="1" dirty="0">
                <a:latin typeface="微软雅黑" panose="020B0503020204020204" pitchFamily="34" charset="-122"/>
                <a:ea typeface="微软雅黑" panose="020B0503020204020204" pitchFamily="34" charset="-122"/>
              </a:rPr>
              <a:t>执行剪接的基本工作机理</a:t>
            </a:r>
            <a:r>
              <a:rPr lang="zh-CN" altLang="en-US" dirty="0">
                <a:latin typeface="微软雅黑" panose="020B0503020204020204" pitchFamily="34" charset="-122"/>
                <a:ea typeface="微软雅黑" panose="020B0503020204020204" pitchFamily="34" charset="-122"/>
              </a:rPr>
              <a:t>。该成果的完成不仅</a:t>
            </a:r>
            <a:r>
              <a:rPr lang="zh-CN" altLang="en-US" b="1" dirty="0">
                <a:latin typeface="微软雅黑" panose="020B0503020204020204" pitchFamily="34" charset="-122"/>
                <a:ea typeface="微软雅黑" panose="020B0503020204020204" pitchFamily="34" charset="-122"/>
              </a:rPr>
              <a:t>初步解答了基础生命科学领域长期以来一直备受关注的核心问题</a:t>
            </a:r>
            <a:r>
              <a:rPr lang="zh-CN" altLang="en-US" dirty="0">
                <a:latin typeface="微软雅黑" panose="020B0503020204020204" pitchFamily="34" charset="-122"/>
                <a:ea typeface="微软雅黑" panose="020B0503020204020204" pitchFamily="34" charset="-122"/>
              </a:rPr>
              <a:t>，也为进一步揭示与剪接体相关疾病的发病机理提供了</a:t>
            </a:r>
            <a:r>
              <a:rPr lang="zh-CN" altLang="en-US" dirty="0" smtClean="0">
                <a:latin typeface="微软雅黑" panose="020B0503020204020204" pitchFamily="34" charset="-122"/>
                <a:ea typeface="微软雅黑" panose="020B0503020204020204" pitchFamily="34" charset="-122"/>
              </a:rPr>
              <a:t>坚实的基础。</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7547514"/>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7"/>
          <p:cNvSpPr txBox="1">
            <a:spLocks noChangeArrowheads="1"/>
          </p:cNvSpPr>
          <p:nvPr/>
        </p:nvSpPr>
        <p:spPr bwMode="auto">
          <a:xfrm>
            <a:off x="495476" y="259437"/>
            <a:ext cx="54649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defTabSz="584200" eaLnBrk="1" hangingPunct="1">
              <a:defRPr/>
            </a:pPr>
            <a:r>
              <a:rPr lang="zh-CN" altLang="en-US" sz="4000" b="1" dirty="0">
                <a:solidFill>
                  <a:srgbClr val="7030A0"/>
                </a:solidFill>
                <a:latin typeface="微软雅黑" panose="020B0503020204020204" pitchFamily="34" charset="-122"/>
                <a:ea typeface="微软雅黑" panose="020B0503020204020204" pitchFamily="34" charset="-122"/>
                <a:cs typeface="Courier"/>
              </a:rPr>
              <a:t>更创新 </a:t>
            </a:r>
            <a:r>
              <a:rPr lang="zh-CN" altLang="en-US" sz="2800" b="1" dirty="0">
                <a:solidFill>
                  <a:srgbClr val="7030A0"/>
                </a:solidFill>
                <a:latin typeface="微软雅黑" panose="020B0503020204020204" pitchFamily="34" charset="-122"/>
                <a:ea typeface="微软雅黑" panose="020B0503020204020204" pitchFamily="34" charset="-122"/>
                <a:cs typeface="Courier"/>
              </a:rPr>
              <a:t>之</a:t>
            </a:r>
            <a:r>
              <a:rPr lang="zh-CN" altLang="en-US" sz="4000" b="1" dirty="0">
                <a:solidFill>
                  <a:srgbClr val="7030A0"/>
                </a:solidFill>
                <a:latin typeface="微软雅黑" panose="020B0503020204020204" pitchFamily="34" charset="-122"/>
                <a:ea typeface="微软雅黑" panose="020B0503020204020204" pitchFamily="34" charset="-122"/>
                <a:cs typeface="Courier"/>
              </a:rPr>
              <a:t> 科研最新进展</a:t>
            </a:r>
            <a:endParaRPr lang="en-US" altLang="zh-CN" sz="4000" b="1" dirty="0">
              <a:solidFill>
                <a:srgbClr val="7030A0"/>
              </a:solidFill>
              <a:latin typeface="微软雅黑" panose="020B0503020204020204" pitchFamily="34" charset="-122"/>
              <a:ea typeface="微软雅黑" panose="020B0503020204020204" pitchFamily="34" charset="-122"/>
              <a:cs typeface="Courier"/>
            </a:endParaRPr>
          </a:p>
        </p:txBody>
      </p:sp>
      <p:sp>
        <p:nvSpPr>
          <p:cNvPr id="7" name="Rectangle 2"/>
          <p:cNvSpPr>
            <a:spLocks noChangeArrowheads="1"/>
          </p:cNvSpPr>
          <p:nvPr/>
        </p:nvSpPr>
        <p:spPr bwMode="auto">
          <a:xfrm>
            <a:off x="2938961" y="3991708"/>
            <a:ext cx="5873012" cy="2097268"/>
          </a:xfrm>
          <a:prstGeom prst="rect">
            <a:avLst/>
          </a:prstGeom>
          <a:noFill/>
          <a:ln w="9525">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9" name="Text Box 4"/>
          <p:cNvSpPr txBox="1">
            <a:spLocks noChangeArrowheads="1"/>
          </p:cNvSpPr>
          <p:nvPr/>
        </p:nvSpPr>
        <p:spPr bwMode="auto">
          <a:xfrm>
            <a:off x="3050930" y="4031275"/>
            <a:ext cx="567539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rtl="0" eaLnBrk="1" hangingPunct="1"/>
            <a:r>
              <a:rPr lang="zh-CN" altLang="en-US" dirty="0" smtClean="0">
                <a:latin typeface="微软雅黑" panose="020B0503020204020204" pitchFamily="34" charset="-122"/>
                <a:ea typeface="微软雅黑" panose="020B0503020204020204" pitchFamily="34" charset="-122"/>
              </a:rPr>
              <a:t>       此</a:t>
            </a:r>
            <a:r>
              <a:rPr lang="zh-CN" altLang="en-US" dirty="0">
                <a:latin typeface="微软雅黑" panose="020B0503020204020204" pitchFamily="34" charset="-122"/>
                <a:ea typeface="微软雅黑" panose="020B0503020204020204" pitchFamily="34" charset="-122"/>
              </a:rPr>
              <a:t>项研究于</a:t>
            </a:r>
            <a:r>
              <a:rPr lang="zh-CN" altLang="en-US" b="1" dirty="0">
                <a:latin typeface="微软雅黑" panose="020B0503020204020204" pitchFamily="34" charset="-122"/>
                <a:ea typeface="微软雅黑" panose="020B0503020204020204" pitchFamily="34" charset="-122"/>
              </a:rPr>
              <a:t>世界上首次发现了一种异常独特的现象和机制</a:t>
            </a:r>
            <a:r>
              <a:rPr lang="zh-CN" altLang="en-US" dirty="0">
                <a:latin typeface="微软雅黑" panose="020B0503020204020204" pitchFamily="34" charset="-122"/>
                <a:ea typeface="微软雅黑" panose="020B0503020204020204" pitchFamily="34" charset="-122"/>
              </a:rPr>
              <a:t>，即</a:t>
            </a:r>
            <a:r>
              <a:rPr lang="zh-CN" altLang="en-US" b="1" dirty="0">
                <a:solidFill>
                  <a:srgbClr val="FF0000"/>
                </a:solidFill>
                <a:latin typeface="微软雅黑" panose="020B0503020204020204" pitchFamily="34" charset="-122"/>
                <a:ea typeface="微软雅黑" panose="020B0503020204020204" pitchFamily="34" charset="-122"/>
              </a:rPr>
              <a:t>液态金属可在吞食少量物质后以可变形机器形态长时间高速运动，实现了无需外部电力的自主运动</a:t>
            </a:r>
            <a:r>
              <a:rPr lang="zh-CN" altLang="en-US" dirty="0">
                <a:latin typeface="微软雅黑" panose="020B0503020204020204" pitchFamily="34" charset="-122"/>
                <a:ea typeface="微软雅黑" panose="020B0503020204020204" pitchFamily="34" charset="-122"/>
              </a:rPr>
              <a:t>，从而</a:t>
            </a:r>
            <a:r>
              <a:rPr lang="zh-CN" altLang="en-US" b="1" dirty="0">
                <a:latin typeface="微软雅黑" panose="020B0503020204020204" pitchFamily="34" charset="-122"/>
                <a:ea typeface="微软雅黑" panose="020B0503020204020204" pitchFamily="34" charset="-122"/>
              </a:rPr>
              <a:t>为研制实用化智能马达、血管机器人、流体泵送系统、柔性执行器乃至更为复杂的液态金属机器人奠定了理论和技术基础</a:t>
            </a:r>
            <a:r>
              <a:rPr lang="zh-CN" altLang="en-US" dirty="0">
                <a:latin typeface="微软雅黑" panose="020B0503020204020204" pitchFamily="34" charset="-122"/>
                <a:ea typeface="微软雅黑" panose="020B0503020204020204" pitchFamily="34" charset="-122"/>
              </a:rPr>
              <a:t>。这是该团队继首次发现“电控可变形液态金属基本现象”之后的</a:t>
            </a:r>
            <a:r>
              <a:rPr lang="zh-CN" altLang="en-US" b="1" dirty="0">
                <a:latin typeface="微软雅黑" panose="020B0503020204020204" pitchFamily="34" charset="-122"/>
                <a:ea typeface="微软雅黑" panose="020B0503020204020204" pitchFamily="34" charset="-122"/>
              </a:rPr>
              <a:t>又一突破性发现</a:t>
            </a:r>
            <a:r>
              <a:rPr lang="zh-CN" altLang="en-US" dirty="0" smtClean="0">
                <a:latin typeface="微软雅黑" panose="020B0503020204020204" pitchFamily="34" charset="-122"/>
                <a:ea typeface="微软雅黑" panose="020B0503020204020204" pitchFamily="34" charset="-122"/>
              </a:rPr>
              <a:t>。</a:t>
            </a:r>
            <a:endParaRPr lang="nl-NL" altLang="zh-CN"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961" y="1171753"/>
            <a:ext cx="5873012" cy="2756720"/>
          </a:xfrm>
          <a:prstGeom prst="rect">
            <a:avLst/>
          </a:prstGeom>
        </p:spPr>
      </p:pic>
      <p:sp>
        <p:nvSpPr>
          <p:cNvPr id="6" name="矩形 5"/>
          <p:cNvSpPr/>
          <p:nvPr/>
        </p:nvSpPr>
        <p:spPr>
          <a:xfrm>
            <a:off x="529136" y="1129477"/>
            <a:ext cx="2335984" cy="1569660"/>
          </a:xfrm>
          <a:prstGeom prst="rect">
            <a:avLst/>
          </a:prstGeom>
        </p:spPr>
        <p:txBody>
          <a:bodyPr wrap="square">
            <a:spAutoFit/>
          </a:bodyPr>
          <a:lstStyle/>
          <a:p>
            <a:pPr algn="just"/>
            <a:r>
              <a:rPr lang="zh-CN" altLang="en-US" sz="3200" b="1" dirty="0">
                <a:latin typeface="微软雅黑" panose="020B0503020204020204" pitchFamily="34" charset="-122"/>
                <a:ea typeface="微软雅黑" panose="020B0503020204020204" pitchFamily="34" charset="-122"/>
              </a:rPr>
              <a:t>自驱动可变形液态金属</a:t>
            </a:r>
            <a:r>
              <a:rPr lang="zh-CN" altLang="en-US" sz="3200" b="1" dirty="0" smtClean="0">
                <a:latin typeface="微软雅黑" panose="020B0503020204020204" pitchFamily="34" charset="-122"/>
                <a:ea typeface="微软雅黑" panose="020B0503020204020204" pitchFamily="34" charset="-122"/>
              </a:rPr>
              <a:t>机器</a:t>
            </a:r>
            <a:endParaRPr lang="en-US" altLang="zh-CN" sz="3200" b="1" dirty="0" smtClean="0">
              <a:latin typeface="微软雅黑" panose="020B0503020204020204" pitchFamily="34" charset="-122"/>
              <a:ea typeface="微软雅黑" panose="020B0503020204020204" pitchFamily="34" charset="-122"/>
            </a:endParaRPr>
          </a:p>
        </p:txBody>
      </p:sp>
      <p:sp>
        <p:nvSpPr>
          <p:cNvPr id="2" name="矩形 1"/>
          <p:cNvSpPr/>
          <p:nvPr/>
        </p:nvSpPr>
        <p:spPr>
          <a:xfrm>
            <a:off x="509955" y="2681442"/>
            <a:ext cx="2293619" cy="3460306"/>
          </a:xfrm>
          <a:prstGeom prst="rect">
            <a:avLst/>
          </a:prstGeom>
        </p:spPr>
        <p:txBody>
          <a:bodyPr wrap="square">
            <a:spAutoFit/>
          </a:bodyPr>
          <a:lstStyle/>
          <a:p>
            <a:pPr algn="just" rtl="0">
              <a:lnSpc>
                <a:spcPts val="2200"/>
              </a:lnSpc>
            </a:pPr>
            <a:r>
              <a:rPr lang="en-US" altLang="zh-CN" sz="1600" dirty="0">
                <a:latin typeface="微软雅黑" panose="020B0503020204020204" pitchFamily="34" charset="-122"/>
                <a:ea typeface="微软雅黑" panose="020B0503020204020204" pitchFamily="34" charset="-122"/>
              </a:rPr>
              <a:t>2015</a:t>
            </a:r>
            <a:r>
              <a:rPr lang="zh-CN" altLang="en-US" sz="1600" dirty="0">
                <a:latin typeface="微软雅黑" panose="020B0503020204020204" pitchFamily="34" charset="-122"/>
                <a:ea typeface="微软雅黑" panose="020B0503020204020204" pitchFamily="34" charset="-122"/>
              </a:rPr>
              <a:t>年，</a:t>
            </a:r>
            <a:r>
              <a:rPr lang="zh-CN" altLang="en-US" sz="1600" b="1" dirty="0">
                <a:latin typeface="微软雅黑" panose="020B0503020204020204" pitchFamily="34" charset="-122"/>
                <a:ea typeface="微软雅黑" panose="020B0503020204020204" pitchFamily="34" charset="-122"/>
              </a:rPr>
              <a:t>刘静教授团队</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先进</a:t>
            </a:r>
            <a:r>
              <a:rPr lang="zh-CN" altLang="en-US" sz="1600" dirty="0" smtClean="0">
                <a:latin typeface="微软雅黑" panose="020B0503020204020204" pitchFamily="34" charset="-122"/>
                <a:ea typeface="微软雅黑" panose="020B0503020204020204" pitchFamily="34" charset="-122"/>
              </a:rPr>
              <a:t>材料</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上</a:t>
            </a:r>
            <a:r>
              <a:rPr lang="zh-CN" altLang="en-US" sz="1600" dirty="0">
                <a:latin typeface="微软雅黑" panose="020B0503020204020204" pitchFamily="34" charset="-122"/>
                <a:ea typeface="微软雅黑" panose="020B0503020204020204" pitchFamily="34" charset="-122"/>
              </a:rPr>
              <a:t>发表了题为“</a:t>
            </a:r>
            <a:r>
              <a:rPr lang="zh-CN" altLang="en-US" sz="1600" b="1" dirty="0">
                <a:latin typeface="微软雅黑" panose="020B0503020204020204" pitchFamily="34" charset="-122"/>
                <a:ea typeface="微软雅黑" panose="020B0503020204020204" pitchFamily="34" charset="-122"/>
              </a:rPr>
              <a:t>仿生型自驱动液态金属软体动物</a:t>
            </a:r>
            <a:r>
              <a:rPr lang="zh-CN" altLang="en-US" sz="1600" dirty="0" smtClean="0">
                <a:latin typeface="微软雅黑" panose="020B0503020204020204" pitchFamily="34" charset="-122"/>
                <a:ea typeface="微软雅黑" panose="020B0503020204020204" pitchFamily="34" charset="-122"/>
              </a:rPr>
              <a:t>”的</a:t>
            </a:r>
            <a:r>
              <a:rPr lang="zh-CN" altLang="en-US" sz="1600" dirty="0">
                <a:latin typeface="微软雅黑" panose="020B0503020204020204" pitchFamily="34" charset="-122"/>
                <a:ea typeface="微软雅黑" panose="020B0503020204020204" pitchFamily="34" charset="-122"/>
              </a:rPr>
              <a:t>论文，迅速被</a:t>
            </a:r>
            <a:r>
              <a:rPr lang="en-US" altLang="zh-CN" sz="1600" b="1" i="1" dirty="0">
                <a:latin typeface="微软雅黑" panose="020B0503020204020204" pitchFamily="34" charset="-122"/>
                <a:ea typeface="微软雅黑" panose="020B0503020204020204" pitchFamily="34" charset="-122"/>
              </a:rPr>
              <a:t>New Scientist</a:t>
            </a:r>
            <a:r>
              <a:rPr lang="zh-CN" altLang="en-US" sz="1600" dirty="0">
                <a:latin typeface="微软雅黑" panose="020B0503020204020204" pitchFamily="34" charset="-122"/>
                <a:ea typeface="微软雅黑" panose="020B0503020204020204" pitchFamily="34" charset="-122"/>
              </a:rPr>
              <a:t>、</a:t>
            </a:r>
            <a:r>
              <a:rPr lang="en-US" altLang="zh-CN" sz="1600" b="1" i="1" dirty="0">
                <a:latin typeface="微软雅黑" panose="020B0503020204020204" pitchFamily="34" charset="-122"/>
                <a:ea typeface="微软雅黑" panose="020B0503020204020204" pitchFamily="34" charset="-122"/>
              </a:rPr>
              <a:t>Nature</a:t>
            </a:r>
            <a:r>
              <a:rPr lang="zh-CN" altLang="en-US" sz="1600" dirty="0">
                <a:latin typeface="微软雅黑" panose="020B0503020204020204" pitchFamily="34" charset="-122"/>
                <a:ea typeface="微软雅黑" panose="020B0503020204020204" pitchFamily="34" charset="-122"/>
              </a:rPr>
              <a:t>研究亮点、</a:t>
            </a:r>
            <a:r>
              <a:rPr lang="en-US" altLang="zh-CN" sz="1600" b="1" i="1" dirty="0">
                <a:latin typeface="微软雅黑" panose="020B0503020204020204" pitchFamily="34" charset="-122"/>
                <a:ea typeface="微软雅黑" panose="020B0503020204020204" pitchFamily="34" charset="-122"/>
              </a:rPr>
              <a:t>Science</a:t>
            </a:r>
            <a:r>
              <a:rPr lang="zh-CN" altLang="en-US" sz="1600" dirty="0">
                <a:latin typeface="微软雅黑" panose="020B0503020204020204" pitchFamily="34" charset="-122"/>
                <a:ea typeface="微软雅黑" panose="020B0503020204020204" pitchFamily="34" charset="-122"/>
              </a:rPr>
              <a:t>新闻等专题报道，</a:t>
            </a:r>
            <a:r>
              <a:rPr lang="zh-CN" altLang="en-US" sz="1600" b="1" dirty="0">
                <a:latin typeface="微软雅黑" panose="020B0503020204020204" pitchFamily="34" charset="-122"/>
                <a:ea typeface="微软雅黑" panose="020B0503020204020204" pitchFamily="34" charset="-122"/>
              </a:rPr>
              <a:t>标志着中国在液态金属领域达到世界领先水平</a:t>
            </a:r>
            <a:r>
              <a:rPr lang="zh-CN" altLang="en-US" sz="1600" dirty="0" smtClean="0">
                <a:latin typeface="微软雅黑" panose="020B0503020204020204" pitchFamily="34" charset="-122"/>
                <a:ea typeface="微软雅黑" panose="020B0503020204020204" pitchFamily="34" charset="-122"/>
              </a:rPr>
              <a:t>。</a:t>
            </a:r>
            <a:r>
              <a:rPr lang="zh-CN" altLang="en-US" sz="1600" dirty="0">
                <a:solidFill>
                  <a:srgbClr val="00B0F0"/>
                </a:solidFill>
                <a:latin typeface="微软雅黑" panose="020B0503020204020204" pitchFamily="34" charset="-122"/>
                <a:ea typeface="微软雅黑" panose="020B0503020204020204" pitchFamily="34" charset="-122"/>
              </a:rPr>
              <a:t>（入选</a:t>
            </a:r>
            <a:r>
              <a:rPr lang="en-US" altLang="zh-CN" sz="1600" dirty="0">
                <a:solidFill>
                  <a:srgbClr val="00B0F0"/>
                </a:solidFill>
                <a:latin typeface="微软雅黑" panose="020B0503020204020204" pitchFamily="34" charset="-122"/>
                <a:ea typeface="微软雅黑" panose="020B0503020204020204" pitchFamily="34" charset="-122"/>
              </a:rPr>
              <a:t>2015</a:t>
            </a:r>
            <a:r>
              <a:rPr lang="zh-CN" altLang="en-US" sz="1600" dirty="0">
                <a:solidFill>
                  <a:srgbClr val="00B0F0"/>
                </a:solidFill>
                <a:latin typeface="微软雅黑" panose="020B0503020204020204" pitchFamily="34" charset="-122"/>
                <a:ea typeface="微软雅黑" panose="020B0503020204020204" pitchFamily="34" charset="-122"/>
              </a:rPr>
              <a:t>年中国十大科技进展新闻</a:t>
            </a:r>
            <a:r>
              <a:rPr lang="zh-CN" altLang="en-US" sz="1600" dirty="0" smtClean="0">
                <a:solidFill>
                  <a:srgbClr val="00B0F0"/>
                </a:solidFill>
                <a:latin typeface="微软雅黑" panose="020B0503020204020204" pitchFamily="34" charset="-122"/>
                <a:ea typeface="微软雅黑" panose="020B0503020204020204" pitchFamily="34" charset="-122"/>
              </a:rPr>
              <a:t>）</a:t>
            </a:r>
            <a:endParaRPr lang="zh-CN" altLang="en-US" sz="1600" dirty="0"/>
          </a:p>
        </p:txBody>
      </p:sp>
    </p:spTree>
    <p:extLst>
      <p:ext uri="{BB962C8B-B14F-4D97-AF65-F5344CB8AC3E}">
        <p14:creationId xmlns:p14="http://schemas.microsoft.com/office/powerpoint/2010/main" val="663486018"/>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7"/>
          <p:cNvSpPr txBox="1">
            <a:spLocks noChangeArrowheads="1"/>
          </p:cNvSpPr>
          <p:nvPr/>
        </p:nvSpPr>
        <p:spPr bwMode="auto">
          <a:xfrm>
            <a:off x="413727" y="259437"/>
            <a:ext cx="54649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defTabSz="584200" eaLnBrk="1" hangingPunct="1">
              <a:defRPr/>
            </a:pPr>
            <a:r>
              <a:rPr lang="zh-CN" altLang="en-US" sz="4000" b="1" dirty="0">
                <a:solidFill>
                  <a:srgbClr val="7030A0"/>
                </a:solidFill>
                <a:latin typeface="微软雅黑" panose="020B0503020204020204" pitchFamily="34" charset="-122"/>
                <a:ea typeface="微软雅黑" panose="020B0503020204020204" pitchFamily="34" charset="-122"/>
                <a:cs typeface="Courier"/>
              </a:rPr>
              <a:t>更创新 </a:t>
            </a:r>
            <a:r>
              <a:rPr lang="zh-CN" altLang="en-US" sz="2800" b="1" dirty="0">
                <a:solidFill>
                  <a:srgbClr val="7030A0"/>
                </a:solidFill>
                <a:latin typeface="微软雅黑" panose="020B0503020204020204" pitchFamily="34" charset="-122"/>
                <a:ea typeface="微软雅黑" panose="020B0503020204020204" pitchFamily="34" charset="-122"/>
                <a:cs typeface="Courier"/>
              </a:rPr>
              <a:t>之</a:t>
            </a:r>
            <a:r>
              <a:rPr lang="zh-CN" altLang="en-US" sz="4000" b="1" dirty="0">
                <a:solidFill>
                  <a:srgbClr val="7030A0"/>
                </a:solidFill>
                <a:latin typeface="微软雅黑" panose="020B0503020204020204" pitchFamily="34" charset="-122"/>
                <a:ea typeface="微软雅黑" panose="020B0503020204020204" pitchFamily="34" charset="-122"/>
                <a:cs typeface="Courier"/>
              </a:rPr>
              <a:t> 科研最新进展</a:t>
            </a:r>
            <a:endParaRPr lang="en-US" altLang="zh-CN" sz="4000" b="1" dirty="0">
              <a:solidFill>
                <a:srgbClr val="7030A0"/>
              </a:solidFill>
              <a:latin typeface="微软雅黑" panose="020B0503020204020204" pitchFamily="34" charset="-122"/>
              <a:ea typeface="微软雅黑" panose="020B0503020204020204" pitchFamily="34" charset="-122"/>
              <a:cs typeface="Courier"/>
            </a:endParaRPr>
          </a:p>
        </p:txBody>
      </p:sp>
      <p:sp>
        <p:nvSpPr>
          <p:cNvPr id="17" name="Rectangle 4"/>
          <p:cNvSpPr>
            <a:spLocks noChangeArrowheads="1"/>
          </p:cNvSpPr>
          <p:nvPr/>
        </p:nvSpPr>
        <p:spPr bwMode="auto">
          <a:xfrm>
            <a:off x="531222" y="3923087"/>
            <a:ext cx="8111264" cy="2062610"/>
          </a:xfrm>
          <a:prstGeom prst="rect">
            <a:avLst/>
          </a:prstGeom>
          <a:noFill/>
          <a:ln w="9525">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8" name="Text Box 5"/>
          <p:cNvSpPr txBox="1">
            <a:spLocks noChangeArrowheads="1"/>
          </p:cNvSpPr>
          <p:nvPr/>
        </p:nvSpPr>
        <p:spPr bwMode="auto">
          <a:xfrm>
            <a:off x="649873" y="4002218"/>
            <a:ext cx="8074646" cy="58477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3200" b="1" dirty="0" smtClean="0">
                <a:latin typeface="微软雅黑" panose="020B0503020204020204" pitchFamily="34" charset="-122"/>
                <a:ea typeface="微软雅黑" panose="020B0503020204020204" pitchFamily="34" charset="-122"/>
              </a:rPr>
              <a:t>清华大学</a:t>
            </a:r>
            <a:r>
              <a:rPr lang="zh-CN" altLang="en-US" sz="3200" b="1" dirty="0">
                <a:latin typeface="微软雅黑" panose="020B0503020204020204" pitchFamily="34" charset="-122"/>
                <a:ea typeface="微软雅黑" panose="020B0503020204020204" pitchFamily="34" charset="-122"/>
              </a:rPr>
              <a:t>三颗</a:t>
            </a:r>
            <a:r>
              <a:rPr lang="en-US" altLang="zh-CN" sz="3200" b="1" dirty="0">
                <a:latin typeface="微软雅黑" panose="020B0503020204020204" pitchFamily="34" charset="-122"/>
                <a:ea typeface="微软雅黑" panose="020B0503020204020204" pitchFamily="34" charset="-122"/>
              </a:rPr>
              <a:t>MEMS</a:t>
            </a:r>
            <a:r>
              <a:rPr lang="zh-CN" altLang="en-US" sz="3200" b="1" dirty="0">
                <a:latin typeface="微软雅黑" panose="020B0503020204020204" pitchFamily="34" charset="-122"/>
                <a:ea typeface="微软雅黑" panose="020B0503020204020204" pitchFamily="34" charset="-122"/>
              </a:rPr>
              <a:t>技术试验卫星发射成功</a:t>
            </a:r>
            <a:endParaRPr lang="nl-NL" altLang="zh-CN" sz="32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22" y="1110736"/>
            <a:ext cx="3924073" cy="2721036"/>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875" y="1110736"/>
            <a:ext cx="4096611" cy="2719742"/>
          </a:xfrm>
          <a:prstGeom prst="rect">
            <a:avLst/>
          </a:prstGeom>
        </p:spPr>
      </p:pic>
      <p:sp>
        <p:nvSpPr>
          <p:cNvPr id="3" name="文本框 2"/>
          <p:cNvSpPr txBox="1"/>
          <p:nvPr/>
        </p:nvSpPr>
        <p:spPr>
          <a:xfrm>
            <a:off x="713640" y="4507862"/>
            <a:ext cx="7768511" cy="13234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rtl="0" latinLnBrk="1" hangingPunct="0"/>
            <a:r>
              <a:rPr lang="en-US" altLang="zh-CN" sz="1600" dirty="0">
                <a:latin typeface="微软雅黑" panose="020B0503020204020204" pitchFamily="34" charset="-122"/>
                <a:ea typeface="微软雅黑" panose="020B0503020204020204" pitchFamily="34" charset="-122"/>
              </a:rPr>
              <a:t>2015</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20</a:t>
            </a:r>
            <a:r>
              <a:rPr lang="zh-CN" altLang="en-US" sz="1600" dirty="0" smtClean="0">
                <a:latin typeface="微软雅黑" panose="020B0503020204020204" pitchFamily="34" charset="-122"/>
                <a:ea typeface="微软雅黑" panose="020B0503020204020204" pitchFamily="34" charset="-122"/>
              </a:rPr>
              <a:t>日，</a:t>
            </a:r>
            <a:r>
              <a:rPr lang="zh-CN" altLang="en-US" sz="1600" dirty="0">
                <a:latin typeface="微软雅黑" panose="020B0503020204020204" pitchFamily="34" charset="-122"/>
                <a:ea typeface="微软雅黑" panose="020B0503020204020204" pitchFamily="34" charset="-122"/>
              </a:rPr>
              <a:t>长征六号运载火箭以一箭二十星的方式</a:t>
            </a:r>
            <a:r>
              <a:rPr lang="zh-CN" altLang="en-US" sz="1600" dirty="0" smtClean="0">
                <a:latin typeface="微软雅黑" panose="020B0503020204020204" pitchFamily="34" charset="-122"/>
                <a:ea typeface="微软雅黑" panose="020B0503020204020204" pitchFamily="34" charset="-122"/>
              </a:rPr>
              <a:t>将我校研制</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MEMS</a:t>
            </a:r>
            <a:r>
              <a:rPr lang="zh-CN" altLang="en-US" sz="1600" dirty="0">
                <a:latin typeface="微软雅黑" panose="020B0503020204020204" pitchFamily="34" charset="-122"/>
                <a:ea typeface="微软雅黑" panose="020B0503020204020204" pitchFamily="34" charset="-122"/>
              </a:rPr>
              <a:t>技术试验</a:t>
            </a:r>
            <a:r>
              <a:rPr lang="zh-CN" altLang="en-US" sz="1600" dirty="0" smtClean="0">
                <a:latin typeface="微软雅黑" panose="020B0503020204020204" pitchFamily="34" charset="-122"/>
                <a:ea typeface="微软雅黑" panose="020B0503020204020204" pitchFamily="34" charset="-122"/>
              </a:rPr>
              <a:t>卫星顺利</a:t>
            </a:r>
            <a:r>
              <a:rPr lang="zh-CN" altLang="en-US" sz="1600" dirty="0">
                <a:latin typeface="微软雅黑" panose="020B0503020204020204" pitchFamily="34" charset="-122"/>
                <a:ea typeface="微软雅黑" panose="020B0503020204020204" pitchFamily="34" charset="-122"/>
              </a:rPr>
              <a:t>发射升空。</a:t>
            </a:r>
            <a:r>
              <a:rPr lang="en-US" altLang="zh-CN" sz="1600" dirty="0">
                <a:latin typeface="微软雅黑" panose="020B0503020204020204" pitchFamily="34" charset="-122"/>
                <a:ea typeface="微软雅黑" panose="020B0503020204020204" pitchFamily="34" charset="-122"/>
              </a:rPr>
              <a:t>MEMS</a:t>
            </a:r>
            <a:r>
              <a:rPr lang="zh-CN" altLang="en-US" sz="1600" dirty="0">
                <a:latin typeface="微软雅黑" panose="020B0503020204020204" pitchFamily="34" charset="-122"/>
                <a:ea typeface="微软雅黑" panose="020B0503020204020204" pitchFamily="34" charset="-122"/>
              </a:rPr>
              <a:t>技术试验卫星包括三颗卫星，分别</a:t>
            </a:r>
            <a:r>
              <a:rPr lang="zh-CN" altLang="en-US" sz="1600" dirty="0" smtClean="0">
                <a:latin typeface="微软雅黑" panose="020B0503020204020204" pitchFamily="34" charset="-122"/>
                <a:ea typeface="微软雅黑" panose="020B0503020204020204" pitchFamily="34" charset="-122"/>
              </a:rPr>
              <a:t>是主</a:t>
            </a:r>
            <a:r>
              <a:rPr lang="zh-CN" altLang="en-US" sz="1600" dirty="0">
                <a:latin typeface="微软雅黑" panose="020B0503020204020204" pitchFamily="34" charset="-122"/>
                <a:ea typeface="微软雅黑" panose="020B0503020204020204" pitchFamily="34" charset="-122"/>
              </a:rPr>
              <a:t>卫星“纳星</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号</a:t>
            </a:r>
            <a:r>
              <a:rPr lang="zh-CN" altLang="en-US" sz="1600" dirty="0" smtClean="0">
                <a:latin typeface="微软雅黑" panose="020B0503020204020204" pitchFamily="34" charset="-122"/>
                <a:ea typeface="微软雅黑" panose="020B0503020204020204" pitchFamily="34" charset="-122"/>
              </a:rPr>
              <a:t>”和子</a:t>
            </a:r>
            <a:r>
              <a:rPr lang="zh-CN" altLang="en-US" sz="1600" dirty="0">
                <a:latin typeface="微软雅黑" panose="020B0503020204020204" pitchFamily="34" charset="-122"/>
                <a:ea typeface="微软雅黑" panose="020B0503020204020204" pitchFamily="34" charset="-122"/>
              </a:rPr>
              <a:t>卫星“紫荆</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号</a:t>
            </a:r>
            <a:r>
              <a:rPr lang="zh-CN" altLang="en-US"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紫荆</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号</a:t>
            </a:r>
            <a:r>
              <a:rPr lang="zh-CN" altLang="en-US" sz="1600" dirty="0" smtClean="0">
                <a:latin typeface="微软雅黑" panose="020B0503020204020204" pitchFamily="34" charset="-122"/>
                <a:ea typeface="微软雅黑" panose="020B0503020204020204" pitchFamily="34" charset="-122"/>
              </a:rPr>
              <a:t>”。上述卫星</a:t>
            </a:r>
            <a:r>
              <a:rPr lang="zh-CN" altLang="en-US" sz="1600" dirty="0">
                <a:latin typeface="微软雅黑" panose="020B0503020204020204" pitchFamily="34" charset="-122"/>
                <a:ea typeface="微软雅黑" panose="020B0503020204020204" pitchFamily="34" charset="-122"/>
              </a:rPr>
              <a:t>由精密仪器系尤政院士团队</a:t>
            </a:r>
            <a:r>
              <a:rPr lang="zh-CN" altLang="en-US" sz="1600" dirty="0" smtClean="0">
                <a:latin typeface="微软雅黑" panose="020B0503020204020204" pitchFamily="34" charset="-122"/>
                <a:ea typeface="微软雅黑" panose="020B0503020204020204" pitchFamily="34" charset="-122"/>
              </a:rPr>
              <a:t>研制。</a:t>
            </a:r>
            <a:r>
              <a:rPr lang="zh-CN" altLang="en-US" sz="1600" dirty="0">
                <a:latin typeface="微软雅黑" panose="020B0503020204020204" pitchFamily="34" charset="-122"/>
                <a:ea typeface="微软雅黑" panose="020B0503020204020204" pitchFamily="34" charset="-122"/>
              </a:rPr>
              <a:t>这些卫星主要用于开展航天新技术、新体制、新产品等空间试验，</a:t>
            </a:r>
            <a:r>
              <a:rPr lang="zh-CN" altLang="en-US" sz="1600" dirty="0" smtClean="0">
                <a:latin typeface="微软雅黑" panose="020B0503020204020204" pitchFamily="34" charset="-122"/>
                <a:ea typeface="微软雅黑" panose="020B0503020204020204" pitchFamily="34" charset="-122"/>
              </a:rPr>
              <a:t>对促进</a:t>
            </a:r>
            <a:r>
              <a:rPr lang="zh-CN" altLang="en-US" sz="1600" dirty="0">
                <a:latin typeface="微软雅黑" panose="020B0503020204020204" pitchFamily="34" charset="-122"/>
                <a:ea typeface="微软雅黑" panose="020B0503020204020204" pitchFamily="34" charset="-122"/>
              </a:rPr>
              <a:t>我国微小卫星发展和新技术试验验证等具有重要意义</a:t>
            </a:r>
            <a:r>
              <a:rPr lang="zh-CN" altLang="en-US" sz="1600" dirty="0" smtClean="0">
                <a:latin typeface="微软雅黑" panose="020B0503020204020204" pitchFamily="34" charset="-122"/>
                <a:ea typeface="微软雅黑" panose="020B0503020204020204" pitchFamily="34" charset="-122"/>
              </a:rPr>
              <a:t>。</a:t>
            </a:r>
            <a:r>
              <a:rPr lang="zh-CN" altLang="en-US" sz="1600" dirty="0" smtClean="0">
                <a:solidFill>
                  <a:srgbClr val="00B0F0"/>
                </a:solidFill>
                <a:latin typeface="微软雅黑" panose="020B0503020204020204" pitchFamily="34" charset="-122"/>
                <a:ea typeface="微软雅黑" panose="020B0503020204020204" pitchFamily="34" charset="-122"/>
              </a:rPr>
              <a:t>（入选</a:t>
            </a:r>
            <a:r>
              <a:rPr lang="en-US" altLang="zh-CN" sz="1600" dirty="0" smtClean="0">
                <a:solidFill>
                  <a:srgbClr val="00B0F0"/>
                </a:solidFill>
                <a:latin typeface="微软雅黑" panose="020B0503020204020204" pitchFamily="34" charset="-122"/>
                <a:ea typeface="微软雅黑" panose="020B0503020204020204" pitchFamily="34" charset="-122"/>
              </a:rPr>
              <a:t>2015</a:t>
            </a:r>
            <a:r>
              <a:rPr lang="zh-CN" altLang="en-US" sz="1600" dirty="0" smtClean="0">
                <a:solidFill>
                  <a:srgbClr val="00B0F0"/>
                </a:solidFill>
                <a:latin typeface="微软雅黑" panose="020B0503020204020204" pitchFamily="34" charset="-122"/>
                <a:ea typeface="微软雅黑" panose="020B0503020204020204" pitchFamily="34" charset="-122"/>
              </a:rPr>
              <a:t>年中国十大科技进展新闻）</a:t>
            </a:r>
            <a:endParaRPr kumimoji="0" lang="zh-CN" altLang="en-US" sz="1600" i="0" u="none" strike="noStrike" cap="none" spc="0" normalizeH="0" baseline="0" dirty="0">
              <a:ln>
                <a:noFill/>
              </a:ln>
              <a:solidFill>
                <a:srgbClr val="00B0F0"/>
              </a:solidFill>
              <a:effectLst/>
              <a:uFillTx/>
              <a:latin typeface="微软雅黑" panose="020B0503020204020204" pitchFamily="34" charset="-122"/>
              <a:ea typeface="微软雅黑" panose="020B0503020204020204" pitchFamily="34" charset="-122"/>
              <a:sym typeface="Calibri"/>
            </a:endParaRPr>
          </a:p>
        </p:txBody>
      </p:sp>
    </p:spTree>
    <p:extLst>
      <p:ext uri="{BB962C8B-B14F-4D97-AF65-F5344CB8AC3E}">
        <p14:creationId xmlns:p14="http://schemas.microsoft.com/office/powerpoint/2010/main" val="998591358"/>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419" y="1756087"/>
            <a:ext cx="6301316" cy="4362450"/>
          </a:xfrm>
          <a:prstGeom prst="rect">
            <a:avLst/>
          </a:prstGeom>
        </p:spPr>
      </p:pic>
      <p:sp>
        <p:nvSpPr>
          <p:cNvPr id="4" name="Rectangle 3"/>
          <p:cNvSpPr>
            <a:spLocks noChangeArrowheads="1"/>
          </p:cNvSpPr>
          <p:nvPr/>
        </p:nvSpPr>
        <p:spPr bwMode="auto">
          <a:xfrm>
            <a:off x="273050" y="4167410"/>
            <a:ext cx="3503035" cy="1584325"/>
          </a:xfrm>
          <a:prstGeom prst="rect">
            <a:avLst/>
          </a:prstGeom>
          <a:solidFill>
            <a:srgbClr val="FFFFFF"/>
          </a:solidFill>
          <a:ln w="952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Rectangle 4"/>
          <p:cNvSpPr>
            <a:spLocks noChangeArrowheads="1"/>
          </p:cNvSpPr>
          <p:nvPr/>
        </p:nvSpPr>
        <p:spPr bwMode="auto">
          <a:xfrm>
            <a:off x="249237" y="2140173"/>
            <a:ext cx="3526849" cy="1943100"/>
          </a:xfrm>
          <a:prstGeom prst="rect">
            <a:avLst/>
          </a:prstGeom>
          <a:solidFill>
            <a:schemeClr val="accent4">
              <a:lumMod val="40000"/>
              <a:lumOff val="60000"/>
            </a:schemeClr>
          </a:solidFill>
          <a:ln w="9525" algn="ctr">
            <a:solidFill>
              <a:schemeClr val="accent4">
                <a:lumMod val="20000"/>
                <a:lumOff val="80000"/>
              </a:schemeClr>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Rectangle 5"/>
          <p:cNvSpPr>
            <a:spLocks noChangeArrowheads="1"/>
          </p:cNvSpPr>
          <p:nvPr/>
        </p:nvSpPr>
        <p:spPr bwMode="auto">
          <a:xfrm>
            <a:off x="325304" y="4259574"/>
            <a:ext cx="3410675"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a:r>
              <a:rPr lang="zh-CN" altLang="en-US" sz="1400" b="1" dirty="0" smtClean="0">
                <a:latin typeface="微软雅黑" panose="020B0503020204020204" pitchFamily="34" charset="-122"/>
                <a:ea typeface="微软雅黑" panose="020B0503020204020204" pitchFamily="34" charset="-122"/>
              </a:rPr>
              <a:t>       曹军威、都志辉团队</a:t>
            </a:r>
            <a:r>
              <a:rPr lang="zh-CN" altLang="en-US" sz="1400" b="1" dirty="0">
                <a:latin typeface="微软雅黑" panose="020B0503020204020204" pitchFamily="34" charset="-122"/>
                <a:ea typeface="微软雅黑" panose="020B0503020204020204" pitchFamily="34" charset="-122"/>
              </a:rPr>
              <a:t>着重采用先进计算技术提高引力波数据分析的速度和效率，参与了</a:t>
            </a:r>
            <a:r>
              <a:rPr lang="en-US" altLang="zh-CN" sz="1400" b="1" dirty="0">
                <a:latin typeface="微软雅黑" panose="020B0503020204020204" pitchFamily="34" charset="-122"/>
                <a:ea typeface="微软雅黑" panose="020B0503020204020204" pitchFamily="34" charset="-122"/>
              </a:rPr>
              <a:t>LSC</a:t>
            </a:r>
            <a:r>
              <a:rPr lang="zh-CN" altLang="en-US" sz="1400" b="1" dirty="0">
                <a:latin typeface="微软雅黑" panose="020B0503020204020204" pitchFamily="34" charset="-122"/>
                <a:ea typeface="微软雅黑" panose="020B0503020204020204" pitchFamily="34" charset="-122"/>
              </a:rPr>
              <a:t>引力波暴和数据分析软件等工作组相关研究，以高精度的数据分析能力帮助“净化”了引力波探测中的干扰信号，加速了迈向星辰大海的征程</a:t>
            </a:r>
            <a:r>
              <a:rPr lang="zh-CN" altLang="en-US" sz="1600" b="1" dirty="0">
                <a:latin typeface="微软雅黑" panose="020B0503020204020204" pitchFamily="34" charset="-122"/>
                <a:ea typeface="微软雅黑" panose="020B0503020204020204" pitchFamily="34" charset="-122"/>
              </a:rPr>
              <a:t>。</a:t>
            </a:r>
            <a:endParaRPr lang="nl-NL" altLang="zh-CN" sz="1600" b="1" dirty="0">
              <a:latin typeface="微软雅黑" panose="020B0503020204020204" pitchFamily="34" charset="-122"/>
              <a:ea typeface="微软雅黑" panose="020B0503020204020204" pitchFamily="34" charset="-122"/>
            </a:endParaRPr>
          </a:p>
        </p:txBody>
      </p:sp>
      <p:sp>
        <p:nvSpPr>
          <p:cNvPr id="7" name="Rectangle 6"/>
          <p:cNvSpPr>
            <a:spLocks noChangeArrowheads="1"/>
          </p:cNvSpPr>
          <p:nvPr/>
        </p:nvSpPr>
        <p:spPr bwMode="auto">
          <a:xfrm>
            <a:off x="326847" y="2006823"/>
            <a:ext cx="35189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nl-NL" altLang="zh-CN" sz="7200" dirty="0" smtClean="0">
                <a:solidFill>
                  <a:srgbClr val="7030A0"/>
                </a:solidFill>
                <a:latin typeface="Arial Black" panose="020B0A04020102020204" pitchFamily="34" charset="0"/>
                <a:ea typeface="宋体" panose="02010600030101010101" pitchFamily="2" charset="-122"/>
              </a:rPr>
              <a:t>6</a:t>
            </a:r>
            <a:r>
              <a:rPr lang="en-US" altLang="zh-CN" sz="7200" dirty="0" smtClean="0">
                <a:solidFill>
                  <a:srgbClr val="7030A0"/>
                </a:solidFill>
                <a:latin typeface="Arial Black" panose="020B0A04020102020204" pitchFamily="34" charset="0"/>
                <a:ea typeface="宋体" panose="02010600030101010101" pitchFamily="2" charset="-122"/>
              </a:rPr>
              <a:t>/1011</a:t>
            </a:r>
            <a:endParaRPr lang="nl-NL" altLang="zh-CN" sz="7200" dirty="0">
              <a:solidFill>
                <a:srgbClr val="7030A0"/>
              </a:solidFill>
              <a:latin typeface="Arial Black" panose="020B0A04020102020204" pitchFamily="34" charset="0"/>
              <a:ea typeface="宋体" panose="02010600030101010101" pitchFamily="2" charset="-122"/>
            </a:endParaRPr>
          </a:p>
        </p:txBody>
      </p:sp>
      <p:sp>
        <p:nvSpPr>
          <p:cNvPr id="10" name="文本框 9"/>
          <p:cNvSpPr txBox="1"/>
          <p:nvPr/>
        </p:nvSpPr>
        <p:spPr>
          <a:xfrm>
            <a:off x="273050" y="397004"/>
            <a:ext cx="8730007" cy="12618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4000" b="1" dirty="0" smtClean="0">
                <a:solidFill>
                  <a:srgbClr val="7030A0"/>
                </a:solidFill>
                <a:latin typeface="微软雅黑" panose="020B0503020204020204" pitchFamily="34" charset="-122"/>
                <a:ea typeface="微软雅黑" panose="020B0503020204020204" pitchFamily="34" charset="-122"/>
              </a:rPr>
              <a:t>清华团队为探测到引力波作出贡献</a:t>
            </a:r>
            <a:endParaRPr lang="en-US" altLang="zh-CN" sz="4000" b="1" dirty="0" smtClean="0">
              <a:solidFill>
                <a:srgbClr val="7030A0"/>
              </a:solidFill>
              <a:latin typeface="微软雅黑" panose="020B0503020204020204" pitchFamily="34" charset="-122"/>
              <a:ea typeface="微软雅黑" panose="020B0503020204020204" pitchFamily="34" charset="-122"/>
            </a:endParaRPr>
          </a:p>
          <a:p>
            <a:pPr algn="l" rtl="0" latinLnBrk="1" hangingPunct="0"/>
            <a:r>
              <a:rPr lang="zh-CN" altLang="en-US" dirty="0" smtClean="0">
                <a:solidFill>
                  <a:schemeClr val="tx2">
                    <a:lumMod val="60000"/>
                    <a:lumOff val="40000"/>
                  </a:schemeClr>
                </a:solidFill>
                <a:latin typeface="微软雅黑" panose="020B0503020204020204" pitchFamily="34" charset="-122"/>
                <a:ea typeface="微软雅黑" panose="020B0503020204020204" pitchFamily="34" charset="-122"/>
              </a:rPr>
              <a:t>清华在</a:t>
            </a:r>
            <a:r>
              <a:rPr lang="en-US" altLang="zh-CN" dirty="0">
                <a:solidFill>
                  <a:schemeClr val="tx2">
                    <a:lumMod val="60000"/>
                    <a:lumOff val="40000"/>
                  </a:schemeClr>
                </a:solidFill>
                <a:latin typeface="微软雅黑" panose="020B0503020204020204" pitchFamily="34" charset="-122"/>
                <a:ea typeface="微软雅黑" panose="020B0503020204020204" pitchFamily="34" charset="-122"/>
              </a:rPr>
              <a:t>2009</a:t>
            </a: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rPr>
              <a:t>年就被</a:t>
            </a:r>
            <a:r>
              <a:rPr lang="en-US" altLang="zh-CN" dirty="0">
                <a:solidFill>
                  <a:schemeClr val="tx2">
                    <a:lumMod val="60000"/>
                    <a:lumOff val="40000"/>
                  </a:schemeClr>
                </a:solidFill>
                <a:latin typeface="微软雅黑" panose="020B0503020204020204" pitchFamily="34" charset="-122"/>
                <a:ea typeface="微软雅黑" panose="020B0503020204020204" pitchFamily="34" charset="-122"/>
              </a:rPr>
              <a:t>LIGO</a:t>
            </a: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rPr>
              <a:t>科学合作组（</a:t>
            </a:r>
            <a:r>
              <a:rPr lang="en-US" altLang="zh-CN" dirty="0">
                <a:solidFill>
                  <a:schemeClr val="tx2">
                    <a:lumMod val="60000"/>
                    <a:lumOff val="40000"/>
                  </a:schemeClr>
                </a:solidFill>
                <a:latin typeface="微软雅黑" panose="020B0503020204020204" pitchFamily="34" charset="-122"/>
                <a:ea typeface="微软雅黑" panose="020B0503020204020204" pitchFamily="34" charset="-122"/>
              </a:rPr>
              <a:t>LSC</a:t>
            </a: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rPr>
              <a:t>）接受为正式</a:t>
            </a:r>
            <a:r>
              <a:rPr lang="zh-CN" altLang="en-US" dirty="0" smtClean="0">
                <a:solidFill>
                  <a:schemeClr val="tx2">
                    <a:lumMod val="60000"/>
                    <a:lumOff val="40000"/>
                  </a:schemeClr>
                </a:solidFill>
                <a:latin typeface="微软雅黑" panose="020B0503020204020204" pitchFamily="34" charset="-122"/>
                <a:ea typeface="微软雅黑" panose="020B0503020204020204" pitchFamily="34" charset="-122"/>
              </a:rPr>
              <a:t>成员，目前是</a:t>
            </a: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rPr>
              <a:t>中国大陆唯一一个</a:t>
            </a:r>
            <a:r>
              <a:rPr lang="en-US" altLang="zh-CN" dirty="0">
                <a:solidFill>
                  <a:schemeClr val="tx2">
                    <a:lumMod val="60000"/>
                    <a:lumOff val="40000"/>
                  </a:schemeClr>
                </a:solidFill>
                <a:latin typeface="微软雅黑" panose="020B0503020204020204" pitchFamily="34" charset="-122"/>
                <a:ea typeface="微软雅黑" panose="020B0503020204020204" pitchFamily="34" charset="-122"/>
              </a:rPr>
              <a:t>LSC</a:t>
            </a:r>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rPr>
              <a:t>成员</a:t>
            </a:r>
            <a:r>
              <a:rPr lang="zh-CN" altLang="en-US" dirty="0" smtClean="0">
                <a:solidFill>
                  <a:schemeClr val="tx2">
                    <a:lumMod val="60000"/>
                    <a:lumOff val="40000"/>
                  </a:schemeClr>
                </a:solidFill>
                <a:latin typeface="微软雅黑" panose="020B0503020204020204" pitchFamily="34" charset="-122"/>
                <a:ea typeface="微软雅黑" panose="020B0503020204020204" pitchFamily="34" charset="-122"/>
              </a:rPr>
              <a:t>。</a:t>
            </a:r>
            <a:r>
              <a:rPr lang="en-US" altLang="zh-CN" dirty="0" smtClean="0">
                <a:solidFill>
                  <a:schemeClr val="tx2">
                    <a:lumMod val="60000"/>
                    <a:lumOff val="40000"/>
                  </a:schemeClr>
                </a:solidFill>
                <a:latin typeface="微软雅黑" panose="020B0503020204020204" pitchFamily="34" charset="-122"/>
                <a:ea typeface="微软雅黑" panose="020B0503020204020204" pitchFamily="34" charset="-122"/>
              </a:rPr>
              <a:t>2016</a:t>
            </a:r>
            <a:r>
              <a:rPr lang="zh-CN" altLang="en-US" dirty="0" smtClean="0">
                <a:solidFill>
                  <a:schemeClr val="tx2">
                    <a:lumMod val="60000"/>
                    <a:lumOff val="40000"/>
                  </a:schemeClr>
                </a:solidFill>
                <a:latin typeface="微软雅黑" panose="020B0503020204020204" pitchFamily="34" charset="-122"/>
                <a:ea typeface="微软雅黑" panose="020B0503020204020204" pitchFamily="34" charset="-122"/>
              </a:rPr>
              <a:t>年</a:t>
            </a:r>
            <a:r>
              <a:rPr lang="en-US" altLang="zh-CN" dirty="0" smtClean="0">
                <a:solidFill>
                  <a:schemeClr val="tx2">
                    <a:lumMod val="60000"/>
                    <a:lumOff val="40000"/>
                  </a:schemeClr>
                </a:solidFill>
                <a:latin typeface="微软雅黑" panose="020B0503020204020204" pitchFamily="34" charset="-122"/>
                <a:ea typeface="微软雅黑" panose="020B0503020204020204" pitchFamily="34" charset="-122"/>
              </a:rPr>
              <a:t>2</a:t>
            </a:r>
            <a:r>
              <a:rPr lang="zh-CN" altLang="en-US" dirty="0" smtClean="0">
                <a:solidFill>
                  <a:schemeClr val="tx2">
                    <a:lumMod val="60000"/>
                    <a:lumOff val="40000"/>
                  </a:schemeClr>
                </a:solidFill>
                <a:latin typeface="微软雅黑" panose="020B0503020204020204" pitchFamily="34" charset="-122"/>
                <a:ea typeface="微软雅黑" panose="020B0503020204020204" pitchFamily="34" charset="-122"/>
              </a:rPr>
              <a:t>月</a:t>
            </a:r>
            <a:r>
              <a:rPr lang="en-US" altLang="zh-CN" dirty="0" smtClean="0">
                <a:solidFill>
                  <a:schemeClr val="tx2">
                    <a:lumMod val="60000"/>
                    <a:lumOff val="40000"/>
                  </a:schemeClr>
                </a:solidFill>
                <a:latin typeface="微软雅黑" panose="020B0503020204020204" pitchFamily="34" charset="-122"/>
                <a:ea typeface="微软雅黑" panose="020B0503020204020204" pitchFamily="34" charset="-122"/>
              </a:rPr>
              <a:t>11</a:t>
            </a:r>
            <a:r>
              <a:rPr lang="zh-CN" altLang="en-US" dirty="0" smtClean="0">
                <a:solidFill>
                  <a:schemeClr val="tx2">
                    <a:lumMod val="60000"/>
                    <a:lumOff val="40000"/>
                  </a:schemeClr>
                </a:solidFill>
                <a:latin typeface="微软雅黑" panose="020B0503020204020204" pitchFamily="34" charset="-122"/>
                <a:ea typeface="微软雅黑" panose="020B0503020204020204" pitchFamily="34" charset="-122"/>
              </a:rPr>
              <a:t>日，关于引力波的论文共有</a:t>
            </a:r>
            <a:r>
              <a:rPr lang="en-US" altLang="zh-CN" dirty="0" smtClean="0">
                <a:solidFill>
                  <a:schemeClr val="tx2">
                    <a:lumMod val="60000"/>
                    <a:lumOff val="40000"/>
                  </a:schemeClr>
                </a:solidFill>
                <a:latin typeface="微软雅黑" panose="020B0503020204020204" pitchFamily="34" charset="-122"/>
                <a:ea typeface="微软雅黑" panose="020B0503020204020204" pitchFamily="34" charset="-122"/>
              </a:rPr>
              <a:t>1011</a:t>
            </a:r>
            <a:r>
              <a:rPr lang="zh-CN" altLang="en-US" dirty="0" smtClean="0">
                <a:solidFill>
                  <a:schemeClr val="tx2">
                    <a:lumMod val="60000"/>
                    <a:lumOff val="40000"/>
                  </a:schemeClr>
                </a:solidFill>
                <a:latin typeface="微软雅黑" panose="020B0503020204020204" pitchFamily="34" charset="-122"/>
                <a:ea typeface="微软雅黑" panose="020B0503020204020204" pitchFamily="34" charset="-122"/>
              </a:rPr>
              <a:t>位作者，其中清华</a:t>
            </a:r>
            <a:r>
              <a:rPr lang="en-US" altLang="zh-CN" dirty="0" smtClean="0">
                <a:solidFill>
                  <a:schemeClr val="tx2">
                    <a:lumMod val="60000"/>
                    <a:lumOff val="40000"/>
                  </a:schemeClr>
                </a:solidFill>
                <a:latin typeface="微软雅黑" panose="020B0503020204020204" pitchFamily="34" charset="-122"/>
                <a:ea typeface="微软雅黑" panose="020B0503020204020204" pitchFamily="34" charset="-122"/>
              </a:rPr>
              <a:t>6</a:t>
            </a:r>
            <a:r>
              <a:rPr lang="zh-CN" altLang="en-US" dirty="0" smtClean="0">
                <a:solidFill>
                  <a:schemeClr val="tx2">
                    <a:lumMod val="60000"/>
                    <a:lumOff val="40000"/>
                  </a:schemeClr>
                </a:solidFill>
                <a:latin typeface="微软雅黑" panose="020B0503020204020204" pitchFamily="34" charset="-122"/>
                <a:ea typeface="微软雅黑" panose="020B0503020204020204" pitchFamily="34" charset="-122"/>
              </a:rPr>
              <a:t>人。</a:t>
            </a:r>
            <a:endParaRPr kumimoji="0" lang="zh-CN" altLang="en-US" b="0" i="0" u="none" strike="noStrike" cap="none" spc="0" normalizeH="0" baseline="0" dirty="0">
              <a:ln>
                <a:noFill/>
              </a:ln>
              <a:solidFill>
                <a:schemeClr val="tx2">
                  <a:lumMod val="60000"/>
                  <a:lumOff val="40000"/>
                </a:schemeClr>
              </a:solidFill>
              <a:effectLst/>
              <a:uFillTx/>
              <a:latin typeface="微软雅黑" panose="020B0503020204020204" pitchFamily="34" charset="-122"/>
              <a:ea typeface="微软雅黑" panose="020B0503020204020204" pitchFamily="34" charset="-122"/>
              <a:sym typeface="Calibri"/>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66" y="3093651"/>
            <a:ext cx="1129030" cy="903224"/>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8220" y="3102747"/>
            <a:ext cx="1133561" cy="894128"/>
          </a:xfrm>
          <a:prstGeom prst="rect">
            <a:avLst/>
          </a:prstGeom>
        </p:spPr>
      </p:pic>
    </p:spTree>
    <p:extLst>
      <p:ext uri="{BB962C8B-B14F-4D97-AF65-F5344CB8AC3E}">
        <p14:creationId xmlns:p14="http://schemas.microsoft.com/office/powerpoint/2010/main" val="3932923246"/>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38553" y="4963108"/>
            <a:ext cx="7995506" cy="1200329"/>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       北京时间</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14</a:t>
            </a:r>
            <a:r>
              <a:rPr lang="zh-CN" altLang="en-US" dirty="0">
                <a:latin typeface="微软雅黑" panose="020B0503020204020204" pitchFamily="34" charset="-122"/>
                <a:ea typeface="微软雅黑" panose="020B0503020204020204" pitchFamily="34" charset="-122"/>
              </a:rPr>
              <a:t>日，欧洲核子研究中心大型强子对撞机上底夸克物理实验宣布观测到由五夸克组成的重子态，</a:t>
            </a:r>
            <a:r>
              <a:rPr lang="zh-CN" altLang="en-US" b="1" dirty="0">
                <a:latin typeface="微软雅黑" panose="020B0503020204020204" pitchFamily="34" charset="-122"/>
                <a:ea typeface="微软雅黑" panose="020B0503020204020204" pitchFamily="34" charset="-122"/>
              </a:rPr>
              <a:t>清华大学工程物理系教授高原宁、副教授张黎明和杨振伟等组成的研究团队</a:t>
            </a:r>
            <a:r>
              <a:rPr lang="zh-CN" altLang="en-US" dirty="0">
                <a:latin typeface="微软雅黑" panose="020B0503020204020204" pitchFamily="34" charset="-122"/>
                <a:ea typeface="微软雅黑" panose="020B0503020204020204" pitchFamily="34" charset="-122"/>
              </a:rPr>
              <a:t>在这项发现中作出突出贡献。</a:t>
            </a:r>
            <a:r>
              <a:rPr lang="zh-CN" altLang="en-US" b="1" dirty="0">
                <a:latin typeface="微软雅黑" panose="020B0503020204020204" pitchFamily="34" charset="-122"/>
                <a:ea typeface="微软雅黑" panose="020B0503020204020204" pitchFamily="34" charset="-122"/>
              </a:rPr>
              <a:t>五夸克态发现入选了</a:t>
            </a:r>
            <a:r>
              <a:rPr lang="en-US" altLang="zh-CN" b="1" dirty="0">
                <a:latin typeface="微软雅黑" panose="020B0503020204020204" pitchFamily="34" charset="-122"/>
                <a:ea typeface="微软雅黑" panose="020B0503020204020204" pitchFamily="34" charset="-122"/>
              </a:rPr>
              <a:t>2015</a:t>
            </a:r>
            <a:r>
              <a:rPr lang="zh-CN" altLang="en-US" b="1" dirty="0">
                <a:latin typeface="微软雅黑" panose="020B0503020204020204" pitchFamily="34" charset="-122"/>
                <a:ea typeface="微软雅黑" panose="020B0503020204020204" pitchFamily="34" charset="-122"/>
              </a:rPr>
              <a:t>年度国际物理学领域的十项重大突破。</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08" y="1759264"/>
            <a:ext cx="485775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625" y="1759264"/>
            <a:ext cx="2711501" cy="2197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descr="http://news.tsinghua.edu.cn/publish/news/4204/20150714/829914368728587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626" y="3917664"/>
            <a:ext cx="2711501" cy="1080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38553" y="475957"/>
            <a:ext cx="7737230" cy="13234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zh-CN" altLang="en-US" sz="4000" b="1" dirty="0">
                <a:solidFill>
                  <a:srgbClr val="7030A0"/>
                </a:solidFill>
                <a:latin typeface="微软雅黑" panose="020B0503020204020204" pitchFamily="34" charset="-122"/>
                <a:ea typeface="微软雅黑" panose="020B0503020204020204" pitchFamily="34" charset="-122"/>
              </a:rPr>
              <a:t>清华大学研究团队在五夸克态发现</a:t>
            </a:r>
            <a:r>
              <a:rPr lang="zh-CN" altLang="en-US" sz="4000" b="1" dirty="0" smtClean="0">
                <a:solidFill>
                  <a:srgbClr val="7030A0"/>
                </a:solidFill>
                <a:latin typeface="微软雅黑" panose="020B0503020204020204" pitchFamily="34" charset="-122"/>
                <a:ea typeface="微软雅黑" panose="020B0503020204020204" pitchFamily="34" charset="-122"/>
              </a:rPr>
              <a:t>中作出突出贡献</a:t>
            </a:r>
            <a:endParaRPr lang="zh-CN" altLang="en-US" sz="4000" b="1"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204045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839756" y="1430014"/>
            <a:ext cx="7842250" cy="3462337"/>
          </a:xfrm>
        </p:spPr>
        <p:txBody>
          <a:bodyPr/>
          <a:lstStyle/>
          <a:p>
            <a:pPr>
              <a:lnSpc>
                <a:spcPct val="120000"/>
              </a:lnSpc>
            </a:pPr>
            <a:r>
              <a:rPr lang="zh-CN" altLang="en-US" dirty="0" smtClean="0"/>
              <a:t>百年风雨 百年辉煌</a:t>
            </a:r>
            <a:r>
              <a:rPr lang="zh-CN" altLang="en-US" sz="3600" dirty="0" smtClean="0"/>
              <a:t>之</a:t>
            </a:r>
            <a:r>
              <a:rPr lang="en-US" altLang="zh-CN" sz="3600" dirty="0" smtClean="0"/>
              <a:t/>
            </a:r>
            <a:br>
              <a:rPr lang="en-US" altLang="zh-CN" sz="3600" dirty="0" smtClean="0"/>
            </a:br>
            <a:r>
              <a:rPr lang="zh-CN" altLang="en-US" sz="3600" dirty="0" smtClean="0"/>
              <a:t>百年清华故事</a:t>
            </a:r>
            <a:endParaRPr lang="zh-CN" altLang="en-US" dirty="0">
              <a:solidFill>
                <a:srgbClr val="715096"/>
              </a:solidFill>
            </a:endParaRPr>
          </a:p>
        </p:txBody>
      </p:sp>
    </p:spTree>
    <p:extLst>
      <p:ext uri="{BB962C8B-B14F-4D97-AF65-F5344CB8AC3E}">
        <p14:creationId xmlns:p14="http://schemas.microsoft.com/office/powerpoint/2010/main" val="12842664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64"/>
          <p:cNvSpPr/>
          <p:nvPr/>
        </p:nvSpPr>
        <p:spPr>
          <a:xfrm flipH="1" flipV="1">
            <a:off x="3816214" y="615331"/>
            <a:ext cx="0" cy="5196383"/>
          </a:xfrm>
          <a:prstGeom prst="line">
            <a:avLst/>
          </a:prstGeom>
          <a:ln w="127000">
            <a:solidFill>
              <a:srgbClr val="535353"/>
            </a:solidFill>
            <a:miter lim="400000"/>
          </a:ln>
        </p:spPr>
        <p:txBody>
          <a:bodyPr lIns="32146" tIns="32146" rIns="32146" bIns="32146"/>
          <a:lstStyle/>
          <a:p>
            <a:pPr lvl="0">
              <a:defRPr sz="800">
                <a:latin typeface="+mj-lt"/>
                <a:ea typeface="+mj-ea"/>
                <a:cs typeface="+mj-cs"/>
                <a:sym typeface="Helvetica"/>
              </a:defRPr>
            </a:pPr>
            <a:endParaRPr/>
          </a:p>
        </p:txBody>
      </p:sp>
      <p:sp>
        <p:nvSpPr>
          <p:cNvPr id="24" name="Shape 265"/>
          <p:cNvSpPr txBox="1">
            <a:spLocks/>
          </p:cNvSpPr>
          <p:nvPr/>
        </p:nvSpPr>
        <p:spPr>
          <a:xfrm>
            <a:off x="463347" y="2430388"/>
            <a:ext cx="2956861" cy="31175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Autofit/>
          </a:bodyPr>
          <a:lstStyle>
            <a:lvl1pPr algn="just">
              <a:lnSpc>
                <a:spcPct val="120000"/>
              </a:lnSpc>
              <a:spcBef>
                <a:spcPts val="1200"/>
              </a:spcBef>
              <a:defRPr sz="2200" b="1">
                <a:solidFill>
                  <a:srgbClr val="000000"/>
                </a:solidFill>
                <a:latin typeface="微软雅黑" panose="020B0503020204020204" pitchFamily="34" charset="-122"/>
                <a:ea typeface="微软雅黑" panose="020B0503020204020204" pitchFamily="34" charset="-122"/>
                <a:cs typeface="FZLanTingHei-R-GBK"/>
              </a:defRPr>
            </a:lvl1pPr>
            <a:lvl2pPr algn="ctr">
              <a:spcBef>
                <a:spcPts val="400"/>
              </a:spcBef>
              <a:defRPr>
                <a:solidFill>
                  <a:srgbClr val="FFFFFF"/>
                </a:solidFill>
                <a:latin typeface="Verdana"/>
                <a:ea typeface="Verdana"/>
                <a:cs typeface="Verdana"/>
              </a:defRPr>
            </a:lvl2pPr>
            <a:lvl3pPr algn="ctr">
              <a:spcBef>
                <a:spcPts val="400"/>
              </a:spcBef>
              <a:defRPr>
                <a:solidFill>
                  <a:srgbClr val="FFFFFF"/>
                </a:solidFill>
                <a:latin typeface="Verdana"/>
                <a:ea typeface="Verdana"/>
                <a:cs typeface="Verdana"/>
              </a:defRPr>
            </a:lvl3pPr>
            <a:lvl4pPr algn="ctr">
              <a:spcBef>
                <a:spcPts val="400"/>
              </a:spcBef>
              <a:defRPr>
                <a:solidFill>
                  <a:srgbClr val="FFFFFF"/>
                </a:solidFill>
                <a:latin typeface="Verdana"/>
                <a:ea typeface="Verdana"/>
                <a:cs typeface="Verdana"/>
              </a:defRPr>
            </a:lvl4pPr>
            <a:lvl5pPr algn="ctr">
              <a:spcBef>
                <a:spcPts val="400"/>
              </a:spcBef>
              <a:defRPr>
                <a:solidFill>
                  <a:srgbClr val="FFFFFF"/>
                </a:solidFill>
                <a:latin typeface="Verdana"/>
                <a:ea typeface="Verdana"/>
                <a:cs typeface="Verdana"/>
              </a:defRPr>
            </a:lvl5pPr>
            <a:lvl6pPr algn="ctr">
              <a:spcBef>
                <a:spcPts val="400"/>
              </a:spcBef>
              <a:defRPr>
                <a:solidFill>
                  <a:srgbClr val="FFFFFF"/>
                </a:solidFill>
                <a:latin typeface="Verdana"/>
                <a:ea typeface="Verdana"/>
                <a:cs typeface="Verdana"/>
              </a:defRPr>
            </a:lvl6pPr>
            <a:lvl7pPr algn="ctr">
              <a:spcBef>
                <a:spcPts val="400"/>
              </a:spcBef>
              <a:defRPr>
                <a:solidFill>
                  <a:srgbClr val="FFFFFF"/>
                </a:solidFill>
                <a:latin typeface="Verdana"/>
                <a:ea typeface="Verdana"/>
                <a:cs typeface="Verdana"/>
              </a:defRPr>
            </a:lvl7pPr>
            <a:lvl8pPr algn="ctr">
              <a:spcBef>
                <a:spcPts val="400"/>
              </a:spcBef>
              <a:defRPr>
                <a:solidFill>
                  <a:srgbClr val="FFFFFF"/>
                </a:solidFill>
                <a:latin typeface="Verdana"/>
                <a:ea typeface="Verdana"/>
                <a:cs typeface="Verdana"/>
              </a:defRPr>
            </a:lvl8pPr>
            <a:lvl9pPr algn="ctr">
              <a:spcBef>
                <a:spcPts val="400"/>
              </a:spcBef>
              <a:defRPr>
                <a:solidFill>
                  <a:srgbClr val="FFFFFF"/>
                </a:solidFill>
                <a:latin typeface="Verdana"/>
                <a:ea typeface="Verdana"/>
                <a:cs typeface="Verdana"/>
              </a:defRPr>
            </a:lvl9pPr>
          </a:lstStyle>
          <a:p>
            <a:pPr hangingPunct="0"/>
            <a:r>
              <a:rPr lang="zh-CN" altLang="en-US" dirty="0" smtClean="0"/>
              <a:t>       </a:t>
            </a:r>
            <a:r>
              <a:rPr lang="en-US" altLang="zh-CN" b="0" dirty="0" smtClean="0"/>
              <a:t>2015</a:t>
            </a:r>
            <a:r>
              <a:rPr lang="zh-CN" altLang="en-US" b="0" dirty="0" smtClean="0"/>
              <a:t>年，学校获得多项科技、人文、社科类</a:t>
            </a:r>
            <a:r>
              <a:rPr lang="zh-CN" altLang="en-US" dirty="0" smtClean="0"/>
              <a:t>重要奖项，领军全国高校</a:t>
            </a:r>
            <a:r>
              <a:rPr lang="zh-CN" altLang="en-US" b="0" dirty="0" smtClean="0"/>
              <a:t>。</a:t>
            </a:r>
            <a:r>
              <a:rPr lang="zh-CN" altLang="en-US" dirty="0" smtClean="0"/>
              <a:t>人文社科类奖项的进步尤其突出</a:t>
            </a:r>
            <a:r>
              <a:rPr lang="zh-CN" altLang="en-US" b="0" dirty="0" smtClean="0"/>
              <a:t>，成为我校新百年学科建设的新亮点。</a:t>
            </a:r>
            <a:endParaRPr lang="zh-CN" altLang="en-US" b="0" dirty="0"/>
          </a:p>
        </p:txBody>
      </p:sp>
      <p:sp>
        <p:nvSpPr>
          <p:cNvPr id="21" name="Shape 270"/>
          <p:cNvSpPr/>
          <p:nvPr/>
        </p:nvSpPr>
        <p:spPr>
          <a:xfrm>
            <a:off x="4142552" y="727769"/>
            <a:ext cx="4609562" cy="476540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just" defTabSz="584200"/>
            <a:r>
              <a:rPr lang="zh-CN" altLang="en-US" sz="2800" b="1" dirty="0" smtClean="0">
                <a:solidFill>
                  <a:srgbClr val="7030A0"/>
                </a:solidFill>
                <a:latin typeface="微软雅黑" panose="020B0503020204020204" pitchFamily="34" charset="-122"/>
                <a:ea typeface="微软雅黑" panose="020B0503020204020204" pitchFamily="34" charset="-122"/>
                <a:cs typeface="Courier"/>
              </a:rPr>
              <a:t>国家科技奖数量居高校首位</a:t>
            </a:r>
            <a:endParaRPr lang="zh-CN" altLang="en-US" sz="2800" b="1" dirty="0">
              <a:solidFill>
                <a:srgbClr val="7030A0"/>
              </a:solidFill>
              <a:latin typeface="微软雅黑" panose="020B0503020204020204" pitchFamily="34" charset="-122"/>
              <a:ea typeface="微软雅黑" panose="020B0503020204020204" pitchFamily="34" charset="-122"/>
              <a:cs typeface="Courier"/>
            </a:endParaRPr>
          </a:p>
          <a:p>
            <a:pPr algn="just" defTabSz="584200">
              <a:lnSpc>
                <a:spcPts val="2800"/>
              </a:lnSpc>
              <a:spcBef>
                <a:spcPts val="1200"/>
              </a:spcBef>
            </a:pPr>
            <a:r>
              <a:rPr lang="en-US" altLang="zh-CN" sz="2000" b="1" dirty="0" smtClean="0">
                <a:latin typeface="微软雅黑" panose="020B0503020204020204" pitchFamily="34" charset="-122"/>
                <a:ea typeface="微软雅黑" panose="020B0503020204020204" pitchFamily="34" charset="-122"/>
              </a:rPr>
              <a:t>2015</a:t>
            </a:r>
            <a:r>
              <a:rPr lang="zh-CN" altLang="en-US" sz="2000" b="1" dirty="0" smtClean="0">
                <a:latin typeface="微软雅黑" panose="020B0503020204020204" pitchFamily="34" charset="-122"/>
                <a:ea typeface="微软雅黑" panose="020B0503020204020204" pitchFamily="34" charset="-122"/>
              </a:rPr>
              <a:t>年学校共</a:t>
            </a:r>
            <a:r>
              <a:rPr lang="zh-CN" altLang="en-US" sz="2000" b="1" dirty="0">
                <a:latin typeface="微软雅黑" panose="020B0503020204020204" pitchFamily="34" charset="-122"/>
                <a:ea typeface="微软雅黑" panose="020B0503020204020204" pitchFamily="34" charset="-122"/>
              </a:rPr>
              <a:t>获各类科技成果</a:t>
            </a:r>
            <a:r>
              <a:rPr lang="zh-CN" altLang="en-US" sz="2000" b="1" dirty="0" smtClean="0">
                <a:latin typeface="微软雅黑" panose="020B0503020204020204" pitchFamily="34" charset="-122"/>
                <a:ea typeface="微软雅黑" panose="020B0503020204020204" pitchFamily="34" charset="-122"/>
              </a:rPr>
              <a:t>奖</a:t>
            </a:r>
            <a:r>
              <a:rPr lang="en-US" altLang="zh-CN" sz="2000" b="1" dirty="0" smtClean="0">
                <a:latin typeface="微软雅黑" panose="020B0503020204020204" pitchFamily="34" charset="-122"/>
                <a:ea typeface="微软雅黑" panose="020B0503020204020204" pitchFamily="34" charset="-122"/>
              </a:rPr>
              <a:t>181</a:t>
            </a:r>
            <a:r>
              <a:rPr lang="zh-CN" altLang="en-US" sz="2000" b="1" dirty="0" smtClean="0">
                <a:latin typeface="微软雅黑" panose="020B0503020204020204" pitchFamily="34" charset="-122"/>
                <a:ea typeface="微软雅黑" panose="020B0503020204020204" pitchFamily="34" charset="-122"/>
              </a:rPr>
              <a:t>项</a:t>
            </a:r>
            <a:endParaRPr lang="en-US" altLang="zh-CN" sz="2000" b="1" dirty="0" smtClean="0">
              <a:latin typeface="微软雅黑" panose="020B0503020204020204" pitchFamily="34" charset="-122"/>
              <a:ea typeface="微软雅黑" panose="020B0503020204020204" pitchFamily="34" charset="-122"/>
            </a:endParaRPr>
          </a:p>
          <a:p>
            <a:pPr marL="285750" indent="-285750" algn="just" defTabSz="584200">
              <a:lnSpc>
                <a:spcPts val="2800"/>
              </a:lnSpc>
              <a:spcBef>
                <a:spcPts val="600"/>
              </a:spcBef>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国家</a:t>
            </a:r>
            <a:r>
              <a:rPr lang="zh-CN" altLang="en-US" dirty="0">
                <a:latin typeface="微软雅黑" panose="020B0503020204020204" pitchFamily="34" charset="-122"/>
                <a:ea typeface="微软雅黑" panose="020B0503020204020204" pitchFamily="34" charset="-122"/>
              </a:rPr>
              <a:t>科学技术奖</a:t>
            </a:r>
            <a:r>
              <a:rPr lang="en-US" altLang="zh-CN" dirty="0">
                <a:latin typeface="微软雅黑" panose="020B0503020204020204" pitchFamily="34" charset="-122"/>
                <a:ea typeface="微软雅黑" panose="020B0503020204020204" pitchFamily="34" charset="-122"/>
              </a:rPr>
              <a:t>19</a:t>
            </a:r>
            <a:r>
              <a:rPr lang="zh-CN" altLang="en-US" dirty="0" smtClean="0">
                <a:latin typeface="微软雅黑" panose="020B0503020204020204" pitchFamily="34" charset="-122"/>
                <a:ea typeface="微软雅黑" panose="020B0503020204020204" pitchFamily="34" charset="-122"/>
              </a:rPr>
              <a:t>项（</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rPr>
              <a:t>清华大学</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Courier"/>
              </a:rPr>
              <a:t>作为第一完成单位或第一完成人所在单位获奖</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Courier"/>
              </a:rPr>
              <a:t>9</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Courier"/>
              </a:rPr>
              <a:t>项，获奖数量居高校</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rPr>
              <a:t>首位）</a:t>
            </a:r>
            <a:endParaRPr lang="en-US" altLang="zh-CN" dirty="0" smtClean="0">
              <a:latin typeface="微软雅黑" panose="020B0503020204020204" pitchFamily="34" charset="-122"/>
              <a:ea typeface="微软雅黑" panose="020B0503020204020204" pitchFamily="34" charset="-122"/>
            </a:endParaRPr>
          </a:p>
          <a:p>
            <a:pPr marL="285750" indent="-285750" algn="just" defTabSz="584200">
              <a:lnSpc>
                <a:spcPts val="2800"/>
              </a:lnSpc>
              <a:spcBef>
                <a:spcPts val="600"/>
              </a:spcBef>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省部级</a:t>
            </a:r>
            <a:r>
              <a:rPr lang="zh-CN" altLang="en-US" dirty="0">
                <a:latin typeface="微软雅黑" panose="020B0503020204020204" pitchFamily="34" charset="-122"/>
                <a:ea typeface="微软雅黑" panose="020B0503020204020204" pitchFamily="34" charset="-122"/>
              </a:rPr>
              <a:t>科技奖</a:t>
            </a:r>
            <a:r>
              <a:rPr lang="en-US" altLang="zh-CN" dirty="0">
                <a:latin typeface="微软雅黑" panose="020B0503020204020204" pitchFamily="34" charset="-122"/>
                <a:ea typeface="微软雅黑" panose="020B0503020204020204" pitchFamily="34" charset="-122"/>
              </a:rPr>
              <a:t>61</a:t>
            </a:r>
            <a:r>
              <a:rPr lang="zh-CN" altLang="en-US" dirty="0">
                <a:latin typeface="微软雅黑" panose="020B0503020204020204" pitchFamily="34" charset="-122"/>
                <a:ea typeface="微软雅黑" panose="020B0503020204020204" pitchFamily="34" charset="-122"/>
              </a:rPr>
              <a:t>项，其他各类科技专项奖</a:t>
            </a:r>
            <a:r>
              <a:rPr lang="en-US" altLang="zh-CN" dirty="0">
                <a:latin typeface="微软雅黑" panose="020B0503020204020204" pitchFamily="34" charset="-122"/>
                <a:ea typeface="微软雅黑" panose="020B0503020204020204" pitchFamily="34" charset="-122"/>
              </a:rPr>
              <a:t>101</a:t>
            </a:r>
            <a:r>
              <a:rPr lang="zh-CN" altLang="en-US" dirty="0" smtClean="0">
                <a:latin typeface="微软雅黑" panose="020B0503020204020204" pitchFamily="34" charset="-122"/>
                <a:ea typeface="微软雅黑" panose="020B0503020204020204" pitchFamily="34" charset="-122"/>
              </a:rPr>
              <a:t>项</a:t>
            </a:r>
            <a:endParaRPr lang="en-US" altLang="zh-CN" dirty="0" smtClean="0">
              <a:latin typeface="微软雅黑" panose="020B0503020204020204" pitchFamily="34" charset="-122"/>
              <a:ea typeface="微软雅黑" panose="020B0503020204020204" pitchFamily="34" charset="-122"/>
            </a:endParaRPr>
          </a:p>
          <a:p>
            <a:pPr marL="285750" indent="-285750" algn="just" defTabSz="584200">
              <a:lnSpc>
                <a:spcPts val="2800"/>
              </a:lnSpc>
              <a:spcBef>
                <a:spcPts val="600"/>
              </a:spcBef>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通过</a:t>
            </a:r>
            <a:r>
              <a:rPr lang="zh-CN" altLang="en-US" dirty="0">
                <a:latin typeface="微软雅黑" panose="020B0503020204020204" pitchFamily="34" charset="-122"/>
                <a:ea typeface="微软雅黑" panose="020B0503020204020204" pitchFamily="34" charset="-122"/>
              </a:rPr>
              <a:t>科技成果鉴定项目</a:t>
            </a:r>
            <a:r>
              <a:rPr lang="en-US" altLang="zh-CN" dirty="0">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项，进行国家科技成果登记项目</a:t>
            </a:r>
            <a:r>
              <a:rPr lang="en-US" altLang="zh-CN" dirty="0">
                <a:latin typeface="微软雅黑" panose="020B0503020204020204" pitchFamily="34" charset="-122"/>
                <a:ea typeface="微软雅黑" panose="020B0503020204020204" pitchFamily="34" charset="-122"/>
              </a:rPr>
              <a:t>44</a:t>
            </a:r>
            <a:r>
              <a:rPr lang="zh-CN" altLang="en-US" dirty="0" smtClean="0">
                <a:latin typeface="微软雅黑" panose="020B0503020204020204" pitchFamily="34" charset="-122"/>
                <a:ea typeface="微软雅黑" panose="020B0503020204020204" pitchFamily="34" charset="-122"/>
              </a:rPr>
              <a:t>项</a:t>
            </a:r>
            <a:endParaRPr lang="en-US" altLang="zh-CN" dirty="0" smtClean="0">
              <a:latin typeface="微软雅黑" panose="020B0503020204020204" pitchFamily="34" charset="-122"/>
              <a:ea typeface="微软雅黑" panose="020B0503020204020204" pitchFamily="34" charset="-122"/>
            </a:endParaRPr>
          </a:p>
          <a:p>
            <a:pPr marL="285750" indent="-285750" algn="just" defTabSz="584200">
              <a:lnSpc>
                <a:spcPts val="28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a:p>
            <a:pPr algn="just">
              <a:lnSpc>
                <a:spcPts val="2800"/>
              </a:lnSpc>
            </a:pPr>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      截至</a:t>
            </a:r>
            <a:r>
              <a:rPr lang="en-US" altLang="zh-CN" dirty="0">
                <a:latin typeface="微软雅黑" panose="020B0503020204020204" pitchFamily="34" charset="-122"/>
                <a:ea typeface="微软雅黑" panose="020B0503020204020204" pitchFamily="34" charset="-122"/>
              </a:rPr>
              <a:t>2015</a:t>
            </a:r>
            <a:r>
              <a:rPr lang="zh-CN" altLang="en-US" dirty="0">
                <a:latin typeface="微软雅黑" panose="020B0503020204020204" pitchFamily="34" charset="-122"/>
                <a:ea typeface="微软雅黑" panose="020B0503020204020204" pitchFamily="34" charset="-122"/>
              </a:rPr>
              <a:t>年底，全校累计获国家级科技三大奖共</a:t>
            </a:r>
            <a:r>
              <a:rPr lang="en-US" altLang="zh-CN" dirty="0">
                <a:latin typeface="微软雅黑" panose="020B0503020204020204" pitchFamily="34" charset="-122"/>
                <a:ea typeface="微软雅黑" panose="020B0503020204020204" pitchFamily="34" charset="-122"/>
              </a:rPr>
              <a:t>507</a:t>
            </a:r>
            <a:r>
              <a:rPr lang="zh-CN" altLang="en-US" dirty="0">
                <a:latin typeface="微软雅黑" panose="020B0503020204020204" pitchFamily="34" charset="-122"/>
                <a:ea typeface="微软雅黑" panose="020B0503020204020204" pitchFamily="34" charset="-122"/>
              </a:rPr>
              <a:t>项，省部级科学技术奖</a:t>
            </a:r>
            <a:r>
              <a:rPr lang="en-US" altLang="zh-CN" dirty="0">
                <a:latin typeface="微软雅黑" panose="020B0503020204020204" pitchFamily="34" charset="-122"/>
                <a:ea typeface="微软雅黑" panose="020B0503020204020204" pitchFamily="34" charset="-122"/>
              </a:rPr>
              <a:t>2420</a:t>
            </a:r>
            <a:r>
              <a:rPr lang="zh-CN" altLang="en-US" dirty="0">
                <a:latin typeface="微软雅黑" panose="020B0503020204020204" pitchFamily="34" charset="-122"/>
                <a:ea typeface="微软雅黑" panose="020B0503020204020204" pitchFamily="34" charset="-122"/>
              </a:rPr>
              <a:t>项</a:t>
            </a:r>
            <a:r>
              <a:rPr lang="zh-CN" altLang="en-US" dirty="0" smtClean="0">
                <a:latin typeface="微软雅黑" panose="020B0503020204020204" pitchFamily="34" charset="-122"/>
                <a:ea typeface="微软雅黑" panose="020B0503020204020204" pitchFamily="34" charset="-122"/>
              </a:rPr>
              <a:t>。</a:t>
            </a:r>
            <a:endParaRPr dirty="0">
              <a:solidFill>
                <a:schemeClr val="tx1">
                  <a:lumMod val="75000"/>
                  <a:lumOff val="25000"/>
                </a:schemeClr>
              </a:solidFill>
              <a:latin typeface="微软雅黑" panose="020B0503020204020204" pitchFamily="34" charset="-122"/>
              <a:ea typeface="微软雅黑" panose="020B0503020204020204" pitchFamily="34" charset="-122"/>
              <a:cs typeface="Courier"/>
            </a:endParaRPr>
          </a:p>
        </p:txBody>
      </p:sp>
      <p:sp>
        <p:nvSpPr>
          <p:cNvPr id="15" name="Shape 263"/>
          <p:cNvSpPr>
            <a:spLocks noGrp="1"/>
          </p:cNvSpPr>
          <p:nvPr>
            <p:ph type="title" idx="4294967295"/>
          </p:nvPr>
        </p:nvSpPr>
        <p:spPr>
          <a:xfrm>
            <a:off x="509512" y="615331"/>
            <a:ext cx="3490287" cy="670047"/>
          </a:xfrm>
          <a:prstGeom prst="rect">
            <a:avLst/>
          </a:prstGeom>
        </p:spPr>
        <p:txBody>
          <a:bodyPr lIns="0" tIns="0" rIns="0" bIns="0">
            <a:normAutofit/>
          </a:bodyPr>
          <a:lstStyle>
            <a:lvl1pPr algn="r">
              <a:defRPr sz="7500" i="0">
                <a:latin typeface="FZLanTingHeiS-DB1-GBK"/>
                <a:ea typeface="FZLanTingHeiS-DB1-GBK"/>
                <a:cs typeface="FZLanTingHeiS-DB1-GBK"/>
                <a:sym typeface="FZLanTingHeiS-DB1-GBK"/>
              </a:defRPr>
            </a:lvl1pPr>
          </a:lstStyle>
          <a:p>
            <a:pPr lvl="0" algn="just">
              <a:defRPr sz="1800">
                <a:solidFill>
                  <a:srgbClr val="000000"/>
                </a:solidFill>
              </a:defRPr>
            </a:pPr>
            <a:r>
              <a:rPr lang="en-US" altLang="zh-CN" sz="3600" dirty="0" smtClean="0">
                <a:solidFill>
                  <a:schemeClr val="tx1"/>
                </a:solidFill>
                <a:latin typeface="微软雅黑" panose="020B0503020204020204" pitchFamily="34" charset="-122"/>
                <a:ea typeface="微软雅黑" panose="020B0503020204020204" pitchFamily="34" charset="-122"/>
              </a:rPr>
              <a:t>2015</a:t>
            </a:r>
            <a:r>
              <a:rPr lang="zh-CN" altLang="en-US" sz="3600" dirty="0" smtClean="0">
                <a:solidFill>
                  <a:schemeClr val="tx1"/>
                </a:solidFill>
                <a:latin typeface="微软雅黑" panose="020B0503020204020204" pitchFamily="34" charset="-122"/>
                <a:ea typeface="微软雅黑" panose="020B0503020204020204" pitchFamily="34" charset="-122"/>
              </a:rPr>
              <a:t>学校概况</a:t>
            </a:r>
            <a:endParaRPr sz="3600" dirty="0">
              <a:solidFill>
                <a:schemeClr val="tx1"/>
              </a:solidFill>
              <a:latin typeface="微软雅黑" panose="020B0503020204020204" pitchFamily="34" charset="-122"/>
              <a:ea typeface="微软雅黑" panose="020B0503020204020204" pitchFamily="34" charset="-122"/>
            </a:endParaRPr>
          </a:p>
        </p:txBody>
      </p:sp>
      <p:sp>
        <p:nvSpPr>
          <p:cNvPr id="16" name="Shape 279"/>
          <p:cNvSpPr/>
          <p:nvPr/>
        </p:nvSpPr>
        <p:spPr>
          <a:xfrm>
            <a:off x="509512" y="1408608"/>
            <a:ext cx="2462213" cy="73866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defRPr sz="2200">
                <a:solidFill>
                  <a:srgbClr val="FFFFFF"/>
                </a:solidFill>
                <a:latin typeface="FZLanTingHei-R-GBK"/>
                <a:ea typeface="FZLanTingHei-R-GBK"/>
                <a:cs typeface="FZLanTingHei-R-GBK"/>
                <a:sym typeface="FZLanTingHei-R-GBK"/>
              </a:defRPr>
            </a:lvl1pPr>
          </a:lstStyle>
          <a:p>
            <a:pPr lvl="0">
              <a:defRPr sz="1800">
                <a:solidFill>
                  <a:srgbClr val="000000"/>
                </a:solidFill>
              </a:defRPr>
            </a:pPr>
            <a:r>
              <a:rPr lang="zh-CN" altLang="en-US" sz="4800" b="1" dirty="0" smtClean="0">
                <a:solidFill>
                  <a:srgbClr val="7030A0"/>
                </a:solidFill>
                <a:latin typeface="微软雅黑" panose="020B0503020204020204" pitchFamily="34" charset="-122"/>
                <a:ea typeface="微软雅黑" panose="020B0503020204020204" pitchFamily="34" charset="-122"/>
              </a:rPr>
              <a:t>重要奖项</a:t>
            </a:r>
            <a:endParaRPr sz="4800" b="1"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6952263"/>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448408" y="2320926"/>
          <a:ext cx="8253221" cy="3702048"/>
        </p:xfrm>
        <a:graphic>
          <a:graphicData uri="http://schemas.openxmlformats.org/drawingml/2006/table">
            <a:tbl>
              <a:tblPr firstRow="1" firstCol="1" bandRow="1"/>
              <a:tblGrid>
                <a:gridCol w="2980592">
                  <a:extLst>
                    <a:ext uri="{9D8B030D-6E8A-4147-A177-3AD203B41FA5}">
                      <a16:colId xmlns="" xmlns:a16="http://schemas.microsoft.com/office/drawing/2014/main" val="20000"/>
                    </a:ext>
                  </a:extLst>
                </a:gridCol>
                <a:gridCol w="4229100">
                  <a:extLst>
                    <a:ext uri="{9D8B030D-6E8A-4147-A177-3AD203B41FA5}">
                      <a16:colId xmlns="" xmlns:a16="http://schemas.microsoft.com/office/drawing/2014/main" val="20001"/>
                    </a:ext>
                  </a:extLst>
                </a:gridCol>
                <a:gridCol w="1043529">
                  <a:extLst>
                    <a:ext uri="{9D8B030D-6E8A-4147-A177-3AD203B41FA5}">
                      <a16:colId xmlns="" xmlns:a16="http://schemas.microsoft.com/office/drawing/2014/main" val="20002"/>
                    </a:ext>
                  </a:extLst>
                </a:gridCol>
              </a:tblGrid>
              <a:tr h="462756">
                <a:tc>
                  <a:txBody>
                    <a:bodyPr/>
                    <a:lstStyle/>
                    <a:p>
                      <a:pPr algn="ctr">
                        <a:spcAft>
                          <a:spcPts val="0"/>
                        </a:spcAft>
                      </a:pPr>
                      <a:r>
                        <a:rPr lang="zh-CN" sz="1500" b="1" kern="0" dirty="0">
                          <a:solidFill>
                            <a:srgbClr val="000000"/>
                          </a:solidFill>
                          <a:effectLst/>
                          <a:latin typeface="Calibri"/>
                          <a:ea typeface="微软雅黑"/>
                          <a:cs typeface="宋体"/>
                        </a:rPr>
                        <a:t>主要作者</a:t>
                      </a:r>
                      <a:endParaRPr lang="zh-CN" sz="90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Aft>
                          <a:spcPts val="0"/>
                        </a:spcAft>
                      </a:pPr>
                      <a:r>
                        <a:rPr lang="zh-CN" sz="1500" b="1" kern="0" dirty="0">
                          <a:solidFill>
                            <a:srgbClr val="000000"/>
                          </a:solidFill>
                          <a:effectLst/>
                          <a:latin typeface="Calibri"/>
                          <a:ea typeface="微软雅黑"/>
                          <a:cs typeface="宋体"/>
                        </a:rPr>
                        <a:t>成果名称</a:t>
                      </a:r>
                      <a:endParaRPr lang="zh-CN" sz="90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Aft>
                          <a:spcPts val="0"/>
                        </a:spcAft>
                      </a:pPr>
                      <a:r>
                        <a:rPr lang="zh-CN" sz="1500" b="1" kern="0" dirty="0" smtClean="0">
                          <a:solidFill>
                            <a:srgbClr val="000000"/>
                          </a:solidFill>
                          <a:effectLst/>
                          <a:latin typeface="Calibri"/>
                          <a:ea typeface="微软雅黑"/>
                          <a:cs typeface="宋体"/>
                        </a:rPr>
                        <a:t>学科类别</a:t>
                      </a:r>
                      <a:endParaRPr lang="zh-CN" sz="90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0"/>
                  </a:ext>
                </a:extLst>
              </a:tr>
              <a:tr h="462756">
                <a:tc>
                  <a:txBody>
                    <a:bodyPr/>
                    <a:lstStyle/>
                    <a:p>
                      <a:pPr algn="l">
                        <a:spcAft>
                          <a:spcPts val="0"/>
                        </a:spcAft>
                      </a:pPr>
                      <a:r>
                        <a:rPr lang="zh-CN" sz="1500" b="1" kern="0" dirty="0">
                          <a:solidFill>
                            <a:srgbClr val="000000"/>
                          </a:solidFill>
                          <a:effectLst/>
                          <a:latin typeface="Calibri"/>
                          <a:ea typeface="微软雅黑"/>
                          <a:cs typeface="宋体"/>
                        </a:rPr>
                        <a:t>刘奋荣 著</a:t>
                      </a:r>
                      <a:endParaRPr lang="zh-CN" sz="90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500" b="1" kern="0">
                          <a:solidFill>
                            <a:srgbClr val="000000"/>
                          </a:solidFill>
                          <a:effectLst/>
                          <a:latin typeface="微软雅黑"/>
                          <a:ea typeface="宋体"/>
                          <a:cs typeface="Times New Roman"/>
                        </a:rPr>
                        <a:t>Reasoning about Preference Dynamics</a:t>
                      </a:r>
                      <a:endParaRPr lang="zh-CN" sz="900" kern="10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500" b="1" kern="0">
                          <a:solidFill>
                            <a:srgbClr val="000000"/>
                          </a:solidFill>
                          <a:effectLst/>
                          <a:latin typeface="Calibri"/>
                          <a:ea typeface="微软雅黑"/>
                          <a:cs typeface="宋体"/>
                        </a:rPr>
                        <a:t>逻辑学</a:t>
                      </a:r>
                      <a:endParaRPr lang="zh-CN" sz="900" kern="10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925512">
                <a:tc>
                  <a:txBody>
                    <a:bodyPr/>
                    <a:lstStyle/>
                    <a:p>
                      <a:pPr algn="l">
                        <a:spcAft>
                          <a:spcPts val="0"/>
                        </a:spcAft>
                      </a:pPr>
                      <a:r>
                        <a:rPr lang="zh-CN" sz="1500" b="1" kern="0" dirty="0">
                          <a:solidFill>
                            <a:srgbClr val="000000"/>
                          </a:solidFill>
                          <a:effectLst/>
                          <a:latin typeface="Calibri"/>
                          <a:ea typeface="微软雅黑"/>
                          <a:cs typeface="宋体"/>
                        </a:rPr>
                        <a:t>李学勤，赵平安，李均明，李守奎，沈建华，刘国忠，赵桂芳，陈颖飞，马楠，贾连翔 编</a:t>
                      </a:r>
                      <a:endParaRPr lang="zh-CN" sz="90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zh-CN" sz="1500" b="1" kern="0" dirty="0">
                          <a:solidFill>
                            <a:srgbClr val="000000"/>
                          </a:solidFill>
                          <a:effectLst/>
                          <a:latin typeface="Calibri"/>
                          <a:ea typeface="微软雅黑"/>
                          <a:cs typeface="宋体"/>
                        </a:rPr>
                        <a:t>清华大学藏战国竹简</a:t>
                      </a:r>
                      <a:r>
                        <a:rPr lang="zh-CN" sz="1500" b="0" kern="0" dirty="0">
                          <a:solidFill>
                            <a:srgbClr val="000000"/>
                          </a:solidFill>
                          <a:effectLst/>
                          <a:latin typeface="Calibri"/>
                          <a:ea typeface="微软雅黑"/>
                          <a:cs typeface="宋体"/>
                        </a:rPr>
                        <a:t>（壹</a:t>
                      </a:r>
                      <a:r>
                        <a:rPr lang="en-US" sz="1500" b="0" kern="0" dirty="0">
                          <a:solidFill>
                            <a:srgbClr val="000000"/>
                          </a:solidFill>
                          <a:effectLst/>
                          <a:latin typeface="Calibri"/>
                          <a:ea typeface="微软雅黑"/>
                          <a:cs typeface="宋体"/>
                        </a:rPr>
                        <a:t>--</a:t>
                      </a:r>
                      <a:r>
                        <a:rPr lang="zh-CN" sz="1500" b="0" kern="0" dirty="0">
                          <a:solidFill>
                            <a:srgbClr val="000000"/>
                          </a:solidFill>
                          <a:effectLst/>
                          <a:latin typeface="Calibri"/>
                          <a:ea typeface="微软雅黑"/>
                          <a:cs typeface="宋体"/>
                        </a:rPr>
                        <a:t>肆辑）</a:t>
                      </a:r>
                      <a:endParaRPr lang="zh-CN" sz="900" b="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Aft>
                          <a:spcPts val="0"/>
                        </a:spcAft>
                      </a:pPr>
                      <a:r>
                        <a:rPr lang="zh-CN" sz="1500" b="1" kern="0" dirty="0">
                          <a:solidFill>
                            <a:srgbClr val="000000"/>
                          </a:solidFill>
                          <a:effectLst/>
                          <a:latin typeface="Calibri"/>
                          <a:ea typeface="微软雅黑"/>
                          <a:cs typeface="宋体"/>
                        </a:rPr>
                        <a:t>历史学</a:t>
                      </a:r>
                      <a:endParaRPr lang="zh-CN" sz="90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2"/>
                  </a:ext>
                </a:extLst>
              </a:tr>
              <a:tr h="925512">
                <a:tc>
                  <a:txBody>
                    <a:bodyPr/>
                    <a:lstStyle/>
                    <a:p>
                      <a:pPr algn="l">
                        <a:spcAft>
                          <a:spcPts val="0"/>
                        </a:spcAft>
                      </a:pPr>
                      <a:r>
                        <a:rPr lang="zh-CN" sz="1500" b="1" kern="0">
                          <a:solidFill>
                            <a:srgbClr val="000000"/>
                          </a:solidFill>
                          <a:effectLst/>
                          <a:latin typeface="Calibri"/>
                          <a:ea typeface="微软雅黑"/>
                          <a:cs typeface="宋体"/>
                        </a:rPr>
                        <a:t>吴贵生，蔺雷，王毅，吴灼亮，梁玺，魏守华，董广茂，李习保，李纪珍，汪涛，刘建新 等著</a:t>
                      </a:r>
                      <a:endParaRPr lang="zh-CN" sz="900" kern="10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500" b="1" kern="0" dirty="0">
                          <a:solidFill>
                            <a:srgbClr val="000000"/>
                          </a:solidFill>
                          <a:effectLst/>
                          <a:latin typeface="Calibri"/>
                          <a:ea typeface="微软雅黑"/>
                          <a:cs typeface="宋体"/>
                        </a:rPr>
                        <a:t>自主创新战略和国际竞争力研究</a:t>
                      </a:r>
                      <a:endParaRPr lang="zh-CN" sz="90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500" b="1" kern="0">
                          <a:solidFill>
                            <a:srgbClr val="000000"/>
                          </a:solidFill>
                          <a:effectLst/>
                          <a:latin typeface="Calibri"/>
                          <a:ea typeface="微软雅黑"/>
                          <a:cs typeface="宋体"/>
                        </a:rPr>
                        <a:t>管理学</a:t>
                      </a:r>
                      <a:endParaRPr lang="zh-CN" sz="900" kern="10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462756">
                <a:tc>
                  <a:txBody>
                    <a:bodyPr/>
                    <a:lstStyle/>
                    <a:p>
                      <a:pPr algn="l">
                        <a:spcAft>
                          <a:spcPts val="0"/>
                        </a:spcAft>
                      </a:pPr>
                      <a:r>
                        <a:rPr lang="zh-CN" sz="1500" b="1" kern="0" dirty="0">
                          <a:solidFill>
                            <a:srgbClr val="000000"/>
                          </a:solidFill>
                          <a:effectLst/>
                          <a:latin typeface="Calibri"/>
                          <a:ea typeface="微软雅黑"/>
                          <a:cs typeface="宋体"/>
                        </a:rPr>
                        <a:t>张明楷</a:t>
                      </a:r>
                      <a:endParaRPr lang="zh-CN" sz="90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zh-CN" sz="1500" b="1" kern="0" dirty="0">
                          <a:solidFill>
                            <a:srgbClr val="000000"/>
                          </a:solidFill>
                          <a:effectLst/>
                          <a:latin typeface="Calibri"/>
                          <a:ea typeface="微软雅黑"/>
                          <a:cs typeface="宋体"/>
                        </a:rPr>
                        <a:t>刑法分则的解释原理</a:t>
                      </a:r>
                      <a:r>
                        <a:rPr lang="zh-CN" sz="1500" b="0" kern="0" dirty="0">
                          <a:solidFill>
                            <a:srgbClr val="000000"/>
                          </a:solidFill>
                          <a:effectLst/>
                          <a:latin typeface="Calibri"/>
                          <a:ea typeface="微软雅黑"/>
                          <a:cs typeface="宋体"/>
                        </a:rPr>
                        <a:t>（第二版）（上下册）</a:t>
                      </a:r>
                      <a:endParaRPr lang="zh-CN" sz="900" b="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a:spcAft>
                          <a:spcPts val="0"/>
                        </a:spcAft>
                      </a:pPr>
                      <a:r>
                        <a:rPr lang="zh-CN" sz="1500" b="1" kern="0" dirty="0">
                          <a:solidFill>
                            <a:srgbClr val="000000"/>
                          </a:solidFill>
                          <a:effectLst/>
                          <a:latin typeface="Calibri"/>
                          <a:ea typeface="微软雅黑"/>
                          <a:cs typeface="宋体"/>
                        </a:rPr>
                        <a:t>法学</a:t>
                      </a:r>
                      <a:endParaRPr lang="zh-CN" sz="90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4"/>
                  </a:ext>
                </a:extLst>
              </a:tr>
              <a:tr h="462756">
                <a:tc>
                  <a:txBody>
                    <a:bodyPr/>
                    <a:lstStyle/>
                    <a:p>
                      <a:pPr algn="l">
                        <a:spcAft>
                          <a:spcPts val="0"/>
                        </a:spcAft>
                      </a:pPr>
                      <a:r>
                        <a:rPr lang="zh-CN" sz="1500" b="1" kern="0">
                          <a:solidFill>
                            <a:srgbClr val="000000"/>
                          </a:solidFill>
                          <a:effectLst/>
                          <a:latin typeface="Calibri"/>
                          <a:ea typeface="微软雅黑"/>
                          <a:cs typeface="宋体"/>
                        </a:rPr>
                        <a:t>李强，刘精明，陈宇琳，王大为 等著</a:t>
                      </a:r>
                      <a:endParaRPr lang="zh-CN" sz="900" kern="10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500" b="1" kern="0">
                          <a:solidFill>
                            <a:srgbClr val="000000"/>
                          </a:solidFill>
                          <a:effectLst/>
                          <a:latin typeface="Calibri"/>
                          <a:ea typeface="微软雅黑"/>
                          <a:cs typeface="宋体"/>
                        </a:rPr>
                        <a:t>多元城镇化与中国发展——战略及推进模式研究</a:t>
                      </a:r>
                      <a:endParaRPr lang="zh-CN" sz="900" kern="10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500" b="1" kern="0" dirty="0">
                          <a:solidFill>
                            <a:srgbClr val="000000"/>
                          </a:solidFill>
                          <a:effectLst/>
                          <a:latin typeface="Calibri"/>
                          <a:ea typeface="微软雅黑"/>
                          <a:cs typeface="宋体"/>
                        </a:rPr>
                        <a:t>社会学</a:t>
                      </a:r>
                      <a:endParaRPr lang="zh-CN" sz="900" kern="100" dirty="0">
                        <a:effectLst/>
                        <a:latin typeface="Calibri"/>
                        <a:ea typeface="宋体"/>
                        <a:cs typeface="Times New Roman"/>
                      </a:endParaRPr>
                    </a:p>
                  </a:txBody>
                  <a:tcPr marL="57845" marR="57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sp>
        <p:nvSpPr>
          <p:cNvPr id="4" name="TextBox 3"/>
          <p:cNvSpPr txBox="1"/>
          <p:nvPr/>
        </p:nvSpPr>
        <p:spPr>
          <a:xfrm>
            <a:off x="2655277" y="1797934"/>
            <a:ext cx="42818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zh-CN" altLang="en-US" sz="2800" b="1"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Calibri"/>
              </a:rPr>
              <a:t>获得一等奖的</a:t>
            </a:r>
            <a:r>
              <a:rPr kumimoji="0" lang="en-US" altLang="zh-CN" sz="2800" b="1"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Calibri"/>
              </a:rPr>
              <a:t>5</a:t>
            </a:r>
            <a:r>
              <a:rPr kumimoji="0" lang="zh-CN" altLang="en-US" sz="2800" b="1" i="0" u="none" strike="noStrike" cap="none" spc="0" normalizeH="0" baseline="0" dirty="0" smtClean="0">
                <a:ln>
                  <a:noFill/>
                </a:ln>
                <a:solidFill>
                  <a:srgbClr val="000000"/>
                </a:solidFill>
                <a:effectLst/>
                <a:uFillTx/>
                <a:latin typeface="微软雅黑" panose="020B0503020204020204" pitchFamily="34" charset="-122"/>
                <a:ea typeface="微软雅黑" panose="020B0503020204020204" pitchFamily="34" charset="-122"/>
                <a:sym typeface="Calibri"/>
              </a:rPr>
              <a:t>本著作简况</a:t>
            </a:r>
            <a:endParaRPr kumimoji="0" lang="zh-CN" altLang="en-US" sz="28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Calibri"/>
            </a:endParaRPr>
          </a:p>
        </p:txBody>
      </p:sp>
      <p:sp>
        <p:nvSpPr>
          <p:cNvPr id="6" name="Shape 270"/>
          <p:cNvSpPr/>
          <p:nvPr/>
        </p:nvSpPr>
        <p:spPr>
          <a:xfrm>
            <a:off x="342900" y="554003"/>
            <a:ext cx="8466993" cy="116955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defTabSz="584200"/>
            <a:r>
              <a:rPr lang="zh-CN" altLang="en-US" sz="4000" b="1" dirty="0" smtClean="0">
                <a:solidFill>
                  <a:srgbClr val="7030A0"/>
                </a:solidFill>
                <a:latin typeface="微软雅黑" panose="020B0503020204020204" pitchFamily="34" charset="-122"/>
                <a:ea typeface="微软雅黑" panose="020B0503020204020204" pitchFamily="34" charset="-122"/>
                <a:cs typeface="Courier"/>
              </a:rPr>
              <a:t>获</a:t>
            </a:r>
            <a:r>
              <a:rPr lang="en-US" altLang="zh-CN" sz="4000" b="1" dirty="0" smtClean="0">
                <a:solidFill>
                  <a:srgbClr val="7030A0"/>
                </a:solidFill>
                <a:latin typeface="微软雅黑" panose="020B0503020204020204" pitchFamily="34" charset="-122"/>
                <a:ea typeface="微软雅黑" panose="020B0503020204020204" pitchFamily="34" charset="-122"/>
                <a:cs typeface="Courier"/>
              </a:rPr>
              <a:t>5</a:t>
            </a:r>
            <a:r>
              <a:rPr lang="zh-CN" altLang="en-US" sz="4000" b="1" dirty="0" smtClean="0">
                <a:solidFill>
                  <a:srgbClr val="7030A0"/>
                </a:solidFill>
                <a:latin typeface="微软雅黑" panose="020B0503020204020204" pitchFamily="34" charset="-122"/>
                <a:ea typeface="微软雅黑" panose="020B0503020204020204" pitchFamily="34" charset="-122"/>
                <a:cs typeface="Courier"/>
              </a:rPr>
              <a:t>项教育部人文社科优秀成果一等奖</a:t>
            </a:r>
            <a:endParaRPr lang="en-US" altLang="zh-CN" sz="4000" b="1" dirty="0" smtClean="0">
              <a:solidFill>
                <a:srgbClr val="7030A0"/>
              </a:solidFill>
              <a:latin typeface="微软雅黑" panose="020B0503020204020204" pitchFamily="34" charset="-122"/>
              <a:ea typeface="微软雅黑" panose="020B0503020204020204" pitchFamily="34" charset="-122"/>
              <a:cs typeface="Courier"/>
            </a:endParaRPr>
          </a:p>
          <a:p>
            <a:pPr defTabSz="584200"/>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rPr>
              <a:t>获教育部</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Courier"/>
              </a:rPr>
              <a:t>第七届高等学校人文社科优秀成果</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rPr>
              <a:t>奖</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rPr>
              <a:t>一等奖</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Courier"/>
              </a:rPr>
              <a:t>5</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Courier"/>
              </a:rPr>
              <a:t>项，首次位列全国</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rPr>
              <a:t>第一</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rPr>
              <a:t>。</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endParaRPr>
          </a:p>
          <a:p>
            <a:pPr defTabSz="584200"/>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rPr>
              <a:t>另获</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rPr>
              <a:t>12</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Courier"/>
              </a:rPr>
              <a:t>个二等奖、</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Courier"/>
              </a:rPr>
              <a:t>17</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Courier"/>
              </a:rPr>
              <a:t>个</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rPr>
              <a:t>三等奖</a:t>
            </a:r>
            <a:r>
              <a:rPr lang="zh-CN"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Courier"/>
              </a:rPr>
              <a:t>。</a:t>
            </a:r>
            <a:endParaRPr dirty="0">
              <a:solidFill>
                <a:schemeClr val="tx1">
                  <a:lumMod val="75000"/>
                  <a:lumOff val="25000"/>
                </a:schemeClr>
              </a:solidFill>
              <a:latin typeface="微软雅黑" panose="020B0503020204020204" pitchFamily="34" charset="-122"/>
              <a:ea typeface="微软雅黑" panose="020B0503020204020204" pitchFamily="34" charset="-122"/>
              <a:cs typeface="Courier"/>
            </a:endParaRPr>
          </a:p>
        </p:txBody>
      </p:sp>
    </p:spTree>
    <p:extLst>
      <p:ext uri="{BB962C8B-B14F-4D97-AF65-F5344CB8AC3E}">
        <p14:creationId xmlns:p14="http://schemas.microsoft.com/office/powerpoint/2010/main" val="3726239975"/>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anose="020B0503020204020204" pitchFamily="34" charset="-122"/>
                <a:ea typeface="微软雅黑" panose="020B0503020204020204" pitchFamily="34" charset="-122"/>
              </a:rPr>
              <a:t>更创新 </a:t>
            </a:r>
            <a:r>
              <a:rPr lang="zh-CN" altLang="en-US" sz="2400" b="1" dirty="0" smtClean="0">
                <a:latin typeface="微软雅黑" panose="020B0503020204020204" pitchFamily="34" charset="-122"/>
                <a:ea typeface="微软雅黑" panose="020B0503020204020204" pitchFamily="34" charset="-122"/>
              </a:rPr>
              <a:t>之</a:t>
            </a:r>
            <a:r>
              <a:rPr lang="zh-CN" altLang="en-US" b="1" dirty="0" smtClean="0">
                <a:latin typeface="微软雅黑" panose="020B0503020204020204" pitchFamily="34" charset="-122"/>
                <a:ea typeface="微软雅黑" panose="020B0503020204020204" pitchFamily="34" charset="-122"/>
              </a:rPr>
              <a:t> 创新能力培养</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28649" y="1254868"/>
            <a:ext cx="8198479" cy="3161489"/>
          </a:xfrm>
        </p:spPr>
        <p:txBody>
          <a:bodyPr>
            <a:normAutofit fontScale="55000" lnSpcReduction="20000"/>
          </a:bodyPr>
          <a:lstStyle/>
          <a:p>
            <a:pPr>
              <a:lnSpc>
                <a:spcPct val="110000"/>
              </a:lnSpc>
              <a:spcBef>
                <a:spcPts val="600"/>
              </a:spcBef>
            </a:pPr>
            <a:r>
              <a:rPr lang="zh-CN" altLang="en-US" sz="3800" b="1" dirty="0" smtClean="0">
                <a:latin typeface="微软雅黑" panose="020B0503020204020204" pitchFamily="34" charset="-122"/>
                <a:ea typeface="微软雅黑" panose="020B0503020204020204" pitchFamily="34" charset="-122"/>
              </a:rPr>
              <a:t>“三创”教育：创意、创新、创业</a:t>
            </a:r>
            <a:endParaRPr lang="en-US" altLang="zh-CN" sz="3800" b="1" dirty="0" smtClean="0">
              <a:latin typeface="微软雅黑" panose="020B0503020204020204" pitchFamily="34" charset="-122"/>
              <a:ea typeface="微软雅黑" panose="020B0503020204020204" pitchFamily="34" charset="-122"/>
            </a:endParaRPr>
          </a:p>
          <a:p>
            <a:pPr lvl="1">
              <a:lnSpc>
                <a:spcPct val="120000"/>
              </a:lnSpc>
            </a:pPr>
            <a:r>
              <a:rPr lang="zh-CN" altLang="en-US" sz="3000" dirty="0"/>
              <a:t>清华大学</a:t>
            </a:r>
            <a:r>
              <a:rPr lang="en-US" altLang="zh-CN" sz="3000" dirty="0" err="1" smtClean="0">
                <a:solidFill>
                  <a:srgbClr val="FF0000"/>
                </a:solidFill>
              </a:rPr>
              <a:t>i.Center</a:t>
            </a:r>
            <a:r>
              <a:rPr lang="zh-CN" altLang="en-US" sz="3000" dirty="0" smtClean="0"/>
              <a:t>通过开展挑战式</a:t>
            </a:r>
            <a:r>
              <a:rPr lang="zh-CN" altLang="en-US" sz="3000" dirty="0"/>
              <a:t>课程、创新创业系列</a:t>
            </a:r>
            <a:r>
              <a:rPr lang="zh-CN" altLang="en-US" sz="3000" dirty="0" smtClean="0"/>
              <a:t>课程以及</a:t>
            </a:r>
            <a:r>
              <a:rPr lang="zh-CN" altLang="en-US" sz="3000" dirty="0"/>
              <a:t>系列科技竞赛指导</a:t>
            </a:r>
            <a:r>
              <a:rPr lang="zh-CN" altLang="en-US" sz="3000" dirty="0" smtClean="0"/>
              <a:t>，</a:t>
            </a:r>
            <a:r>
              <a:rPr lang="zh-CN" altLang="en-US" sz="3000" dirty="0"/>
              <a:t>是清华大学学生进行“三创”实践活动的重要平台之一</a:t>
            </a:r>
            <a:r>
              <a:rPr lang="zh-CN" altLang="en-US" sz="3000" dirty="0" smtClean="0"/>
              <a:t>。</a:t>
            </a:r>
            <a:r>
              <a:rPr lang="en-US" altLang="zh-CN" sz="3000" dirty="0" smtClean="0"/>
              <a:t>2015</a:t>
            </a:r>
            <a:r>
              <a:rPr lang="zh-CN" altLang="en-US" sz="3000" dirty="0" smtClean="0"/>
              <a:t>年</a:t>
            </a:r>
            <a:r>
              <a:rPr lang="en-US" altLang="zh-CN" sz="3000" dirty="0" smtClean="0"/>
              <a:t>10</a:t>
            </a:r>
            <a:r>
              <a:rPr lang="zh-CN" altLang="en-US" sz="3000" dirty="0" smtClean="0"/>
              <a:t>月</a:t>
            </a:r>
            <a:r>
              <a:rPr lang="en-US" altLang="zh-CN" sz="3000" dirty="0" smtClean="0"/>
              <a:t>19</a:t>
            </a:r>
            <a:r>
              <a:rPr lang="zh-CN" altLang="en-US" sz="3000" dirty="0" smtClean="0"/>
              <a:t>日，</a:t>
            </a:r>
            <a:r>
              <a:rPr lang="zh-CN" altLang="en-US" sz="3000" dirty="0" smtClean="0">
                <a:solidFill>
                  <a:srgbClr val="FF0000"/>
                </a:solidFill>
              </a:rPr>
              <a:t>李克强、张</a:t>
            </a:r>
            <a:r>
              <a:rPr lang="zh-CN" altLang="en-US" sz="3000" dirty="0">
                <a:solidFill>
                  <a:srgbClr val="FF0000"/>
                </a:solidFill>
              </a:rPr>
              <a:t>高丽</a:t>
            </a:r>
            <a:r>
              <a:rPr lang="zh-CN" altLang="en-US" sz="3000" dirty="0" smtClean="0">
                <a:solidFill>
                  <a:srgbClr val="FF0000"/>
                </a:solidFill>
              </a:rPr>
              <a:t>出席</a:t>
            </a:r>
            <a:r>
              <a:rPr lang="zh-CN" altLang="en-US" sz="3000" dirty="0">
                <a:solidFill>
                  <a:srgbClr val="FF0000"/>
                </a:solidFill>
              </a:rPr>
              <a:t>活动并考察了清华大学“双创周”</a:t>
            </a:r>
            <a:r>
              <a:rPr lang="zh-CN" altLang="en-US" sz="3000" dirty="0"/>
              <a:t>参展项目，为清华大学创新创业项目“点赞”</a:t>
            </a:r>
            <a:r>
              <a:rPr lang="zh-CN" altLang="en-US" sz="3000" dirty="0" smtClean="0"/>
              <a:t>。</a:t>
            </a:r>
            <a:endParaRPr lang="en-US" altLang="zh-CN" sz="3000" dirty="0" smtClean="0"/>
          </a:p>
          <a:p>
            <a:pPr lvl="1">
              <a:lnSpc>
                <a:spcPct val="120000"/>
              </a:lnSpc>
            </a:pPr>
            <a:r>
              <a:rPr lang="en-US" altLang="zh-CN" sz="3000" dirty="0" smtClean="0"/>
              <a:t>2015</a:t>
            </a:r>
            <a:r>
              <a:rPr lang="zh-CN" altLang="en-US" sz="3000" dirty="0" smtClean="0"/>
              <a:t>年</a:t>
            </a:r>
            <a:r>
              <a:rPr lang="en-US" altLang="zh-CN" sz="3000" dirty="0"/>
              <a:t>4</a:t>
            </a:r>
            <a:r>
              <a:rPr lang="zh-CN" altLang="en-US" sz="3000" dirty="0"/>
              <a:t>月</a:t>
            </a:r>
            <a:r>
              <a:rPr lang="en-US" altLang="zh-CN" sz="3000" dirty="0"/>
              <a:t>15</a:t>
            </a:r>
            <a:r>
              <a:rPr lang="zh-CN" altLang="en-US" sz="3000" dirty="0"/>
              <a:t>日，</a:t>
            </a:r>
            <a:r>
              <a:rPr lang="zh-CN" altLang="en-US" sz="3000" dirty="0">
                <a:solidFill>
                  <a:srgbClr val="FF0000"/>
                </a:solidFill>
              </a:rPr>
              <a:t>清华大学发出了成立“中国高校创新创业教育联盟”</a:t>
            </a:r>
            <a:r>
              <a:rPr lang="zh-CN" altLang="en-US" sz="3000" dirty="0"/>
              <a:t>的倡议书</a:t>
            </a:r>
            <a:r>
              <a:rPr lang="zh-CN" altLang="en-US" sz="3000" dirty="0" smtClean="0"/>
              <a:t>，</a:t>
            </a:r>
            <a:r>
              <a:rPr lang="en-US" altLang="zh-CN" sz="3000" dirty="0"/>
              <a:t>6</a:t>
            </a:r>
            <a:r>
              <a:rPr lang="zh-CN" altLang="en-US" sz="3000" dirty="0"/>
              <a:t>月</a:t>
            </a:r>
            <a:r>
              <a:rPr lang="en-US" altLang="zh-CN" sz="3000" dirty="0"/>
              <a:t>11</a:t>
            </a:r>
            <a:r>
              <a:rPr lang="zh-CN" altLang="en-US" sz="3000" dirty="0" smtClean="0"/>
              <a:t>日，由</a:t>
            </a:r>
            <a:r>
              <a:rPr lang="en-US" altLang="zh-CN" sz="3000" dirty="0"/>
              <a:t>137</a:t>
            </a:r>
            <a:r>
              <a:rPr lang="zh-CN" altLang="en-US" sz="3000" dirty="0"/>
              <a:t>所国内高校和</a:t>
            </a:r>
            <a:r>
              <a:rPr lang="en-US" altLang="zh-CN" sz="3000" dirty="0"/>
              <a:t>50</a:t>
            </a:r>
            <a:r>
              <a:rPr lang="zh-CN" altLang="en-US" sz="3000" dirty="0"/>
              <a:t>家企事业单位、社会团体共同组成的“中国高校创新创业教育联盟”正式</a:t>
            </a:r>
            <a:r>
              <a:rPr lang="zh-CN" altLang="en-US" sz="3000" dirty="0" smtClean="0"/>
              <a:t>启动。</a:t>
            </a:r>
            <a:endParaRPr lang="en-US" altLang="zh-CN" sz="3000" dirty="0" smtClean="0"/>
          </a:p>
          <a:p>
            <a:pPr lvl="1">
              <a:lnSpc>
                <a:spcPct val="120000"/>
              </a:lnSpc>
            </a:pPr>
            <a:r>
              <a:rPr lang="en-US" altLang="zh-CN" sz="3000" dirty="0" smtClean="0"/>
              <a:t>2016</a:t>
            </a:r>
            <a:r>
              <a:rPr lang="zh-CN" altLang="en-US" sz="3000" dirty="0" smtClean="0"/>
              <a:t>年</a:t>
            </a:r>
            <a:r>
              <a:rPr lang="en-US" altLang="zh-CN" sz="3000" dirty="0" smtClean="0"/>
              <a:t>5</a:t>
            </a:r>
            <a:r>
              <a:rPr lang="zh-CN" altLang="en-US" sz="3000" dirty="0" smtClean="0"/>
              <a:t>月，</a:t>
            </a:r>
            <a:r>
              <a:rPr lang="zh-CN" altLang="en-US" sz="3000" dirty="0" smtClean="0">
                <a:solidFill>
                  <a:srgbClr val="FF0000"/>
                </a:solidFill>
              </a:rPr>
              <a:t>清华大学</a:t>
            </a:r>
            <a:r>
              <a:rPr lang="zh-CN" altLang="en-US" sz="3000" dirty="0">
                <a:solidFill>
                  <a:srgbClr val="FF0000"/>
                </a:solidFill>
              </a:rPr>
              <a:t>入围首批国家双创基地</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319" y="4293319"/>
            <a:ext cx="2702803"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915" y="4292663"/>
            <a:ext cx="2702803"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324" y="4293319"/>
            <a:ext cx="2702804"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7593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TextBox 1"/>
          <p:cNvSpPr txBox="1"/>
          <p:nvPr/>
        </p:nvSpPr>
        <p:spPr>
          <a:xfrm>
            <a:off x="981386" y="1095377"/>
            <a:ext cx="3262432" cy="553998"/>
          </a:xfrm>
          <a:prstGeom prst="rect">
            <a:avLst/>
          </a:prstGeom>
          <a:noFill/>
        </p:spPr>
        <p:txBody>
          <a:bodyPr wrap="none" rtlCol="0">
            <a:spAutoFit/>
          </a:bodyPr>
          <a:lstStyle/>
          <a:p>
            <a:r>
              <a:rPr lang="zh-CN" altLang="en-US" sz="3000" b="1" dirty="0">
                <a:solidFill>
                  <a:srgbClr val="715096"/>
                </a:solidFill>
                <a:latin typeface="Hiragino Sans GB W3"/>
                <a:ea typeface="Hiragino Sans GB W3"/>
                <a:cs typeface="Hiragino Sans GB W3"/>
              </a:rPr>
              <a:t>创新，是一种习惯</a:t>
            </a:r>
            <a:endParaRPr lang="en-US" altLang="zh-CN" sz="3000" b="1" dirty="0">
              <a:solidFill>
                <a:srgbClr val="715096"/>
              </a:solidFill>
              <a:latin typeface="Hiragino Sans GB W3"/>
              <a:ea typeface="Hiragino Sans GB W3"/>
              <a:cs typeface="Hiragino Sans GB W3"/>
            </a:endParaRPr>
          </a:p>
        </p:txBody>
      </p:sp>
      <p:pic>
        <p:nvPicPr>
          <p:cNvPr id="48" name="Picture 3" descr="D:\我的文档\校团\兴趣团队招新会\兴趣团队logo.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07514" y="1147590"/>
            <a:ext cx="532106" cy="546342"/>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49" name="矩形 48"/>
          <p:cNvSpPr/>
          <p:nvPr/>
        </p:nvSpPr>
        <p:spPr>
          <a:xfrm>
            <a:off x="5621065" y="1096910"/>
            <a:ext cx="2969083" cy="507831"/>
          </a:xfrm>
          <a:prstGeom prst="rect">
            <a:avLst/>
          </a:prstGeom>
          <a:noFill/>
        </p:spPr>
        <p:txBody>
          <a:bodyPr wrap="none">
            <a:spAutoFit/>
          </a:bodyPr>
          <a:lstStyle/>
          <a:p>
            <a:pPr algn="ctr"/>
            <a:r>
              <a:rPr lang="en-US" altLang="zh-CN" sz="2700" b="1" dirty="0">
                <a:solidFill>
                  <a:srgbClr val="715096"/>
                </a:solidFill>
                <a:latin typeface="Hiragino Sans GB W3"/>
                <a:ea typeface="Hiragino Sans GB W3"/>
                <a:cs typeface="Hiragino Sans GB W3"/>
              </a:rPr>
              <a:t>27</a:t>
            </a:r>
            <a:r>
              <a:rPr lang="zh-CN" altLang="zh-CN" sz="2700" b="1" dirty="0">
                <a:solidFill>
                  <a:srgbClr val="715096"/>
                </a:solidFill>
                <a:latin typeface="Hiragino Sans GB W3"/>
                <a:ea typeface="Hiragino Sans GB W3"/>
                <a:cs typeface="Hiragino Sans GB W3"/>
              </a:rPr>
              <a:t>支学生兴趣团队</a:t>
            </a:r>
            <a:endParaRPr lang="zh-CN" altLang="en-US" sz="2700" b="1" dirty="0">
              <a:solidFill>
                <a:srgbClr val="715096"/>
              </a:solidFill>
              <a:latin typeface="Hiragino Sans GB W3"/>
              <a:ea typeface="Hiragino Sans GB W3"/>
              <a:cs typeface="Hiragino Sans GB W3"/>
            </a:endParaRPr>
          </a:p>
        </p:txBody>
      </p:sp>
      <p:grpSp>
        <p:nvGrpSpPr>
          <p:cNvPr id="3" name="组合 2"/>
          <p:cNvGrpSpPr/>
          <p:nvPr/>
        </p:nvGrpSpPr>
        <p:grpSpPr>
          <a:xfrm>
            <a:off x="1279983" y="1852419"/>
            <a:ext cx="793834" cy="4248020"/>
            <a:chOff x="1279983" y="1777777"/>
            <a:chExt cx="793834" cy="4248020"/>
          </a:xfrm>
        </p:grpSpPr>
        <p:cxnSp>
          <p:nvCxnSpPr>
            <p:cNvPr id="22" name="直接箭头连接符 76"/>
            <p:cNvCxnSpPr/>
            <p:nvPr/>
          </p:nvCxnSpPr>
          <p:spPr>
            <a:xfrm>
              <a:off x="1662612" y="1777777"/>
              <a:ext cx="0" cy="4248020"/>
            </a:xfrm>
            <a:prstGeom prst="straightConnector1">
              <a:avLst/>
            </a:prstGeom>
            <a:ln w="38100">
              <a:solidFill>
                <a:schemeClr val="accent1">
                  <a:lumMod val="60000"/>
                  <a:lumOff val="40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本框 67"/>
            <p:cNvSpPr txBox="1"/>
            <p:nvPr/>
          </p:nvSpPr>
          <p:spPr>
            <a:xfrm>
              <a:off x="1292015" y="4188998"/>
              <a:ext cx="765258" cy="369332"/>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2013</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文本框 118"/>
            <p:cNvSpPr txBox="1"/>
            <p:nvPr/>
          </p:nvSpPr>
          <p:spPr>
            <a:xfrm>
              <a:off x="1292015" y="4719623"/>
              <a:ext cx="765258" cy="369332"/>
            </a:xfrm>
            <a:prstGeom prst="rect">
              <a:avLst/>
            </a:prstGeom>
            <a:noFill/>
            <a:effectLst/>
          </p:spPr>
          <p:txBody>
            <a:bodyPr wrap="square" rtlCol="0">
              <a:spAutoFit/>
            </a:bodyPr>
            <a:lstStyle/>
            <a:p>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2012</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文本框 67"/>
            <p:cNvSpPr txBox="1"/>
            <p:nvPr/>
          </p:nvSpPr>
          <p:spPr>
            <a:xfrm>
              <a:off x="1279983" y="5044251"/>
              <a:ext cx="765258" cy="369332"/>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2011</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文本框 117"/>
            <p:cNvSpPr txBox="1"/>
            <p:nvPr/>
          </p:nvSpPr>
          <p:spPr>
            <a:xfrm>
              <a:off x="1279984" y="5586857"/>
              <a:ext cx="765258" cy="369332"/>
            </a:xfrm>
            <a:prstGeom prst="rect">
              <a:avLst/>
            </a:prstGeom>
            <a:noFill/>
            <a:effectLst/>
          </p:spPr>
          <p:txBody>
            <a:bodyPr wrap="square" rtlCol="0">
              <a:spAutoFit/>
            </a:bodyPr>
            <a:lstStyle/>
            <a:p>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2010</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 name="文本框 67"/>
            <p:cNvSpPr txBox="1"/>
            <p:nvPr/>
          </p:nvSpPr>
          <p:spPr>
            <a:xfrm>
              <a:off x="1279983" y="2102158"/>
              <a:ext cx="793834" cy="369332"/>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2016</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文本框 67"/>
            <p:cNvSpPr txBox="1"/>
            <p:nvPr/>
          </p:nvSpPr>
          <p:spPr>
            <a:xfrm>
              <a:off x="1289509" y="3492808"/>
              <a:ext cx="765258" cy="369332"/>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2014</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9" name="文本框 67"/>
            <p:cNvSpPr txBox="1"/>
            <p:nvPr/>
          </p:nvSpPr>
          <p:spPr>
            <a:xfrm>
              <a:off x="1294271" y="2787094"/>
              <a:ext cx="765258" cy="369332"/>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2015</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045241" y="2001707"/>
            <a:ext cx="6219473" cy="4103182"/>
            <a:chOff x="2045241" y="1927065"/>
            <a:chExt cx="6219473" cy="4103182"/>
          </a:xfrm>
        </p:grpSpPr>
        <p:cxnSp>
          <p:nvCxnSpPr>
            <p:cNvPr id="16" name="直接箭头连接符 90"/>
            <p:cNvCxnSpPr/>
            <p:nvPr/>
          </p:nvCxnSpPr>
          <p:spPr>
            <a:xfrm flipH="1">
              <a:off x="2045241" y="5726180"/>
              <a:ext cx="6219473" cy="0"/>
            </a:xfrm>
            <a:prstGeom prst="straightConnector1">
              <a:avLst/>
            </a:prstGeom>
            <a:ln w="38100">
              <a:solidFill>
                <a:schemeClr val="accent1">
                  <a:lumMod val="20000"/>
                  <a:lumOff val="8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89"/>
            <p:cNvCxnSpPr/>
            <p:nvPr/>
          </p:nvCxnSpPr>
          <p:spPr>
            <a:xfrm flipH="1">
              <a:off x="2045241" y="5022819"/>
              <a:ext cx="6219473" cy="0"/>
            </a:xfrm>
            <a:prstGeom prst="straightConnector1">
              <a:avLst/>
            </a:prstGeom>
            <a:ln w="38100">
              <a:solidFill>
                <a:schemeClr val="accent2">
                  <a:lumMod val="40000"/>
                  <a:lumOff val="6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88"/>
            <p:cNvCxnSpPr/>
            <p:nvPr/>
          </p:nvCxnSpPr>
          <p:spPr>
            <a:xfrm flipH="1">
              <a:off x="2045241" y="4316469"/>
              <a:ext cx="6219473" cy="0"/>
            </a:xfrm>
            <a:prstGeom prst="straightConnector1">
              <a:avLst/>
            </a:prstGeom>
            <a:ln w="38100">
              <a:solidFill>
                <a:schemeClr val="accent5">
                  <a:lumMod val="40000"/>
                  <a:lumOff val="6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87"/>
            <p:cNvCxnSpPr/>
            <p:nvPr/>
          </p:nvCxnSpPr>
          <p:spPr>
            <a:xfrm flipH="1">
              <a:off x="2045241" y="3631306"/>
              <a:ext cx="6219473" cy="0"/>
            </a:xfrm>
            <a:prstGeom prst="straightConnector1">
              <a:avLst/>
            </a:prstGeom>
            <a:ln w="38100">
              <a:solidFill>
                <a:schemeClr val="accent3">
                  <a:lumMod val="40000"/>
                  <a:lumOff val="6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82"/>
            <p:cNvCxnSpPr/>
            <p:nvPr/>
          </p:nvCxnSpPr>
          <p:spPr>
            <a:xfrm flipH="1">
              <a:off x="2045241" y="2925590"/>
              <a:ext cx="6219473" cy="0"/>
            </a:xfrm>
            <a:prstGeom prst="straightConnector1">
              <a:avLst/>
            </a:prstGeom>
            <a:ln w="38100">
              <a:solidFill>
                <a:schemeClr val="accent6">
                  <a:lumMod val="20000"/>
                  <a:lumOff val="8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2327008" y="4023430"/>
              <a:ext cx="608135" cy="6081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dirty="0">
                  <a:latin typeface="微软雅黑" panose="020B0503020204020204" pitchFamily="34" charset="-122"/>
                  <a:ea typeface="微软雅黑" panose="020B0503020204020204" pitchFamily="34" charset="-122"/>
                </a:rPr>
                <a:t>互联网</a:t>
              </a:r>
            </a:p>
          </p:txBody>
        </p:sp>
        <p:sp>
          <p:nvSpPr>
            <p:cNvPr id="27" name="椭圆 26"/>
            <p:cNvSpPr/>
            <p:nvPr/>
          </p:nvSpPr>
          <p:spPr>
            <a:xfrm>
              <a:off x="3074506" y="4023430"/>
              <a:ext cx="608135" cy="6081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人居</a:t>
              </a:r>
            </a:p>
          </p:txBody>
        </p:sp>
        <p:sp>
          <p:nvSpPr>
            <p:cNvPr id="28" name="椭圆 27"/>
            <p:cNvSpPr/>
            <p:nvPr/>
          </p:nvSpPr>
          <p:spPr>
            <a:xfrm>
              <a:off x="3822003" y="4023430"/>
              <a:ext cx="747497" cy="6081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latin typeface="微软雅黑" panose="020B0503020204020204" pitchFamily="34" charset="-122"/>
                  <a:ea typeface="微软雅黑" panose="020B0503020204020204" pitchFamily="34" charset="-122"/>
                </a:rPr>
                <a:t>STM32</a:t>
              </a:r>
              <a:r>
                <a:rPr lang="zh-CN" altLang="en-US" sz="1100" b="1" dirty="0">
                  <a:latin typeface="微软雅黑" panose="020B0503020204020204" pitchFamily="34" charset="-122"/>
                  <a:ea typeface="微软雅黑" panose="020B0503020204020204" pitchFamily="34" charset="-122"/>
                </a:rPr>
                <a:t>嵌入式</a:t>
              </a:r>
            </a:p>
          </p:txBody>
        </p:sp>
        <p:sp>
          <p:nvSpPr>
            <p:cNvPr id="29" name="椭圆 28"/>
            <p:cNvSpPr/>
            <p:nvPr/>
          </p:nvSpPr>
          <p:spPr>
            <a:xfrm>
              <a:off x="4569500" y="4023430"/>
              <a:ext cx="608135" cy="6081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dirty="0">
                  <a:latin typeface="微软雅黑" panose="020B0503020204020204" pitchFamily="34" charset="-122"/>
                  <a:ea typeface="微软雅黑" panose="020B0503020204020204" pitchFamily="34" charset="-122"/>
                </a:rPr>
                <a:t>云计算</a:t>
              </a:r>
            </a:p>
          </p:txBody>
        </p:sp>
        <p:sp>
          <p:nvSpPr>
            <p:cNvPr id="38" name="椭圆 37"/>
            <p:cNvSpPr/>
            <p:nvPr/>
          </p:nvSpPr>
          <p:spPr>
            <a:xfrm>
              <a:off x="2327008" y="4725924"/>
              <a:ext cx="608135" cy="6081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dirty="0">
                  <a:latin typeface="微软雅黑" panose="020B0503020204020204" pitchFamily="34" charset="-122"/>
                  <a:ea typeface="微软雅黑" panose="020B0503020204020204" pitchFamily="34" charset="-122"/>
                </a:rPr>
                <a:t>城市与新能源</a:t>
              </a:r>
            </a:p>
          </p:txBody>
        </p:sp>
        <p:sp>
          <p:nvSpPr>
            <p:cNvPr id="39" name="椭圆 38"/>
            <p:cNvSpPr/>
            <p:nvPr/>
          </p:nvSpPr>
          <p:spPr>
            <a:xfrm>
              <a:off x="5316998" y="4725924"/>
              <a:ext cx="608135" cy="6081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医疗</a:t>
              </a:r>
            </a:p>
          </p:txBody>
        </p:sp>
        <p:sp>
          <p:nvSpPr>
            <p:cNvPr id="40" name="椭圆 39"/>
            <p:cNvSpPr/>
            <p:nvPr/>
          </p:nvSpPr>
          <p:spPr>
            <a:xfrm>
              <a:off x="3074505" y="4725924"/>
              <a:ext cx="608135" cy="6081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dirty="0">
                  <a:latin typeface="微软雅黑" panose="020B0503020204020204" pitchFamily="34" charset="-122"/>
                  <a:ea typeface="微软雅黑" panose="020B0503020204020204" pitchFamily="34" charset="-122"/>
                </a:rPr>
                <a:t>机器人</a:t>
              </a:r>
            </a:p>
          </p:txBody>
        </p:sp>
        <p:sp>
          <p:nvSpPr>
            <p:cNvPr id="41" name="椭圆 40"/>
            <p:cNvSpPr/>
            <p:nvPr/>
          </p:nvSpPr>
          <p:spPr>
            <a:xfrm>
              <a:off x="3822002" y="4725924"/>
              <a:ext cx="608135" cy="6081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动漫</a:t>
              </a:r>
            </a:p>
          </p:txBody>
        </p:sp>
        <p:sp>
          <p:nvSpPr>
            <p:cNvPr id="42" name="椭圆 41"/>
            <p:cNvSpPr/>
            <p:nvPr/>
          </p:nvSpPr>
          <p:spPr>
            <a:xfrm>
              <a:off x="4569500" y="4725924"/>
              <a:ext cx="608135" cy="6081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dirty="0">
                  <a:latin typeface="微软雅黑" panose="020B0503020204020204" pitchFamily="34" charset="-122"/>
                  <a:ea typeface="微软雅黑" panose="020B0503020204020204" pitchFamily="34" charset="-122"/>
                </a:rPr>
                <a:t>中医药</a:t>
              </a:r>
            </a:p>
          </p:txBody>
        </p:sp>
        <p:sp>
          <p:nvSpPr>
            <p:cNvPr id="45" name="椭圆 44"/>
            <p:cNvSpPr/>
            <p:nvPr/>
          </p:nvSpPr>
          <p:spPr>
            <a:xfrm>
              <a:off x="2327009" y="5422112"/>
              <a:ext cx="608135" cy="6081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通信</a:t>
              </a:r>
            </a:p>
          </p:txBody>
        </p:sp>
        <p:sp>
          <p:nvSpPr>
            <p:cNvPr id="46" name="椭圆 45"/>
            <p:cNvSpPr/>
            <p:nvPr/>
          </p:nvSpPr>
          <p:spPr>
            <a:xfrm>
              <a:off x="3074506" y="5422112"/>
              <a:ext cx="608135" cy="6081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汽车</a:t>
              </a:r>
            </a:p>
          </p:txBody>
        </p:sp>
        <p:sp>
          <p:nvSpPr>
            <p:cNvPr id="47" name="椭圆 46"/>
            <p:cNvSpPr/>
            <p:nvPr/>
          </p:nvSpPr>
          <p:spPr>
            <a:xfrm>
              <a:off x="3822003" y="5422112"/>
              <a:ext cx="608135" cy="6081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航空</a:t>
              </a:r>
            </a:p>
          </p:txBody>
        </p:sp>
        <p:cxnSp>
          <p:nvCxnSpPr>
            <p:cNvPr id="50" name="直接箭头连接符 82"/>
            <p:cNvCxnSpPr/>
            <p:nvPr/>
          </p:nvCxnSpPr>
          <p:spPr>
            <a:xfrm flipH="1">
              <a:off x="2054766" y="2227193"/>
              <a:ext cx="6209948" cy="0"/>
            </a:xfrm>
            <a:prstGeom prst="straightConnector1">
              <a:avLst/>
            </a:prstGeom>
            <a:ln w="38100">
              <a:solidFill>
                <a:schemeClr val="tx2">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2355584" y="1927065"/>
              <a:ext cx="608135" cy="60813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dirty="0">
                  <a:latin typeface="微软雅黑" panose="020B0503020204020204" pitchFamily="34" charset="-122"/>
                  <a:ea typeface="微软雅黑" panose="020B0503020204020204" pitchFamily="34" charset="-122"/>
                </a:rPr>
                <a:t>数字</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出行</a:t>
              </a:r>
              <a:endParaRPr lang="zh-CN" altLang="en-US" sz="2000" b="1" dirty="0">
                <a:latin typeface="微软雅黑" panose="020B0503020204020204" pitchFamily="34" charset="-122"/>
                <a:ea typeface="微软雅黑" panose="020B0503020204020204" pitchFamily="34" charset="-122"/>
              </a:endParaRPr>
            </a:p>
          </p:txBody>
        </p:sp>
        <p:sp>
          <p:nvSpPr>
            <p:cNvPr id="56" name="椭圆 55"/>
            <p:cNvSpPr/>
            <p:nvPr/>
          </p:nvSpPr>
          <p:spPr>
            <a:xfrm>
              <a:off x="2327009" y="3327240"/>
              <a:ext cx="608135" cy="6081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dirty="0">
                  <a:latin typeface="微软雅黑" panose="020B0503020204020204" pitchFamily="34" charset="-122"/>
                  <a:ea typeface="微软雅黑" panose="020B0503020204020204" pitchFamily="34" charset="-122"/>
                </a:rPr>
                <a:t>新媒体</a:t>
              </a:r>
              <a:endParaRPr lang="zh-CN" altLang="en-US" sz="2400" b="1" dirty="0">
                <a:latin typeface="微软雅黑" panose="020B0503020204020204" pitchFamily="34" charset="-122"/>
                <a:ea typeface="微软雅黑" panose="020B0503020204020204" pitchFamily="34" charset="-122"/>
              </a:endParaRPr>
            </a:p>
          </p:txBody>
        </p:sp>
        <p:sp>
          <p:nvSpPr>
            <p:cNvPr id="57" name="椭圆 56"/>
            <p:cNvSpPr/>
            <p:nvPr/>
          </p:nvSpPr>
          <p:spPr>
            <a:xfrm>
              <a:off x="5316999" y="3327240"/>
              <a:ext cx="608135" cy="6081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金融</a:t>
              </a:r>
            </a:p>
          </p:txBody>
        </p:sp>
        <p:sp>
          <p:nvSpPr>
            <p:cNvPr id="58" name="椭圆 57"/>
            <p:cNvSpPr/>
            <p:nvPr/>
          </p:nvSpPr>
          <p:spPr>
            <a:xfrm>
              <a:off x="6064496" y="3327240"/>
              <a:ext cx="608135" cy="6081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100" b="1" dirty="0">
                  <a:latin typeface="微软雅黑" panose="020B0503020204020204" pitchFamily="34" charset="-122"/>
                  <a:ea typeface="微软雅黑" panose="020B0503020204020204" pitchFamily="34" charset="-122"/>
                </a:rPr>
                <a:t>石墨烯</a:t>
              </a:r>
            </a:p>
          </p:txBody>
        </p:sp>
        <p:sp>
          <p:nvSpPr>
            <p:cNvPr id="59" name="椭圆 58"/>
            <p:cNvSpPr/>
            <p:nvPr/>
          </p:nvSpPr>
          <p:spPr>
            <a:xfrm>
              <a:off x="6811995" y="3327240"/>
              <a:ext cx="848438" cy="6081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社会治理</a:t>
              </a:r>
            </a:p>
          </p:txBody>
        </p:sp>
        <p:sp>
          <p:nvSpPr>
            <p:cNvPr id="60" name="椭圆 59"/>
            <p:cNvSpPr/>
            <p:nvPr/>
          </p:nvSpPr>
          <p:spPr>
            <a:xfrm>
              <a:off x="3074506" y="3327240"/>
              <a:ext cx="761784" cy="6081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数字校园</a:t>
              </a:r>
            </a:p>
          </p:txBody>
        </p:sp>
        <p:sp>
          <p:nvSpPr>
            <p:cNvPr id="61" name="椭圆 60"/>
            <p:cNvSpPr/>
            <p:nvPr/>
          </p:nvSpPr>
          <p:spPr>
            <a:xfrm>
              <a:off x="3822003" y="3327240"/>
              <a:ext cx="608135" cy="6081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设计</a:t>
              </a:r>
            </a:p>
          </p:txBody>
        </p:sp>
        <p:sp>
          <p:nvSpPr>
            <p:cNvPr id="62" name="椭圆 61"/>
            <p:cNvSpPr/>
            <p:nvPr/>
          </p:nvSpPr>
          <p:spPr>
            <a:xfrm>
              <a:off x="4569501" y="3327240"/>
              <a:ext cx="608135" cy="6081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视觉</a:t>
              </a:r>
            </a:p>
          </p:txBody>
        </p:sp>
        <p:sp>
          <p:nvSpPr>
            <p:cNvPr id="63" name="椭圆 62"/>
            <p:cNvSpPr/>
            <p:nvPr/>
          </p:nvSpPr>
          <p:spPr>
            <a:xfrm>
              <a:off x="7559493" y="3327240"/>
              <a:ext cx="608135" cy="6081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教育</a:t>
              </a:r>
            </a:p>
          </p:txBody>
        </p:sp>
        <p:sp>
          <p:nvSpPr>
            <p:cNvPr id="65" name="椭圆 64"/>
            <p:cNvSpPr/>
            <p:nvPr/>
          </p:nvSpPr>
          <p:spPr>
            <a:xfrm>
              <a:off x="2341296" y="2621526"/>
              <a:ext cx="859104" cy="6081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智能交易</a:t>
              </a:r>
            </a:p>
          </p:txBody>
        </p:sp>
        <p:sp>
          <p:nvSpPr>
            <p:cNvPr id="66" name="椭圆 65"/>
            <p:cNvSpPr/>
            <p:nvPr/>
          </p:nvSpPr>
          <p:spPr>
            <a:xfrm>
              <a:off x="3088793" y="2621526"/>
              <a:ext cx="820734" cy="6081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智能</a:t>
              </a:r>
              <a:endParaRPr lang="en-US" altLang="zh-CN" sz="1400" b="1" dirty="0">
                <a:latin typeface="微软雅黑" panose="020B0503020204020204" pitchFamily="34" charset="-122"/>
                <a:ea typeface="微软雅黑" panose="020B0503020204020204" pitchFamily="34" charset="-122"/>
              </a:endParaRPr>
            </a:p>
            <a:p>
              <a:pPr algn="ctr"/>
              <a:r>
                <a:rPr lang="zh-CN" altLang="en-US" sz="1000" b="1" dirty="0">
                  <a:latin typeface="微软雅黑" panose="020B0503020204020204" pitchFamily="34" charset="-122"/>
                  <a:ea typeface="微软雅黑" panose="020B0503020204020204" pitchFamily="34" charset="-122"/>
                </a:rPr>
                <a:t>无人机</a:t>
              </a:r>
            </a:p>
          </p:txBody>
        </p:sp>
        <p:sp>
          <p:nvSpPr>
            <p:cNvPr id="67" name="椭圆 66"/>
            <p:cNvSpPr/>
            <p:nvPr/>
          </p:nvSpPr>
          <p:spPr>
            <a:xfrm>
              <a:off x="3836291" y="2621526"/>
              <a:ext cx="608135" cy="6081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安全</a:t>
              </a:r>
              <a:endParaRPr lang="zh-CN" altLang="en-US" sz="1000" b="1" dirty="0">
                <a:latin typeface="微软雅黑" panose="020B0503020204020204" pitchFamily="34" charset="-122"/>
                <a:ea typeface="微软雅黑" panose="020B0503020204020204" pitchFamily="34" charset="-122"/>
              </a:endParaRPr>
            </a:p>
          </p:txBody>
        </p:sp>
        <p:sp>
          <p:nvSpPr>
            <p:cNvPr id="68" name="椭圆 67"/>
            <p:cNvSpPr/>
            <p:nvPr/>
          </p:nvSpPr>
          <p:spPr>
            <a:xfrm>
              <a:off x="4583788" y="2621526"/>
              <a:ext cx="785867" cy="6081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灾害调控</a:t>
              </a:r>
            </a:p>
          </p:txBody>
        </p:sp>
        <p:sp>
          <p:nvSpPr>
            <p:cNvPr id="70" name="椭圆 69"/>
            <p:cNvSpPr/>
            <p:nvPr/>
          </p:nvSpPr>
          <p:spPr>
            <a:xfrm>
              <a:off x="5331285" y="2620022"/>
              <a:ext cx="873572" cy="6081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游戏技术</a:t>
              </a:r>
            </a:p>
          </p:txBody>
        </p:sp>
        <p:sp>
          <p:nvSpPr>
            <p:cNvPr id="71" name="椭圆 70"/>
            <p:cNvSpPr/>
            <p:nvPr/>
          </p:nvSpPr>
          <p:spPr>
            <a:xfrm>
              <a:off x="6078782" y="2624182"/>
              <a:ext cx="1012935" cy="6081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atin typeface="微软雅黑" panose="020B0503020204020204" pitchFamily="34" charset="-122"/>
                  <a:ea typeface="微软雅黑" panose="020B0503020204020204" pitchFamily="34" charset="-122"/>
                </a:rPr>
                <a:t>互动技术</a:t>
              </a:r>
              <a:endParaRPr lang="en-US" altLang="zh-CN" sz="1000" b="1" dirty="0">
                <a:latin typeface="微软雅黑" panose="020B0503020204020204" pitchFamily="34" charset="-122"/>
                <a:ea typeface="微软雅黑" panose="020B0503020204020204" pitchFamily="34" charset="-122"/>
              </a:endParaRPr>
            </a:p>
            <a:p>
              <a:pPr algn="ctr"/>
              <a:r>
                <a:rPr lang="zh-CN" altLang="en-US" sz="1000" b="1" dirty="0">
                  <a:latin typeface="微软雅黑" panose="020B0503020204020204" pitchFamily="34" charset="-122"/>
                  <a:ea typeface="微软雅黑" panose="020B0503020204020204" pitchFamily="34" charset="-122"/>
                </a:rPr>
                <a:t>与传播</a:t>
              </a:r>
            </a:p>
          </p:txBody>
        </p:sp>
      </p:grpSp>
      <p:sp>
        <p:nvSpPr>
          <p:cNvPr id="72" name="标题 1"/>
          <p:cNvSpPr txBox="1">
            <a:spLocks/>
          </p:cNvSpPr>
          <p:nvPr/>
        </p:nvSpPr>
        <p:spPr>
          <a:xfrm>
            <a:off x="628650" y="365127"/>
            <a:ext cx="7886700" cy="706436"/>
          </a:xfrm>
          <a:prstGeom prst="rect">
            <a:avLst/>
          </a:prstGeom>
        </p:spPr>
        <p:txBody>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dirty="0" smtClean="0"/>
              <a:t>更创新 </a:t>
            </a:r>
            <a:r>
              <a:rPr lang="zh-CN" sz="2400" dirty="0" smtClean="0"/>
              <a:t>之</a:t>
            </a:r>
            <a:r>
              <a:rPr lang="zh-CN" dirty="0" smtClean="0"/>
              <a:t> 创新能力培养</a:t>
            </a:r>
            <a:endParaRPr lang="zh-CN" dirty="0"/>
          </a:p>
        </p:txBody>
      </p:sp>
    </p:spTree>
    <p:extLst>
      <p:ext uri="{BB962C8B-B14F-4D97-AF65-F5344CB8AC3E}">
        <p14:creationId xmlns:p14="http://schemas.microsoft.com/office/powerpoint/2010/main" val="3041285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2959" y="1053813"/>
            <a:ext cx="8231885" cy="3108543"/>
          </a:xfrm>
          <a:prstGeom prst="rect">
            <a:avLst/>
          </a:prstGeom>
        </p:spPr>
        <p:txBody>
          <a:bodyPr wrap="square">
            <a:spAutoFit/>
          </a:bodyPr>
          <a:lstStyle/>
          <a:p>
            <a:r>
              <a:rPr lang="zh-CN" altLang="en-US" sz="2400" b="1" dirty="0">
                <a:solidFill>
                  <a:srgbClr val="715096"/>
                </a:solidFill>
                <a:latin typeface="微软雅黑" panose="020B0503020204020204" pitchFamily="34" charset="-122"/>
                <a:ea typeface="微软雅黑" panose="020B0503020204020204" pitchFamily="34" charset="-122"/>
              </a:rPr>
              <a:t>刚刚公布的福布斯“</a:t>
            </a:r>
            <a:r>
              <a:rPr lang="en-US" altLang="zh-CN" sz="2400" b="1" dirty="0">
                <a:solidFill>
                  <a:srgbClr val="715096"/>
                </a:solidFill>
                <a:latin typeface="微软雅黑" panose="020B0503020204020204" pitchFamily="34" charset="-122"/>
                <a:ea typeface="微软雅黑" panose="020B0503020204020204" pitchFamily="34" charset="-122"/>
              </a:rPr>
              <a:t>30</a:t>
            </a:r>
            <a:r>
              <a:rPr lang="zh-CN" altLang="en-US" sz="2400" b="1" dirty="0">
                <a:solidFill>
                  <a:srgbClr val="715096"/>
                </a:solidFill>
                <a:latin typeface="微软雅黑" panose="020B0503020204020204" pitchFamily="34" charset="-122"/>
                <a:ea typeface="微软雅黑" panose="020B0503020204020204" pitchFamily="34" charset="-122"/>
              </a:rPr>
              <a:t>岁以下青年领袖榜单”，</a:t>
            </a:r>
            <a:r>
              <a:rPr lang="zh-CN" altLang="en-US" sz="2400" b="1" dirty="0" smtClean="0">
                <a:solidFill>
                  <a:srgbClr val="715096"/>
                </a:solidFill>
                <a:latin typeface="微软雅黑" panose="020B0503020204020204" pitchFamily="34" charset="-122"/>
                <a:ea typeface="微软雅黑" panose="020B0503020204020204" pitchFamily="34" charset="-122"/>
              </a:rPr>
              <a:t>印奇（</a:t>
            </a:r>
            <a:r>
              <a:rPr lang="en-US" altLang="zh-CN" sz="2400" b="1" dirty="0" smtClean="0">
                <a:solidFill>
                  <a:srgbClr val="715096"/>
                </a:solidFill>
                <a:latin typeface="微软雅黑" panose="020B0503020204020204" pitchFamily="34" charset="-122"/>
                <a:ea typeface="微软雅黑" panose="020B0503020204020204" pitchFamily="34" charset="-122"/>
              </a:rPr>
              <a:t>28</a:t>
            </a:r>
            <a:r>
              <a:rPr lang="zh-CN" altLang="en-US" sz="2400" b="1" dirty="0" smtClean="0">
                <a:solidFill>
                  <a:srgbClr val="715096"/>
                </a:solidFill>
                <a:latin typeface="微软雅黑" panose="020B0503020204020204" pitchFamily="34" charset="-122"/>
                <a:ea typeface="微软雅黑" panose="020B0503020204020204" pitchFamily="34" charset="-122"/>
              </a:rPr>
              <a:t>岁）被</a:t>
            </a:r>
            <a:r>
              <a:rPr lang="zh-CN" altLang="en-US" sz="2400" b="1" dirty="0">
                <a:solidFill>
                  <a:srgbClr val="715096"/>
                </a:solidFill>
                <a:latin typeface="微软雅黑" panose="020B0503020204020204" pitchFamily="34" charset="-122"/>
                <a:ea typeface="微软雅黑" panose="020B0503020204020204" pitchFamily="34" charset="-122"/>
              </a:rPr>
              <a:t>排在了科技企业家榜中的首位</a:t>
            </a:r>
            <a:r>
              <a:rPr lang="zh-CN" altLang="en-US" sz="2400" b="1" dirty="0" smtClean="0">
                <a:solidFill>
                  <a:srgbClr val="715096"/>
                </a:solidFill>
                <a:latin typeface="微软雅黑" panose="020B0503020204020204" pitchFamily="34" charset="-122"/>
                <a:ea typeface="微软雅黑" panose="020B0503020204020204" pitchFamily="34" charset="-122"/>
              </a:rPr>
              <a:t>。</a:t>
            </a:r>
            <a:endParaRPr lang="en-US" altLang="zh-CN" sz="2400" b="1" dirty="0" smtClean="0">
              <a:solidFill>
                <a:srgbClr val="715096"/>
              </a:solidFill>
              <a:latin typeface="微软雅黑" panose="020B0503020204020204" pitchFamily="34" charset="-122"/>
              <a:ea typeface="微软雅黑" panose="020B0503020204020204" pitchFamily="34" charset="-122"/>
            </a:endParaRPr>
          </a:p>
          <a:p>
            <a:pPr>
              <a:spcBef>
                <a:spcPts val="600"/>
              </a:spcBef>
            </a:pPr>
            <a:r>
              <a:rPr lang="zh-CN" altLang="en-US" sz="2400" b="1" dirty="0" smtClean="0">
                <a:solidFill>
                  <a:srgbClr val="715096"/>
                </a:solidFill>
                <a:latin typeface="微软雅黑" panose="020B0503020204020204" pitchFamily="34" charset="-122"/>
                <a:ea typeface="微软雅黑" panose="020B0503020204020204" pitchFamily="34" charset="-122"/>
              </a:rPr>
              <a:t>学习经历</a:t>
            </a:r>
            <a:endParaRPr lang="en-US" altLang="zh-CN" sz="2400" b="1" dirty="0" smtClean="0">
              <a:solidFill>
                <a:srgbClr val="715096"/>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印奇</a:t>
            </a:r>
            <a:r>
              <a:rPr lang="en-US" altLang="zh-CN" dirty="0">
                <a:latin typeface="华文楷体" panose="02010600040101010101" pitchFamily="2" charset="-122"/>
                <a:ea typeface="华文楷体" panose="02010600040101010101" pitchFamily="2" charset="-122"/>
              </a:rPr>
              <a:t>2006</a:t>
            </a:r>
            <a:r>
              <a:rPr lang="zh-CN" altLang="en-US" dirty="0">
                <a:latin typeface="华文楷体" panose="02010600040101010101" pitchFamily="2" charset="-122"/>
                <a:ea typeface="华文楷体" panose="02010600040101010101" pitchFamily="2" charset="-122"/>
              </a:rPr>
              <a:t>年通过</a:t>
            </a:r>
            <a:r>
              <a:rPr lang="zh-CN" altLang="en-US" b="1" dirty="0">
                <a:solidFill>
                  <a:srgbClr val="C00000"/>
                </a:solidFill>
                <a:latin typeface="华文楷体" panose="02010600040101010101" pitchFamily="2" charset="-122"/>
                <a:ea typeface="华文楷体" panose="02010600040101010101" pitchFamily="2" charset="-122"/>
              </a:rPr>
              <a:t>自主招生</a:t>
            </a:r>
            <a:r>
              <a:rPr lang="zh-CN" altLang="en-US" dirty="0">
                <a:latin typeface="华文楷体" panose="02010600040101010101" pitchFamily="2" charset="-122"/>
                <a:ea typeface="华文楷体" panose="02010600040101010101" pitchFamily="2" charset="-122"/>
              </a:rPr>
              <a:t>考</a:t>
            </a:r>
            <a:r>
              <a:rPr lang="zh-CN" altLang="en-US" dirty="0" smtClean="0">
                <a:latin typeface="华文楷体" panose="02010600040101010101" pitchFamily="2" charset="-122"/>
                <a:ea typeface="华文楷体" panose="02010600040101010101" pitchFamily="2" charset="-122"/>
              </a:rPr>
              <a:t>入</a:t>
            </a:r>
            <a:r>
              <a:rPr lang="zh-CN" altLang="en-US" b="1" dirty="0" smtClean="0">
                <a:solidFill>
                  <a:srgbClr val="C00000"/>
                </a:solidFill>
                <a:latin typeface="华文楷体" panose="02010600040101010101" pitchFamily="2" charset="-122"/>
                <a:ea typeface="华文楷体" panose="02010600040101010101" pitchFamily="2" charset="-122"/>
              </a:rPr>
              <a:t>清华大学计算机科学</a:t>
            </a:r>
            <a:r>
              <a:rPr lang="zh-CN" altLang="en-US" b="1" dirty="0">
                <a:solidFill>
                  <a:srgbClr val="C00000"/>
                </a:solidFill>
                <a:latin typeface="华文楷体" panose="02010600040101010101" pitchFamily="2" charset="-122"/>
                <a:ea typeface="华文楷体" panose="02010600040101010101" pitchFamily="2" charset="-122"/>
              </a:rPr>
              <a:t>实验班</a:t>
            </a:r>
            <a:r>
              <a:rPr lang="zh-CN" altLang="en-US" dirty="0">
                <a:latin typeface="华文楷体" panose="02010600040101010101" pitchFamily="2" charset="-122"/>
                <a:ea typeface="华文楷体" panose="02010600040101010101" pitchFamily="2" charset="-122"/>
              </a:rPr>
              <a:t>（</a:t>
            </a:r>
            <a:r>
              <a:rPr lang="zh-CN" altLang="en-US" dirty="0" smtClean="0">
                <a:latin typeface="华文楷体" panose="02010600040101010101" pitchFamily="2" charset="-122"/>
                <a:ea typeface="华文楷体" panose="02010600040101010101" pitchFamily="2" charset="-122"/>
              </a:rPr>
              <a:t>姚班）。</a:t>
            </a:r>
            <a:endParaRPr lang="en-US" altLang="zh-CN" dirty="0" smtClean="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smtClean="0">
                <a:latin typeface="华文楷体" panose="02010600040101010101" pitchFamily="2" charset="-122"/>
                <a:ea typeface="华文楷体" panose="02010600040101010101" pitchFamily="2" charset="-122"/>
              </a:rPr>
              <a:t>在</a:t>
            </a:r>
            <a:r>
              <a:rPr lang="zh-CN" altLang="en-US" dirty="0">
                <a:latin typeface="华文楷体" panose="02010600040101010101" pitchFamily="2" charset="-122"/>
                <a:ea typeface="华文楷体" panose="02010600040101010101" pitchFamily="2" charset="-122"/>
              </a:rPr>
              <a:t>这里，他得以结识了创业历程中最重要的</a:t>
            </a:r>
            <a:r>
              <a:rPr lang="zh-CN" altLang="en-US" b="1" dirty="0">
                <a:solidFill>
                  <a:srgbClr val="C00000"/>
                </a:solidFill>
                <a:latin typeface="华文楷体" panose="02010600040101010101" pitchFamily="2" charset="-122"/>
                <a:ea typeface="华文楷体" panose="02010600040101010101" pitchFamily="2" charset="-122"/>
              </a:rPr>
              <a:t>两位小伙伴</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唐文斌和</a:t>
            </a:r>
            <a:r>
              <a:rPr lang="zh-CN" altLang="en-US" dirty="0" smtClean="0">
                <a:latin typeface="华文楷体" panose="02010600040101010101" pitchFamily="2" charset="-122"/>
                <a:ea typeface="华文楷体" panose="02010600040101010101" pitchFamily="2" charset="-122"/>
              </a:rPr>
              <a:t>杨沐，一起</a:t>
            </a:r>
            <a:r>
              <a:rPr lang="zh-CN" altLang="en-US" dirty="0">
                <a:latin typeface="华文楷体" panose="02010600040101010101" pitchFamily="2" charset="-122"/>
                <a:ea typeface="华文楷体" panose="02010600040101010101" pitchFamily="2" charset="-122"/>
              </a:rPr>
              <a:t>造就了如今人脸识别技术的翘楚</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旷视科技（</a:t>
            </a:r>
            <a:r>
              <a:rPr lang="en-US" altLang="zh-CN" dirty="0" err="1">
                <a:latin typeface="华文楷体" panose="02010600040101010101" pitchFamily="2" charset="-122"/>
                <a:ea typeface="华文楷体" panose="02010600040101010101" pitchFamily="2" charset="-122"/>
              </a:rPr>
              <a:t>Megvii</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smtClean="0">
                <a:latin typeface="华文楷体" panose="02010600040101010101" pitchFamily="2" charset="-122"/>
                <a:ea typeface="华文楷体" panose="02010600040101010101" pitchFamily="2" charset="-122"/>
              </a:rPr>
              <a:t>从</a:t>
            </a:r>
            <a:r>
              <a:rPr lang="zh-CN" altLang="en-US" dirty="0">
                <a:latin typeface="华文楷体" panose="02010600040101010101" pitchFamily="2" charset="-122"/>
                <a:ea typeface="华文楷体" panose="02010600040101010101" pitchFamily="2" charset="-122"/>
              </a:rPr>
              <a:t>本科开始，他便在微软</a:t>
            </a:r>
            <a:r>
              <a:rPr lang="zh-CN" altLang="en-US" dirty="0" smtClean="0">
                <a:latin typeface="华文楷体" panose="02010600040101010101" pitchFamily="2" charset="-122"/>
                <a:ea typeface="华文楷体" panose="02010600040101010101" pitchFamily="2" charset="-122"/>
              </a:rPr>
              <a:t>亚洲研究院开始</a:t>
            </a:r>
            <a:r>
              <a:rPr lang="zh-CN" altLang="en-US" b="1" dirty="0" smtClean="0">
                <a:solidFill>
                  <a:srgbClr val="C00000"/>
                </a:solidFill>
                <a:latin typeface="华文楷体" panose="02010600040101010101" pitchFamily="2" charset="-122"/>
                <a:ea typeface="华文楷体" panose="02010600040101010101" pitchFamily="2" charset="-122"/>
              </a:rPr>
              <a:t>半工半读</a:t>
            </a:r>
            <a:r>
              <a:rPr lang="zh-CN" altLang="en-US" dirty="0" smtClean="0">
                <a:latin typeface="华文楷体" panose="02010600040101010101" pitchFamily="2" charset="-122"/>
                <a:ea typeface="华文楷体" panose="02010600040101010101" pitchFamily="2" charset="-122"/>
              </a:rPr>
              <a:t>，并为</a:t>
            </a:r>
            <a:r>
              <a:rPr lang="zh-CN" altLang="en-US" dirty="0">
                <a:latin typeface="华文楷体" panose="02010600040101010101" pitchFamily="2" charset="-122"/>
                <a:ea typeface="华文楷体" panose="02010600040101010101" pitchFamily="2" charset="-122"/>
              </a:rPr>
              <a:t>微软研发了当时核心的人脸识别系统，后来被广泛应用在</a:t>
            </a:r>
            <a:r>
              <a:rPr lang="en-US" altLang="zh-CN" dirty="0">
                <a:latin typeface="华文楷体" panose="02010600040101010101" pitchFamily="2" charset="-122"/>
                <a:ea typeface="华文楷体" panose="02010600040101010101" pitchFamily="2" charset="-122"/>
              </a:rPr>
              <a:t>X-box</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Bing</a:t>
            </a:r>
            <a:r>
              <a:rPr lang="zh-CN" altLang="en-US" dirty="0">
                <a:latin typeface="华文楷体" panose="02010600040101010101" pitchFamily="2" charset="-122"/>
                <a:ea typeface="华文楷体" panose="02010600040101010101" pitchFamily="2" charset="-122"/>
              </a:rPr>
              <a:t>等微软产品中</a:t>
            </a:r>
            <a:r>
              <a:rPr lang="zh-CN" altLang="en-US" dirty="0" smtClean="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a:p>
            <a:pPr>
              <a:spcBef>
                <a:spcPts val="600"/>
              </a:spcBef>
            </a:pPr>
            <a:r>
              <a:rPr lang="zh-CN" altLang="en-US" sz="2400" b="1" dirty="0">
                <a:solidFill>
                  <a:srgbClr val="715096"/>
                </a:solidFill>
                <a:latin typeface="微软雅黑" panose="020B0503020204020204" pitchFamily="34" charset="-122"/>
                <a:ea typeface="微软雅黑" panose="020B0503020204020204" pitchFamily="34" charset="-122"/>
              </a:rPr>
              <a:t>创业</a:t>
            </a:r>
            <a:r>
              <a:rPr lang="zh-CN" altLang="en-US" sz="2400" b="1" dirty="0" smtClean="0">
                <a:solidFill>
                  <a:srgbClr val="715096"/>
                </a:solidFill>
                <a:latin typeface="微软雅黑" panose="020B0503020204020204" pitchFamily="34" charset="-122"/>
                <a:ea typeface="微软雅黑" panose="020B0503020204020204" pitchFamily="34" charset="-122"/>
              </a:rPr>
              <a:t>经历</a:t>
            </a:r>
            <a:endParaRPr lang="en-US" altLang="zh-CN" sz="2400" b="1" dirty="0">
              <a:solidFill>
                <a:srgbClr val="715096"/>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6071644" y="5174732"/>
            <a:ext cx="3026664" cy="1216105"/>
            <a:chOff x="4946904" y="4479788"/>
            <a:chExt cx="4197096" cy="1216105"/>
          </a:xfrm>
        </p:grpSpPr>
        <p:sp>
          <p:nvSpPr>
            <p:cNvPr id="6" name="矩形 5"/>
            <p:cNvSpPr/>
            <p:nvPr/>
          </p:nvSpPr>
          <p:spPr>
            <a:xfrm>
              <a:off x="4946904" y="4479788"/>
              <a:ext cx="4197096" cy="1216105"/>
            </a:xfrm>
            <a:prstGeom prst="rect">
              <a:avLst/>
            </a:prstGeom>
            <a:solidFill>
              <a:srgbClr val="ED6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4946904" y="4626175"/>
              <a:ext cx="4175760" cy="923330"/>
            </a:xfrm>
            <a:prstGeom prst="rect">
              <a:avLst/>
            </a:prstGeom>
            <a:noFill/>
          </p:spPr>
          <p:txBody>
            <a:bodyPr wrap="square" rtlCol="0">
              <a:spAutoFit/>
            </a:bodyPr>
            <a:lstStyle/>
            <a:p>
              <a:pPr algn="ctr"/>
              <a:r>
                <a:rPr kumimoji="1" lang="zh-CN" altLang="en-US" sz="3300" dirty="0" smtClean="0">
                  <a:solidFill>
                    <a:schemeClr val="bg1"/>
                  </a:solidFill>
                  <a:latin typeface="方正兰亭粗黑_GBK" panose="02000000000000000000" pitchFamily="2" charset="-122"/>
                  <a:ea typeface="方正兰亭粗黑_GBK" panose="02000000000000000000" pitchFamily="2" charset="-122"/>
                  <a:cs typeface="+mj-cs"/>
                </a:rPr>
                <a:t>印奇 </a:t>
              </a:r>
              <a:r>
                <a:rPr kumimoji="1" lang="zh-CN" altLang="en-US" sz="1600" dirty="0" smtClean="0">
                  <a:solidFill>
                    <a:schemeClr val="bg1"/>
                  </a:solidFill>
                  <a:latin typeface="方正兰亭粗黑_GBK" panose="02000000000000000000" pitchFamily="2" charset="-122"/>
                  <a:ea typeface="方正兰亭粗黑_GBK" panose="02000000000000000000" pitchFamily="2" charset="-122"/>
                  <a:cs typeface="+mj-cs"/>
                </a:rPr>
                <a:t>旷视</a:t>
              </a:r>
              <a:r>
                <a:rPr kumimoji="1" lang="zh-CN" altLang="en-US" sz="1600" dirty="0">
                  <a:solidFill>
                    <a:schemeClr val="bg1"/>
                  </a:solidFill>
                  <a:latin typeface="方正兰亭粗黑_GBK" panose="02000000000000000000" pitchFamily="2" charset="-122"/>
                  <a:ea typeface="方正兰亭粗黑_GBK" panose="02000000000000000000" pitchFamily="2" charset="-122"/>
                  <a:cs typeface="+mj-cs"/>
                </a:rPr>
                <a:t>创始人</a:t>
              </a:r>
              <a:endParaRPr kumimoji="1" lang="zh-CN" altLang="en-US" sz="3300" dirty="0">
                <a:solidFill>
                  <a:schemeClr val="bg1"/>
                </a:solidFill>
                <a:latin typeface="方正兰亭粗黑_GBK" panose="02000000000000000000" pitchFamily="2" charset="-122"/>
                <a:ea typeface="方正兰亭粗黑_GBK" panose="02000000000000000000" pitchFamily="2" charset="-122"/>
                <a:cs typeface="+mj-cs"/>
              </a:endParaRPr>
            </a:p>
            <a:p>
              <a:pPr algn="ctr"/>
              <a:r>
                <a:rPr lang="zh-CN" altLang="en-US" sz="2100" b="1" dirty="0">
                  <a:solidFill>
                    <a:schemeClr val="bg1">
                      <a:lumMod val="85000"/>
                    </a:schemeClr>
                  </a:solidFill>
                  <a:latin typeface="Adobe 明體 Std L" panose="02020300000000000000" pitchFamily="18" charset="-128"/>
                  <a:ea typeface="Adobe 明體 Std L" panose="02020300000000000000" pitchFamily="18" charset="-128"/>
                </a:rPr>
                <a:t>「</a:t>
              </a:r>
              <a:r>
                <a:rPr lang="zh-CN" altLang="zh-CN" sz="2100" b="1" dirty="0">
                  <a:solidFill>
                    <a:schemeClr val="bg1">
                      <a:lumMod val="85000"/>
                    </a:schemeClr>
                  </a:solidFill>
                  <a:latin typeface="Adobe 明體 Std L" panose="02020300000000000000" pitchFamily="18" charset="-128"/>
                  <a:ea typeface="Adobe 明體 Std L" panose="02020300000000000000" pitchFamily="18" charset="-128"/>
                </a:rPr>
                <a:t> </a:t>
              </a:r>
              <a:r>
                <a:rPr lang="zh-CN" altLang="en-US" sz="2100" b="1" dirty="0" smtClean="0">
                  <a:solidFill>
                    <a:schemeClr val="bg1">
                      <a:lumMod val="85000"/>
                    </a:schemeClr>
                  </a:solidFill>
                  <a:latin typeface="Adobe 明體 Std L" panose="02020300000000000000" pitchFamily="18" charset="-128"/>
                  <a:ea typeface="Adobe 明體 Std L" panose="02020300000000000000" pitchFamily="18" charset="-128"/>
                </a:rPr>
                <a:t>刷脸登顶福布斯」</a:t>
              </a:r>
              <a:endParaRPr lang="zh-CN" altLang="zh-CN" sz="2100" b="1" dirty="0">
                <a:solidFill>
                  <a:schemeClr val="bg1">
                    <a:lumMod val="85000"/>
                  </a:schemeClr>
                </a:solidFill>
                <a:latin typeface="Adobe 明體 Std L" panose="02020300000000000000" pitchFamily="18" charset="-128"/>
                <a:ea typeface="Adobe 明體 Std L" panose="02020300000000000000" pitchFamily="18" charset="-128"/>
              </a:endParaRPr>
            </a:p>
          </p:txBody>
        </p:sp>
      </p:grpSp>
      <p:sp>
        <p:nvSpPr>
          <p:cNvPr id="8" name="标题 3"/>
          <p:cNvSpPr txBox="1">
            <a:spLocks/>
          </p:cNvSpPr>
          <p:nvPr/>
        </p:nvSpPr>
        <p:spPr>
          <a:xfrm>
            <a:off x="582959" y="216521"/>
            <a:ext cx="7886700" cy="994172"/>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kumimoji="1" lang="zh-CN" altLang="en-US" dirty="0" smtClean="0">
                <a:latin typeface="方正兰亭粗黑_GBK" panose="02000000000000000000" pitchFamily="2" charset="-122"/>
                <a:ea typeface="方正兰亭粗黑_GBK" panose="02000000000000000000" pitchFamily="2" charset="-122"/>
              </a:rPr>
              <a:t>少年天才传奇创业路</a:t>
            </a:r>
            <a:endParaRPr kumimoji="1" lang="zh-CN" dirty="0">
              <a:latin typeface="方正兰亭粗黑_GBK" panose="02000000000000000000" pitchFamily="2" charset="-122"/>
              <a:ea typeface="方正兰亭粗黑_GBK" panose="02000000000000000000" pitchFamily="2" charset="-122"/>
            </a:endParaRPr>
          </a:p>
        </p:txBody>
      </p:sp>
      <p:grpSp>
        <p:nvGrpSpPr>
          <p:cNvPr id="11" name="组合 10"/>
          <p:cNvGrpSpPr/>
          <p:nvPr/>
        </p:nvGrpSpPr>
        <p:grpSpPr>
          <a:xfrm>
            <a:off x="552187" y="4080551"/>
            <a:ext cx="8180333" cy="2340789"/>
            <a:chOff x="552187" y="4080551"/>
            <a:chExt cx="8180333" cy="2340789"/>
          </a:xfrm>
        </p:grpSpPr>
        <p:sp>
          <p:nvSpPr>
            <p:cNvPr id="9" name="矩形 8"/>
            <p:cNvSpPr/>
            <p:nvPr/>
          </p:nvSpPr>
          <p:spPr>
            <a:xfrm>
              <a:off x="567573" y="4080551"/>
              <a:ext cx="8164947" cy="923330"/>
            </a:xfrm>
            <a:prstGeom prst="rect">
              <a:avLst/>
            </a:prstGeom>
          </p:spPr>
          <p:txBody>
            <a:bodyPr wrap="square">
              <a:spAutoFit/>
            </a:bodyPr>
            <a:lstStyle/>
            <a:p>
              <a:pPr marL="285750" indent="-285750">
                <a:buFont typeface="Arial" panose="020B0604020202020204" pitchFamily="34" charset="0"/>
                <a:buChar char="•"/>
              </a:pPr>
              <a:r>
                <a:rPr lang="zh-CN" altLang="en-US" dirty="0" smtClean="0">
                  <a:latin typeface="华文楷体" panose="02010600040101010101" pitchFamily="2" charset="-122"/>
                  <a:ea typeface="华文楷体" panose="02010600040101010101" pitchFamily="2" charset="-122"/>
                </a:rPr>
                <a:t>公司刚成立，开发</a:t>
              </a:r>
              <a:r>
                <a:rPr lang="zh-CN" altLang="en-US" dirty="0">
                  <a:latin typeface="华文楷体" panose="02010600040101010101" pitchFamily="2" charset="-122"/>
                  <a:ea typeface="华文楷体" panose="02010600040101010101" pitchFamily="2" charset="-122"/>
                </a:rPr>
                <a:t>的</a:t>
              </a:r>
              <a:r>
                <a:rPr lang="en-US" altLang="zh-CN" dirty="0" smtClean="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乌鸦来了</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就</a:t>
              </a:r>
              <a:r>
                <a:rPr lang="zh-CN" altLang="en-US" dirty="0" smtClean="0">
                  <a:latin typeface="华文楷体" panose="02010600040101010101" pitchFamily="2" charset="-122"/>
                  <a:ea typeface="华文楷体" panose="02010600040101010101" pitchFamily="2" charset="-122"/>
                </a:rPr>
                <a:t>在</a:t>
              </a:r>
              <a:r>
                <a:rPr lang="en-US" altLang="zh-CN" dirty="0" smtClean="0">
                  <a:latin typeface="华文楷体" panose="02010600040101010101" pitchFamily="2" charset="-122"/>
                  <a:ea typeface="华文楷体" panose="02010600040101010101" pitchFamily="2" charset="-122"/>
                </a:rPr>
                <a:t>App </a:t>
              </a:r>
              <a:r>
                <a:rPr lang="en-US" altLang="zh-CN" dirty="0">
                  <a:latin typeface="华文楷体" panose="02010600040101010101" pitchFamily="2" charset="-122"/>
                  <a:ea typeface="华文楷体" panose="02010600040101010101" pitchFamily="2" charset="-122"/>
                </a:rPr>
                <a:t>Store</a:t>
              </a:r>
              <a:r>
                <a:rPr lang="zh-CN" altLang="en-US" dirty="0">
                  <a:latin typeface="华文楷体" panose="02010600040101010101" pitchFamily="2" charset="-122"/>
                  <a:ea typeface="华文楷体" panose="02010600040101010101" pitchFamily="2" charset="-122"/>
                </a:rPr>
                <a:t>游戏排行榜中</a:t>
              </a:r>
              <a:r>
                <a:rPr lang="zh-CN" altLang="en-US" b="1" dirty="0">
                  <a:solidFill>
                    <a:srgbClr val="C00000"/>
                  </a:solidFill>
                  <a:latin typeface="华文楷体" panose="02010600040101010101" pitchFamily="2" charset="-122"/>
                  <a:ea typeface="华文楷体" panose="02010600040101010101" pitchFamily="2" charset="-122"/>
                </a:rPr>
                <a:t>位列前五</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看重“刷脸”在未来的广阔前景，马云选择与印奇合作，旷视为支付宝等开发人脸识别模块，成为</a:t>
              </a:r>
              <a:r>
                <a:rPr lang="zh-CN" altLang="en-US" b="1" dirty="0">
                  <a:solidFill>
                    <a:srgbClr val="C00000"/>
                  </a:solidFill>
                  <a:latin typeface="华文楷体" panose="02010600040101010101" pitchFamily="2" charset="-122"/>
                  <a:ea typeface="华文楷体" panose="02010600040101010101" pitchFamily="2" charset="-122"/>
                </a:rPr>
                <a:t>阿里巴巴的战略合作伙伴</a:t>
              </a:r>
              <a:r>
                <a:rPr lang="zh-CN" altLang="en-US" dirty="0" smtClean="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p:txBody>
        </p:sp>
        <p:sp>
          <p:nvSpPr>
            <p:cNvPr id="10" name="矩形 9"/>
            <p:cNvSpPr/>
            <p:nvPr/>
          </p:nvSpPr>
          <p:spPr>
            <a:xfrm>
              <a:off x="552187" y="4944012"/>
              <a:ext cx="5571009" cy="1477328"/>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C00000"/>
                  </a:solidFill>
                  <a:latin typeface="华文楷体" panose="02010600040101010101" pitchFamily="2" charset="-122"/>
                  <a:ea typeface="华文楷体" panose="02010600040101010101" pitchFamily="2" charset="-122"/>
                </a:rPr>
                <a:t>刷脸准确度排世界</a:t>
              </a:r>
              <a:r>
                <a:rPr lang="zh-CN" altLang="en-US" b="1" dirty="0" smtClean="0">
                  <a:solidFill>
                    <a:srgbClr val="C00000"/>
                  </a:solidFill>
                  <a:latin typeface="华文楷体" panose="02010600040101010101" pitchFamily="2" charset="-122"/>
                  <a:ea typeface="华文楷体" panose="02010600040101010101" pitchFamily="2" charset="-122"/>
                </a:rPr>
                <a:t>第一</a:t>
              </a:r>
              <a:r>
                <a:rPr lang="zh-CN" altLang="en-US" dirty="0" smtClean="0">
                  <a:latin typeface="华文楷体" panose="02010600040101010101" pitchFamily="2" charset="-122"/>
                  <a:ea typeface="华文楷体" panose="02010600040101010101" pitchFamily="2" charset="-122"/>
                </a:rPr>
                <a:t>。几年前</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Facebook</a:t>
              </a:r>
              <a:r>
                <a:rPr lang="zh-CN" altLang="en-US" dirty="0">
                  <a:latin typeface="华文楷体" panose="02010600040101010101" pitchFamily="2" charset="-122"/>
                  <a:ea typeface="华文楷体" panose="02010600040101010101" pitchFamily="2" charset="-122"/>
                </a:rPr>
                <a:t>的人脸识别率是</a:t>
              </a:r>
              <a:r>
                <a:rPr lang="en-US" altLang="zh-CN" dirty="0">
                  <a:latin typeface="华文楷体" panose="02010600040101010101" pitchFamily="2" charset="-122"/>
                  <a:ea typeface="华文楷体" panose="02010600040101010101" pitchFamily="2" charset="-122"/>
                </a:rPr>
                <a:t>97.25%</a:t>
              </a:r>
              <a:r>
                <a:rPr lang="zh-CN" altLang="en-US" dirty="0">
                  <a:latin typeface="华文楷体" panose="02010600040101010101" pitchFamily="2" charset="-122"/>
                  <a:ea typeface="华文楷体" panose="02010600040101010101" pitchFamily="2" charset="-122"/>
                </a:rPr>
                <a:t>，旷视</a:t>
              </a:r>
              <a:r>
                <a:rPr lang="en-US" altLang="zh-CN" dirty="0">
                  <a:latin typeface="华文楷体" panose="02010600040101010101" pitchFamily="2" charset="-122"/>
                  <a:ea typeface="华文楷体" panose="02010600040101010101" pitchFamily="2" charset="-122"/>
                </a:rPr>
                <a:t>Face++</a:t>
              </a:r>
              <a:r>
                <a:rPr lang="zh-CN" altLang="en-US" dirty="0">
                  <a:latin typeface="华文楷体" panose="02010600040101010101" pitchFamily="2" charset="-122"/>
                  <a:ea typeface="华文楷体" panose="02010600040101010101" pitchFamily="2" charset="-122"/>
                </a:rPr>
                <a:t>的识别率是</a:t>
              </a:r>
              <a:r>
                <a:rPr lang="en-US" altLang="zh-CN" dirty="0">
                  <a:latin typeface="华文楷体" panose="02010600040101010101" pitchFamily="2" charset="-122"/>
                  <a:ea typeface="华文楷体" panose="02010600040101010101" pitchFamily="2" charset="-122"/>
                </a:rPr>
                <a:t>97.27%</a:t>
              </a:r>
              <a:r>
                <a:rPr lang="zh-CN" altLang="en-US" dirty="0">
                  <a:latin typeface="华文楷体" panose="02010600040101010101" pitchFamily="2" charset="-122"/>
                  <a:ea typeface="华文楷体" panose="02010600040101010101" pitchFamily="2" charset="-122"/>
                </a:rPr>
                <a:t>；而目前，</a:t>
              </a:r>
              <a:r>
                <a:rPr lang="en-US" altLang="zh-CN" dirty="0">
                  <a:latin typeface="华文楷体" panose="02010600040101010101" pitchFamily="2" charset="-122"/>
                  <a:ea typeface="华文楷体" panose="02010600040101010101" pitchFamily="2" charset="-122"/>
                </a:rPr>
                <a:t>Face++</a:t>
              </a:r>
              <a:r>
                <a:rPr lang="zh-CN" altLang="en-US" dirty="0">
                  <a:latin typeface="华文楷体" panose="02010600040101010101" pitchFamily="2" charset="-122"/>
                  <a:ea typeface="华文楷体" panose="02010600040101010101" pitchFamily="2" charset="-122"/>
                </a:rPr>
                <a:t>的识别率已经达到了</a:t>
              </a:r>
              <a:r>
                <a:rPr lang="en-US" altLang="zh-CN" dirty="0">
                  <a:latin typeface="华文楷体" panose="02010600040101010101" pitchFamily="2" charset="-122"/>
                  <a:ea typeface="华文楷体" panose="02010600040101010101" pitchFamily="2" charset="-122"/>
                </a:rPr>
                <a:t>99%</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在去年</a:t>
              </a:r>
              <a:r>
                <a:rPr lang="en-US" altLang="zh-CN" dirty="0">
                  <a:latin typeface="华文楷体" panose="02010600040101010101" pitchFamily="2" charset="-122"/>
                  <a:ea typeface="华文楷体" panose="02010600040101010101" pitchFamily="2" charset="-122"/>
                </a:rPr>
                <a:t>12</a:t>
              </a:r>
              <a:r>
                <a:rPr lang="zh-CN" altLang="en-US" dirty="0">
                  <a:latin typeface="华文楷体" panose="02010600040101010101" pitchFamily="2" charset="-122"/>
                  <a:ea typeface="华文楷体" panose="02010600040101010101" pitchFamily="2" charset="-122"/>
                </a:rPr>
                <a:t>月</a:t>
              </a:r>
              <a:r>
                <a:rPr lang="zh-CN" altLang="en-US" b="1" dirty="0">
                  <a:solidFill>
                    <a:srgbClr val="C00000"/>
                  </a:solidFill>
                  <a:latin typeface="华文楷体" panose="02010600040101010101" pitchFamily="2" charset="-122"/>
                  <a:ea typeface="华文楷体" panose="02010600040101010101" pitchFamily="2" charset="-122"/>
                </a:rPr>
                <a:t>乌镇世界互联网大会</a:t>
              </a:r>
              <a:r>
                <a:rPr lang="zh-CN" altLang="en-US" dirty="0">
                  <a:latin typeface="华文楷体" panose="02010600040101010101" pitchFamily="2" charset="-122"/>
                  <a:ea typeface="华文楷体" panose="02010600040101010101" pitchFamily="2" charset="-122"/>
                </a:rPr>
                <a:t>上，旷视为大会安保提供了重要的技术支持。</a:t>
              </a:r>
            </a:p>
          </p:txBody>
        </p:sp>
      </p:grpSp>
    </p:spTree>
    <p:extLst>
      <p:ext uri="{BB962C8B-B14F-4D97-AF65-F5344CB8AC3E}">
        <p14:creationId xmlns:p14="http://schemas.microsoft.com/office/powerpoint/2010/main" val="12862320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58416" y="1094113"/>
            <a:ext cx="7842250" cy="1314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pPr>
              <a:lnSpc>
                <a:spcPct val="120000"/>
              </a:lnSpc>
            </a:pPr>
            <a:r>
              <a:rPr lang="zh-CN" altLang="en-US" sz="4400" dirty="0" smtClean="0"/>
              <a:t>更创新 </a:t>
            </a:r>
            <a:r>
              <a:rPr lang="en-US" altLang="zh-CN" sz="4400" dirty="0" smtClean="0"/>
              <a:t>| </a:t>
            </a:r>
            <a:r>
              <a:rPr lang="zh-CN" altLang="en-US" sz="4400" dirty="0" smtClean="0">
                <a:solidFill>
                  <a:srgbClr val="C00000"/>
                </a:solidFill>
              </a:rPr>
              <a:t>更国际 </a:t>
            </a:r>
            <a:r>
              <a:rPr lang="en-US" altLang="zh-CN" sz="4400" dirty="0" smtClean="0"/>
              <a:t>| </a:t>
            </a:r>
            <a:r>
              <a:rPr lang="zh-CN" altLang="en-US" sz="4400" dirty="0" smtClean="0"/>
              <a:t>更人文</a:t>
            </a:r>
            <a:endParaRPr lang="en-US" altLang="zh-CN" sz="4400" dirty="0"/>
          </a:p>
        </p:txBody>
      </p:sp>
      <p:sp>
        <p:nvSpPr>
          <p:cNvPr id="3" name="Text Box 6"/>
          <p:cNvSpPr txBox="1">
            <a:spLocks noChangeArrowheads="1"/>
          </p:cNvSpPr>
          <p:nvPr/>
        </p:nvSpPr>
        <p:spPr bwMode="auto">
          <a:xfrm>
            <a:off x="858416" y="2474301"/>
            <a:ext cx="658741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sz="4800" b="1" dirty="0">
                <a:solidFill>
                  <a:srgbClr val="C00000"/>
                </a:solidFill>
                <a:latin typeface="微软雅黑" panose="020B0503020204020204" pitchFamily="34" charset="-122"/>
                <a:ea typeface="微软雅黑" panose="020B0503020204020204" pitchFamily="34" charset="-122"/>
              </a:rPr>
              <a:t>5</a:t>
            </a:r>
            <a:r>
              <a:rPr lang="en-US" altLang="zh-CN" sz="4800" b="1" dirty="0" smtClean="0">
                <a:solidFill>
                  <a:srgbClr val="C00000"/>
                </a:solidFill>
                <a:latin typeface="微软雅黑" panose="020B0503020204020204" pitchFamily="34" charset="-122"/>
                <a:ea typeface="微软雅黑" panose="020B0503020204020204" pitchFamily="34" charset="-122"/>
              </a:rPr>
              <a:t>0%</a:t>
            </a:r>
            <a:r>
              <a:rPr lang="zh-CN" altLang="en-US" sz="3200" b="1" dirty="0">
                <a:solidFill>
                  <a:srgbClr val="715096"/>
                </a:solidFill>
                <a:latin typeface="微软雅黑" panose="020B0503020204020204" pitchFamily="34" charset="-122"/>
                <a:ea typeface="微软雅黑" panose="020B0503020204020204" pitchFamily="34" charset="-122"/>
              </a:rPr>
              <a:t>本科生有</a:t>
            </a:r>
            <a:r>
              <a:rPr lang="zh-CN" altLang="en-US" sz="3200" b="1" dirty="0" smtClean="0">
                <a:solidFill>
                  <a:srgbClr val="715096"/>
                </a:solidFill>
                <a:latin typeface="微软雅黑" panose="020B0503020204020204" pitchFamily="34" charset="-122"/>
                <a:ea typeface="微软雅黑" panose="020B0503020204020204" pitchFamily="34" charset="-122"/>
              </a:rPr>
              <a:t>海外访学经历</a:t>
            </a:r>
            <a:endParaRPr lang="en-US" altLang="zh-CN" sz="3200" b="1" dirty="0" smtClean="0">
              <a:solidFill>
                <a:srgbClr val="715096"/>
              </a:solidFill>
              <a:latin typeface="微软雅黑" panose="020B0503020204020204" pitchFamily="34" charset="-122"/>
              <a:ea typeface="微软雅黑" panose="020B0503020204020204" pitchFamily="34" charset="-122"/>
            </a:endParaRPr>
          </a:p>
          <a:p>
            <a:pPr eaLnBrk="1" hangingPunct="1"/>
            <a:r>
              <a:rPr lang="en-US" altLang="zh-CN" sz="4800" b="1" dirty="0">
                <a:solidFill>
                  <a:srgbClr val="C00000"/>
                </a:solidFill>
                <a:latin typeface="微软雅黑" panose="020B0503020204020204" pitchFamily="34" charset="-122"/>
                <a:ea typeface="微软雅黑" panose="020B0503020204020204" pitchFamily="34" charset="-122"/>
              </a:rPr>
              <a:t>40%</a:t>
            </a:r>
            <a:r>
              <a:rPr lang="zh-CN" altLang="en-US" sz="3200" b="1" dirty="0">
                <a:solidFill>
                  <a:srgbClr val="715096"/>
                </a:solidFill>
                <a:latin typeface="微软雅黑" panose="020B0503020204020204" pitchFamily="34" charset="-122"/>
                <a:ea typeface="微软雅黑" panose="020B0503020204020204" pitchFamily="34" charset="-122"/>
              </a:rPr>
              <a:t>是一学期以上的长期项目</a:t>
            </a:r>
            <a:endParaRPr lang="nl-NL" altLang="zh-CN" sz="3200" b="1" dirty="0">
              <a:solidFill>
                <a:srgbClr val="715096"/>
              </a:solidFill>
              <a:latin typeface="微软雅黑" panose="020B0503020204020204" pitchFamily="34" charset="-122"/>
              <a:ea typeface="微软雅黑" panose="020B0503020204020204" pitchFamily="34" charset="-122"/>
            </a:endParaRPr>
          </a:p>
          <a:p>
            <a:pPr eaLnBrk="1" hangingPunct="1"/>
            <a:r>
              <a:rPr lang="en-US" altLang="zh-CN" sz="4800" b="1" dirty="0">
                <a:solidFill>
                  <a:srgbClr val="C00000"/>
                </a:solidFill>
                <a:latin typeface="微软雅黑" panose="020B0503020204020204" pitchFamily="34" charset="-122"/>
                <a:ea typeface="微软雅黑" panose="020B0503020204020204" pitchFamily="34" charset="-122"/>
              </a:rPr>
              <a:t>30</a:t>
            </a:r>
            <a:r>
              <a:rPr lang="en-US" altLang="zh-CN" sz="4800" b="1" dirty="0" smtClean="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715096"/>
                </a:solidFill>
                <a:latin typeface="微软雅黑" panose="020B0503020204020204" pitchFamily="34" charset="-122"/>
                <a:ea typeface="微软雅黑" panose="020B0503020204020204" pitchFamily="34" charset="-122"/>
              </a:rPr>
              <a:t>毕业后出</a:t>
            </a:r>
            <a:r>
              <a:rPr lang="zh-CN" altLang="en-US" sz="3200" b="1" dirty="0" smtClean="0">
                <a:solidFill>
                  <a:srgbClr val="715096"/>
                </a:solidFill>
                <a:latin typeface="微软雅黑" panose="020B0503020204020204" pitchFamily="34" charset="-122"/>
                <a:ea typeface="微软雅黑" panose="020B0503020204020204" pitchFamily="34" charset="-122"/>
              </a:rPr>
              <a:t>国</a:t>
            </a:r>
            <a:r>
              <a:rPr lang="zh-CN" altLang="en-US" sz="3200" b="1" dirty="0">
                <a:solidFill>
                  <a:srgbClr val="715096"/>
                </a:solidFill>
                <a:latin typeface="微软雅黑" panose="020B0503020204020204" pitchFamily="34" charset="-122"/>
                <a:ea typeface="微软雅黑" panose="020B0503020204020204" pitchFamily="34" charset="-122"/>
              </a:rPr>
              <a:t>深造</a:t>
            </a:r>
            <a:endParaRPr lang="nl-NL" altLang="zh-CN" sz="3200" b="1" dirty="0">
              <a:solidFill>
                <a:srgbClr val="715096"/>
              </a:solidFill>
              <a:latin typeface="微软雅黑" panose="020B0503020204020204" pitchFamily="34" charset="-122"/>
              <a:ea typeface="微软雅黑" panose="020B0503020204020204" pitchFamily="34" charset="-122"/>
            </a:endParaRPr>
          </a:p>
          <a:p>
            <a:pPr eaLnBrk="1" hangingPunct="1"/>
            <a:r>
              <a:rPr lang="en-US" altLang="zh-CN" sz="4800" b="1" dirty="0">
                <a:solidFill>
                  <a:srgbClr val="C00000"/>
                </a:solidFill>
                <a:latin typeface="微软雅黑" panose="020B0503020204020204" pitchFamily="34" charset="-122"/>
                <a:ea typeface="微软雅黑" panose="020B0503020204020204" pitchFamily="34" charset="-122"/>
              </a:rPr>
              <a:t>400</a:t>
            </a:r>
            <a:r>
              <a:rPr lang="zh-CN" altLang="en-US" sz="3200" b="1" dirty="0">
                <a:solidFill>
                  <a:srgbClr val="715096"/>
                </a:solidFill>
                <a:latin typeface="微软雅黑" panose="020B0503020204020204" pitchFamily="34" charset="-122"/>
                <a:ea typeface="微软雅黑" panose="020B0503020204020204" pitchFamily="34" charset="-122"/>
              </a:rPr>
              <a:t>多门英文</a:t>
            </a:r>
            <a:r>
              <a:rPr lang="zh-CN" altLang="en-US" sz="3200" b="1" dirty="0" smtClean="0">
                <a:solidFill>
                  <a:srgbClr val="715096"/>
                </a:solidFill>
                <a:latin typeface="微软雅黑" panose="020B0503020204020204" pitchFamily="34" charset="-122"/>
                <a:ea typeface="微软雅黑" panose="020B0503020204020204" pitchFamily="34" charset="-122"/>
              </a:rPr>
              <a:t>课程</a:t>
            </a:r>
            <a:endParaRPr lang="nl-NL" altLang="zh-CN" sz="3200" b="1" dirty="0">
              <a:solidFill>
                <a:srgbClr val="7150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62312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44488" y="1137016"/>
            <a:ext cx="8461093" cy="1219982"/>
          </a:xfrm>
          <a:prstGeom prst="rect">
            <a:avLst/>
          </a:prstGeom>
          <a:solidFill>
            <a:srgbClr val="715096"/>
          </a:solidFill>
          <a:ln>
            <a:noFill/>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6" name="Text Box 5"/>
          <p:cNvSpPr txBox="1">
            <a:spLocks noChangeArrowheads="1"/>
          </p:cNvSpPr>
          <p:nvPr/>
        </p:nvSpPr>
        <p:spPr bwMode="auto">
          <a:xfrm>
            <a:off x="273049" y="646186"/>
            <a:ext cx="7882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zh-CN" altLang="en-US" sz="2000" b="1" dirty="0">
                <a:latin typeface="微软雅黑" panose="020B0503020204020204" pitchFamily="34" charset="-122"/>
                <a:ea typeface="微软雅黑" panose="020B0503020204020204" pitchFamily="34" charset="-122"/>
              </a:rPr>
              <a:t>既能讲好中国故事，又能理解全球故事，是一所大学必备的</a:t>
            </a:r>
            <a:r>
              <a:rPr lang="zh-CN" altLang="en-US" sz="2000" b="1" dirty="0" smtClean="0">
                <a:latin typeface="微软雅黑" panose="020B0503020204020204" pitchFamily="34" charset="-122"/>
                <a:ea typeface="微软雅黑" panose="020B0503020204020204" pitchFamily="34" charset="-122"/>
              </a:rPr>
              <a:t>素质</a:t>
            </a:r>
            <a:endParaRPr lang="zh-CN" altLang="en-US" sz="2000" b="1" dirty="0">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488950" y="1281026"/>
            <a:ext cx="81484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zh-CN" altLang="en-US" sz="4800" b="1" dirty="0" smtClean="0">
                <a:solidFill>
                  <a:srgbClr val="FFFFFF"/>
                </a:solidFill>
                <a:latin typeface="微软雅黑" panose="020B0503020204020204" pitchFamily="34" charset="-122"/>
                <a:ea typeface="微软雅黑" panose="020B0503020204020204" pitchFamily="34" charset="-122"/>
              </a:rPr>
              <a:t>更国际 </a:t>
            </a:r>
            <a:r>
              <a:rPr lang="zh-CN" altLang="en-US" sz="2800" b="1" dirty="0" smtClean="0">
                <a:solidFill>
                  <a:srgbClr val="FFFFFF"/>
                </a:solidFill>
                <a:latin typeface="微软雅黑" panose="020B0503020204020204" pitchFamily="34" charset="-122"/>
                <a:ea typeface="微软雅黑" panose="020B0503020204020204" pitchFamily="34" charset="-122"/>
              </a:rPr>
              <a:t>之</a:t>
            </a:r>
            <a:r>
              <a:rPr lang="zh-CN" altLang="en-US" sz="4800" b="1" dirty="0" smtClean="0">
                <a:solidFill>
                  <a:srgbClr val="FFFFFF"/>
                </a:solidFill>
                <a:latin typeface="微软雅黑" panose="020B0503020204020204" pitchFamily="34" charset="-122"/>
                <a:ea typeface="微软雅黑" panose="020B0503020204020204" pitchFamily="34" charset="-122"/>
              </a:rPr>
              <a:t> 全球发展战略</a:t>
            </a:r>
            <a:endParaRPr lang="nl-NL" altLang="zh-CN" sz="4800" b="1" dirty="0">
              <a:solidFill>
                <a:srgbClr val="FFFFFF"/>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935708" y="2618161"/>
            <a:ext cx="3869873" cy="3410195"/>
            <a:chOff x="4935708" y="2385477"/>
            <a:chExt cx="3869873" cy="3410195"/>
          </a:xfrm>
        </p:grpSpPr>
        <p:sp>
          <p:nvSpPr>
            <p:cNvPr id="12" name="Rectangle 16"/>
            <p:cNvSpPr>
              <a:spLocks noChangeArrowheads="1"/>
            </p:cNvSpPr>
            <p:nvPr/>
          </p:nvSpPr>
          <p:spPr bwMode="auto">
            <a:xfrm>
              <a:off x="4935708" y="2385477"/>
              <a:ext cx="3869873" cy="3410195"/>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 name="TextBox 1"/>
            <p:cNvSpPr txBox="1"/>
            <p:nvPr/>
          </p:nvSpPr>
          <p:spPr>
            <a:xfrm>
              <a:off x="5123311" y="2533530"/>
              <a:ext cx="3514085" cy="30777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latinLnBrk="1" hangingPunct="0">
                <a:spcBef>
                  <a:spcPts val="1200"/>
                </a:spcBef>
              </a:pPr>
              <a:r>
                <a:rPr lang="zh-CN" altLang="en-US" sz="2400" b="1" dirty="0">
                  <a:latin typeface="微软雅黑" panose="020B0503020204020204" pitchFamily="34" charset="-122"/>
                  <a:ea typeface="微软雅黑" panose="020B0503020204020204" pitchFamily="34" charset="-122"/>
                </a:rPr>
                <a:t>培养具备</a:t>
              </a:r>
              <a:r>
                <a:rPr lang="zh-CN" altLang="en-US" sz="2400" b="1" dirty="0">
                  <a:solidFill>
                    <a:srgbClr val="C00000"/>
                  </a:solidFill>
                  <a:latin typeface="微软雅黑" panose="020B0503020204020204" pitchFamily="34" charset="-122"/>
                  <a:ea typeface="微软雅黑" panose="020B0503020204020204" pitchFamily="34" charset="-122"/>
                </a:rPr>
                <a:t>“全球胜任力”</a:t>
              </a:r>
              <a:r>
                <a:rPr lang="zh-CN" altLang="en-US" sz="2400" b="1" dirty="0">
                  <a:latin typeface="微软雅黑" panose="020B0503020204020204" pitchFamily="34" charset="-122"/>
                  <a:ea typeface="微软雅黑" panose="020B0503020204020204" pitchFamily="34" charset="-122"/>
                </a:rPr>
                <a:t>的拔尖创新人才，全面提升国际化办学</a:t>
              </a:r>
              <a:r>
                <a:rPr lang="zh-CN" altLang="en-US" sz="2400" b="1" dirty="0" smtClean="0">
                  <a:latin typeface="微软雅黑" panose="020B0503020204020204" pitchFamily="34" charset="-122"/>
                  <a:ea typeface="微软雅黑" panose="020B0503020204020204" pitchFamily="34" charset="-122"/>
                </a:rPr>
                <a:t>能力</a:t>
              </a:r>
              <a:endParaRPr lang="en-US" altLang="zh-CN" sz="2400" b="1" dirty="0" smtClean="0">
                <a:latin typeface="微软雅黑" panose="020B0503020204020204" pitchFamily="34" charset="-122"/>
                <a:ea typeface="微软雅黑" panose="020B0503020204020204" pitchFamily="34" charset="-122"/>
              </a:endParaRPr>
            </a:p>
            <a:p>
              <a:pPr marL="285750" indent="-285750" latinLnBrk="1" hangingPunct="0">
                <a:spcBef>
                  <a:spcPts val="12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苏世民</a:t>
              </a:r>
              <a:r>
                <a:rPr lang="zh-CN" altLang="en-US" dirty="0" smtClean="0">
                  <a:solidFill>
                    <a:schemeClr val="tx1"/>
                  </a:solidFill>
                  <a:latin typeface="微软雅黑" panose="020B0503020204020204" pitchFamily="34" charset="-122"/>
                  <a:ea typeface="微软雅黑" panose="020B0503020204020204" pitchFamily="34" charset="-122"/>
                </a:rPr>
                <a:t>书院</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285750" lvl="1" indent="-285750" algn="l" rtl="0" latinLnBrk="1" hangingPunct="0">
                <a:spcBef>
                  <a:spcPts val="1200"/>
                </a:spcBef>
                <a:buFont typeface="Arial" panose="020B0604020202020204" pitchFamily="34" charset="0"/>
                <a:buChar char="•"/>
              </a:pPr>
              <a:r>
                <a:rPr lang="zh-CN" altLang="en-US" dirty="0" smtClean="0">
                  <a:solidFill>
                    <a:schemeClr val="tx1"/>
                  </a:solidFill>
                  <a:latin typeface="微软雅黑" panose="020B0503020204020204" pitchFamily="34" charset="-122"/>
                  <a:ea typeface="微软雅黑" panose="020B0503020204020204" pitchFamily="34" charset="-122"/>
                </a:rPr>
                <a:t>清华深圳国际校区</a:t>
              </a:r>
              <a:endParaRPr lang="zh-CN" altLang="en-US" dirty="0">
                <a:solidFill>
                  <a:schemeClr val="tx1"/>
                </a:solidFill>
                <a:latin typeface="微软雅黑" panose="020B0503020204020204" pitchFamily="34" charset="-122"/>
                <a:ea typeface="微软雅黑" panose="020B0503020204020204" pitchFamily="34" charset="-122"/>
              </a:endParaRPr>
            </a:p>
            <a:p>
              <a:pPr marL="285750" lvl="1" indent="-285750" algn="l" rtl="0" latinLnBrk="1" hangingPunct="0">
                <a:spcBef>
                  <a:spcPts val="1200"/>
                </a:spcBef>
                <a:buFont typeface="Arial" panose="020B0604020202020204" pitchFamily="34" charset="0"/>
                <a:buChar char="•"/>
              </a:pPr>
              <a:r>
                <a:rPr lang="zh-CN" altLang="zh-CN" dirty="0" smtClean="0">
                  <a:solidFill>
                    <a:schemeClr val="tx1"/>
                  </a:solidFill>
                  <a:latin typeface="微软雅黑" panose="020B0503020204020204" pitchFamily="34" charset="-122"/>
                  <a:ea typeface="微软雅黑" panose="020B0503020204020204" pitchFamily="34" charset="-122"/>
                </a:rPr>
                <a:t>全球</a:t>
              </a:r>
              <a:r>
                <a:rPr lang="zh-CN" altLang="zh-CN" dirty="0">
                  <a:solidFill>
                    <a:schemeClr val="tx1"/>
                  </a:solidFill>
                  <a:latin typeface="微软雅黑" panose="020B0503020204020204" pitchFamily="34" charset="-122"/>
                  <a:ea typeface="微软雅黑" panose="020B0503020204020204" pitchFamily="34" charset="-122"/>
                </a:rPr>
                <a:t>创新学院（</a:t>
              </a:r>
              <a:r>
                <a:rPr lang="en-US" altLang="zh-CN" dirty="0">
                  <a:solidFill>
                    <a:schemeClr val="tx1"/>
                  </a:solidFill>
                  <a:latin typeface="微软雅黑" panose="020B0503020204020204" pitchFamily="34" charset="-122"/>
                  <a:ea typeface="微软雅黑" panose="020B0503020204020204" pitchFamily="34" charset="-122"/>
                </a:rPr>
                <a:t>GIX</a:t>
              </a:r>
              <a:r>
                <a:rPr lang="zh-CN" altLang="zh-CN"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285750" lvl="1" indent="-285750" latinLnBrk="1" hangingPunct="0">
                <a:spcBef>
                  <a:spcPts val="1200"/>
                </a:spcBef>
                <a:buFont typeface="Arial" panose="020B0604020202020204" pitchFamily="34" charset="0"/>
                <a:buChar char="•"/>
              </a:pPr>
              <a:r>
                <a:rPr lang="en-US" altLang="zh-CN" dirty="0" smtClean="0">
                  <a:latin typeface="微软雅黑" panose="020B0503020204020204" pitchFamily="34" charset="-122"/>
                  <a:ea typeface="微软雅黑" panose="020B0503020204020204" pitchFamily="34" charset="-122"/>
                </a:rPr>
                <a:t>39</a:t>
              </a:r>
              <a:r>
                <a:rPr lang="zh-CN" altLang="en-US" dirty="0" smtClean="0">
                  <a:latin typeface="微软雅黑" panose="020B0503020204020204" pitchFamily="34" charset="-122"/>
                  <a:ea typeface="微软雅黑" panose="020B0503020204020204" pitchFamily="34" charset="-122"/>
                </a:rPr>
                <a:t>个</a:t>
              </a:r>
              <a:r>
                <a:rPr lang="zh-CN" altLang="en-US" dirty="0">
                  <a:latin typeface="微软雅黑" panose="020B0503020204020204" pitchFamily="34" charset="-122"/>
                  <a:ea typeface="微软雅黑" panose="020B0503020204020204" pitchFamily="34" charset="-122"/>
                </a:rPr>
                <a:t>国际教育学位</a:t>
              </a:r>
              <a:r>
                <a:rPr lang="zh-CN" altLang="en-US" dirty="0" smtClean="0">
                  <a:latin typeface="微软雅黑" panose="020B0503020204020204" pitchFamily="34" charset="-122"/>
                  <a:ea typeface="微软雅黑" panose="020B0503020204020204" pitchFamily="34" charset="-122"/>
                </a:rPr>
                <a:t>项目</a:t>
              </a:r>
              <a:endParaRPr lang="en-US" altLang="zh-CN"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44488" y="2618160"/>
            <a:ext cx="4470974" cy="3410195"/>
            <a:chOff x="344488" y="2385477"/>
            <a:chExt cx="4470974" cy="3410195"/>
          </a:xfrm>
        </p:grpSpPr>
        <p:sp>
          <p:nvSpPr>
            <p:cNvPr id="3" name="Rectangle 2"/>
            <p:cNvSpPr>
              <a:spLocks noChangeArrowheads="1"/>
            </p:cNvSpPr>
            <p:nvPr/>
          </p:nvSpPr>
          <p:spPr bwMode="auto">
            <a:xfrm>
              <a:off x="344488" y="2385477"/>
              <a:ext cx="4470974" cy="3410195"/>
            </a:xfrm>
            <a:prstGeom prst="rect">
              <a:avLst/>
            </a:prstGeom>
            <a:solidFill>
              <a:schemeClr val="accent4">
                <a:lumMod val="20000"/>
                <a:lumOff val="80000"/>
              </a:schemeClr>
            </a:solidFill>
            <a:ln>
              <a:noFill/>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dirty="0">
                <a:ea typeface="宋体" pitchFamily="2" charset="-122"/>
              </a:endParaRPr>
            </a:p>
          </p:txBody>
        </p:sp>
        <p:sp>
          <p:nvSpPr>
            <p:cNvPr id="4" name="Text Box 3"/>
            <p:cNvSpPr txBox="1">
              <a:spLocks noChangeArrowheads="1"/>
            </p:cNvSpPr>
            <p:nvPr/>
          </p:nvSpPr>
          <p:spPr bwMode="auto">
            <a:xfrm>
              <a:off x="584915" y="3599067"/>
              <a:ext cx="4145002" cy="9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lnSpc>
                  <a:spcPts val="3200"/>
                </a:lnSpc>
              </a:pPr>
              <a:r>
                <a:rPr lang="zh-CN" altLang="en-US" sz="2000" dirty="0" smtClean="0">
                  <a:latin typeface="微软雅黑" panose="020B0503020204020204" pitchFamily="34" charset="-122"/>
                  <a:ea typeface="微软雅黑" panose="020B0503020204020204" pitchFamily="34" charset="-122"/>
                </a:rPr>
                <a:t>       推动</a:t>
              </a:r>
              <a:r>
                <a:rPr lang="zh-CN" altLang="en-US" sz="2000" dirty="0">
                  <a:latin typeface="微软雅黑" panose="020B0503020204020204" pitchFamily="34" charset="-122"/>
                  <a:ea typeface="微软雅黑" panose="020B0503020204020204" pitchFamily="34" charset="-122"/>
                </a:rPr>
                <a:t>清华成为促进人才培养、学术人文思想交流的全球性</a:t>
              </a:r>
              <a:r>
                <a:rPr lang="zh-CN" altLang="en-US" sz="2000" dirty="0" smtClean="0">
                  <a:latin typeface="微软雅黑" panose="020B0503020204020204" pitchFamily="34" charset="-122"/>
                  <a:ea typeface="微软雅黑" panose="020B0503020204020204" pitchFamily="34" charset="-122"/>
                </a:rPr>
                <a:t>中心。</a:t>
              </a:r>
              <a:endParaRPr lang="zh-CN" altLang="en-US" sz="2000" dirty="0">
                <a:latin typeface="微软雅黑" panose="020B0503020204020204" pitchFamily="34" charset="-122"/>
                <a:ea typeface="微软雅黑" panose="020B0503020204020204" pitchFamily="34" charset="-122"/>
              </a:endParaRPr>
            </a:p>
          </p:txBody>
        </p:sp>
        <p:sp>
          <p:nvSpPr>
            <p:cNvPr id="10" name="TextBox 9"/>
            <p:cNvSpPr txBox="1"/>
            <p:nvPr/>
          </p:nvSpPr>
          <p:spPr>
            <a:xfrm>
              <a:off x="764097" y="2644962"/>
              <a:ext cx="3939751" cy="954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rtl="0" latinLnBrk="1" hangingPunct="0"/>
              <a:r>
                <a:rPr lang="zh-CN" altLang="en-US" sz="2800" b="1" dirty="0">
                  <a:latin typeface="微软雅黑" panose="020B0503020204020204" pitchFamily="34" charset="-122"/>
                  <a:ea typeface="微软雅黑" panose="020B0503020204020204" pitchFamily="34" charset="-122"/>
                </a:rPr>
                <a:t>制定清华历史上第一个</a:t>
              </a:r>
              <a:r>
                <a:rPr lang="zh-CN" altLang="en-US" sz="2800" b="1" dirty="0" smtClean="0">
                  <a:solidFill>
                    <a:srgbClr val="C00000"/>
                  </a:solidFill>
                  <a:latin typeface="微软雅黑" panose="020B0503020204020204" pitchFamily="34" charset="-122"/>
                  <a:ea typeface="微软雅黑" panose="020B0503020204020204" pitchFamily="34" charset="-122"/>
                </a:rPr>
                <a:t>全球发展战略</a:t>
              </a:r>
              <a:endParaRPr kumimoji="0" lang="zh-CN" altLang="en-US" sz="2800" b="1" i="0" u="none" strike="noStrike" cap="none" spc="0" normalizeH="0" baseline="0" dirty="0">
                <a:ln>
                  <a:noFill/>
                </a:ln>
                <a:solidFill>
                  <a:srgbClr val="C00000"/>
                </a:solidFill>
                <a:effectLst/>
                <a:uFillTx/>
                <a:latin typeface="微软雅黑" panose="020B0503020204020204" pitchFamily="34" charset="-122"/>
                <a:ea typeface="微软雅黑" panose="020B0503020204020204" pitchFamily="34" charset="-122"/>
                <a:sym typeface="Calibri"/>
              </a:endParaRPr>
            </a:p>
          </p:txBody>
        </p:sp>
        <p:sp>
          <p:nvSpPr>
            <p:cNvPr id="8" name="矩形 7"/>
            <p:cNvSpPr/>
            <p:nvPr/>
          </p:nvSpPr>
          <p:spPr>
            <a:xfrm>
              <a:off x="677008" y="4680979"/>
              <a:ext cx="3833446" cy="892552"/>
            </a:xfrm>
            <a:prstGeom prst="rect">
              <a:avLst/>
            </a:prstGeom>
          </p:spPr>
          <p:txBody>
            <a:bodyPr wrap="square">
              <a:spAutoFit/>
            </a:bodyPr>
            <a:lstStyle/>
            <a:p>
              <a:pPr algn="just"/>
              <a:r>
                <a:rPr lang="zh-CN" altLang="en-US" sz="2000" dirty="0">
                  <a:solidFill>
                    <a:schemeClr val="tx1"/>
                  </a:solidFill>
                  <a:latin typeface="微软雅黑" panose="020B0503020204020204" pitchFamily="34" charset="-122"/>
                  <a:ea typeface="微软雅黑" panose="020B0503020204020204" pitchFamily="34" charset="-122"/>
                </a:rPr>
                <a:t>    </a:t>
              </a:r>
              <a:r>
                <a:rPr lang="zh-CN" altLang="en-US" sz="1600" dirty="0" smtClean="0">
                  <a:solidFill>
                    <a:schemeClr val="tx1"/>
                  </a:solidFill>
                  <a:latin typeface="微软雅黑" panose="020B0503020204020204" pitchFamily="34" charset="-122"/>
                  <a:ea typeface="微软雅黑" panose="020B0503020204020204" pitchFamily="34" charset="-122"/>
                </a:rPr>
                <a:t>“衡量</a:t>
              </a:r>
              <a:r>
                <a:rPr lang="zh-CN" altLang="en-US" sz="1600" dirty="0">
                  <a:solidFill>
                    <a:schemeClr val="tx1"/>
                  </a:solidFill>
                  <a:latin typeface="微软雅黑" panose="020B0503020204020204" pitchFamily="34" charset="-122"/>
                  <a:ea typeface="微软雅黑" panose="020B0503020204020204" pitchFamily="34" charset="-122"/>
                </a:rPr>
                <a:t>一个大学是不是世界一流、全球化水平怎么样，要看它能不能立足中国、放眼全球</a:t>
              </a:r>
              <a:r>
                <a:rPr lang="zh-CN" altLang="en-US" sz="1600" dirty="0" smtClean="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20334758"/>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488340" y="4032617"/>
            <a:ext cx="339811" cy="33981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18" name="TextBox 17"/>
          <p:cNvSpPr txBox="1"/>
          <p:nvPr/>
        </p:nvSpPr>
        <p:spPr>
          <a:xfrm>
            <a:off x="828152" y="4032617"/>
            <a:ext cx="2881156" cy="2246769"/>
          </a:xfrm>
          <a:prstGeom prst="rect">
            <a:avLst/>
          </a:prstGeom>
          <a:noFill/>
        </p:spPr>
        <p:txBody>
          <a:bodyPr wrap="square" rtlCol="0">
            <a:spAutoFit/>
          </a:bodyPr>
          <a:lstStyle/>
          <a:p>
            <a:pPr algn="just"/>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习近平、奥巴马发来贺信</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国务院副总理刘延东出席开学典礼</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清华大学校长、校务委员会主任，剑桥大学校长、耶鲁大学校长出席</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美国前总统、英国前首相、澳大利亚前总理、美国国务卿</a:t>
            </a:r>
            <a:r>
              <a:rPr lang="en-US" altLang="zh-CN" sz="1400" dirty="0">
                <a:latin typeface="微软雅黑" panose="020B0503020204020204" pitchFamily="34" charset="-122"/>
                <a:ea typeface="微软雅黑" panose="020B0503020204020204" pitchFamily="34" charset="-122"/>
                <a:cs typeface="Open Sans" panose="020B0606030504020204" pitchFamily="34" charset="0"/>
              </a:rPr>
              <a:t>/</a:t>
            </a:r>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前国务卿</a:t>
            </a:r>
            <a:r>
              <a:rPr lang="zh-CN" altLang="zh-CN" sz="1400" dirty="0">
                <a:latin typeface="微软雅黑" panose="020B0503020204020204" pitchFamily="34" charset="-122"/>
                <a:ea typeface="微软雅黑" panose="020B0503020204020204" pitchFamily="34" charset="-122"/>
                <a:cs typeface="Open Sans" panose="020B0606030504020204" pitchFamily="34" charset="0"/>
              </a:rPr>
              <a:t>、</a:t>
            </a:r>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联合国前秘书长、世界银行行长致辞</a:t>
            </a:r>
            <a:r>
              <a:rPr lang="en-US" altLang="zh-CN" sz="1400" dirty="0">
                <a:latin typeface="微软雅黑" panose="020B0503020204020204" pitchFamily="34" charset="-122"/>
                <a:ea typeface="微软雅黑" panose="020B0503020204020204" pitchFamily="34" charset="-122"/>
                <a:cs typeface="Open Sans" panose="020B0606030504020204" pitchFamily="34" charset="0"/>
              </a:rPr>
              <a:t>/</a:t>
            </a:r>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贺电</a:t>
            </a:r>
            <a:endParaRPr lang="en-US" sz="1400" dirty="0">
              <a:latin typeface="微软雅黑" panose="020B0503020204020204" pitchFamily="34" charset="-122"/>
              <a:ea typeface="微软雅黑" panose="020B0503020204020204" pitchFamily="34" charset="-122"/>
              <a:cs typeface="Open Sans" panose="020B0606030504020204" pitchFamily="34" charset="0"/>
            </a:endParaRPr>
          </a:p>
        </p:txBody>
      </p:sp>
      <p:sp>
        <p:nvSpPr>
          <p:cNvPr id="26" name="Oval 25"/>
          <p:cNvSpPr/>
          <p:nvPr/>
        </p:nvSpPr>
        <p:spPr>
          <a:xfrm>
            <a:off x="6344385" y="4032616"/>
            <a:ext cx="339811" cy="339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27" name="TextBox 26"/>
          <p:cNvSpPr txBox="1"/>
          <p:nvPr/>
        </p:nvSpPr>
        <p:spPr>
          <a:xfrm>
            <a:off x="6730339" y="3995293"/>
            <a:ext cx="2345147" cy="1169551"/>
          </a:xfrm>
          <a:prstGeom prst="rect">
            <a:avLst/>
          </a:prstGeom>
          <a:noFill/>
        </p:spPr>
        <p:txBody>
          <a:bodyPr wrap="square" rtlCol="0">
            <a:spAutoFit/>
          </a:bodyPr>
          <a:lstStyle/>
          <a:p>
            <a:pPr algn="just"/>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面向全球招生</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r>
              <a:rPr lang="en-US" altLang="zh-CN" sz="1400" dirty="0">
                <a:latin typeface="微软雅黑" panose="020B0503020204020204" pitchFamily="34" charset="-122"/>
                <a:ea typeface="微软雅黑" panose="020B0503020204020204" pitchFamily="34" charset="-122"/>
                <a:cs typeface="Open Sans" panose="020B0606030504020204" pitchFamily="34" charset="0"/>
              </a:rPr>
              <a:t>20%</a:t>
            </a:r>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来自大中华区</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r>
              <a:rPr lang="en-US" altLang="zh-CN" sz="1400" dirty="0">
                <a:latin typeface="微软雅黑" panose="020B0503020204020204" pitchFamily="34" charset="-122"/>
                <a:ea typeface="微软雅黑" panose="020B0503020204020204" pitchFamily="34" charset="-122"/>
                <a:cs typeface="Open Sans" panose="020B0606030504020204" pitchFamily="34" charset="0"/>
              </a:rPr>
              <a:t>45%</a:t>
            </a:r>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来自美国</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r>
              <a:rPr lang="en-US" altLang="zh-CN" sz="1400" dirty="0">
                <a:latin typeface="微软雅黑" panose="020B0503020204020204" pitchFamily="34" charset="-122"/>
                <a:ea typeface="微软雅黑" panose="020B0503020204020204" pitchFamily="34" charset="-122"/>
                <a:cs typeface="Open Sans" panose="020B0606030504020204" pitchFamily="34" charset="0"/>
              </a:rPr>
              <a:t>35%</a:t>
            </a:r>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来自其他国家或地区</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p:txBody>
      </p:sp>
      <p:sp>
        <p:nvSpPr>
          <p:cNvPr id="31" name="Oval 30"/>
          <p:cNvSpPr/>
          <p:nvPr/>
        </p:nvSpPr>
        <p:spPr>
          <a:xfrm>
            <a:off x="3733401" y="4032616"/>
            <a:ext cx="339811" cy="339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32" name="TextBox 31"/>
          <p:cNvSpPr txBox="1"/>
          <p:nvPr/>
        </p:nvSpPr>
        <p:spPr>
          <a:xfrm>
            <a:off x="4073212" y="3995293"/>
            <a:ext cx="2271173" cy="2246769"/>
          </a:xfrm>
          <a:prstGeom prst="rect">
            <a:avLst/>
          </a:prstGeom>
          <a:noFill/>
        </p:spPr>
        <p:txBody>
          <a:bodyPr wrap="square" rtlCol="0">
            <a:spAutoFit/>
          </a:bodyPr>
          <a:lstStyle/>
          <a:p>
            <a:pPr algn="just"/>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宽广的国际视野</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优秀的综合素质</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卓越的领导能力</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了解中国社会</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理解中国文化</a:t>
            </a:r>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endParaRPr lang="en-US" altLang="zh-CN" sz="1400" dirty="0">
              <a:latin typeface="微软雅黑" panose="020B0503020204020204" pitchFamily="34" charset="-122"/>
              <a:ea typeface="微软雅黑" panose="020B0503020204020204" pitchFamily="34" charset="-122"/>
              <a:cs typeface="Open Sans" panose="020B0606030504020204" pitchFamily="34" charset="0"/>
            </a:endParaRPr>
          </a:p>
          <a:p>
            <a:pPr algn="just"/>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有志于为促进人类文明与进步、世界和平与发展贡献聪明才智的未来领袖</a:t>
            </a:r>
            <a:endParaRPr lang="en-US" sz="1400" dirty="0">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7" name="组 6"/>
          <p:cNvGrpSpPr/>
          <p:nvPr/>
        </p:nvGrpSpPr>
        <p:grpSpPr>
          <a:xfrm>
            <a:off x="7492040" y="1468484"/>
            <a:ext cx="1376180" cy="495301"/>
            <a:chOff x="5819590" y="1485137"/>
            <a:chExt cx="4104076" cy="387428"/>
          </a:xfrm>
        </p:grpSpPr>
        <p:sp>
          <p:nvSpPr>
            <p:cNvPr id="3" name="Rectangle 2"/>
            <p:cNvSpPr/>
            <p:nvPr/>
          </p:nvSpPr>
          <p:spPr>
            <a:xfrm>
              <a:off x="6156542" y="1485137"/>
              <a:ext cx="3379641" cy="3874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 name="TextBox 4"/>
            <p:cNvSpPr txBox="1"/>
            <p:nvPr/>
          </p:nvSpPr>
          <p:spPr>
            <a:xfrm>
              <a:off x="5819590" y="1495836"/>
              <a:ext cx="4104076" cy="369332"/>
            </a:xfrm>
            <a:prstGeom prst="rect">
              <a:avLst/>
            </a:prstGeom>
            <a:noFill/>
          </p:spPr>
          <p:txBody>
            <a:bodyPr wrap="square" rtlCol="0">
              <a:spAutoFit/>
            </a:bodyPr>
            <a:lstStyle/>
            <a:p>
              <a:pPr algn="ctr"/>
              <a:r>
                <a:rPr lang="zh-CN" altLang="en-US" sz="1200" dirty="0">
                  <a:latin typeface="Open Sans" panose="020B0606030504020204" pitchFamily="34" charset="0"/>
                  <a:ea typeface="Open Sans" panose="020B0606030504020204" pitchFamily="34" charset="0"/>
                  <a:cs typeface="Open Sans" panose="020B0606030504020204" pitchFamily="34" charset="0"/>
                </a:rPr>
                <a:t>清华大学苏世民书院</a:t>
              </a:r>
              <a:r>
                <a:rPr lang="en-US" altLang="zh-CN" sz="1200" dirty="0">
                  <a:latin typeface="Open Sans" panose="020B0606030504020204" pitchFamily="34" charset="0"/>
                  <a:ea typeface="Open Sans" panose="020B0606030504020204" pitchFamily="34" charset="0"/>
                  <a:cs typeface="Open Sans" panose="020B0606030504020204" pitchFamily="34" charset="0"/>
                </a:rPr>
                <a:t>2016</a:t>
              </a:r>
              <a:r>
                <a:rPr lang="zh-CN" altLang="en-US" sz="1200" dirty="0">
                  <a:latin typeface="Open Sans" panose="020B0606030504020204" pitchFamily="34" charset="0"/>
                  <a:ea typeface="Open Sans" panose="020B0606030504020204" pitchFamily="34" charset="0"/>
                  <a:cs typeface="Open Sans" panose="020B0606030504020204" pitchFamily="34" charset="0"/>
                </a:rPr>
                <a:t>年开学</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20" name="Rectangle 3"/>
          <p:cNvSpPr>
            <a:spLocks noChangeArrowheads="1"/>
          </p:cNvSpPr>
          <p:nvPr/>
        </p:nvSpPr>
        <p:spPr bwMode="auto">
          <a:xfrm>
            <a:off x="437791" y="239977"/>
            <a:ext cx="8330937" cy="957343"/>
          </a:xfrm>
          <a:prstGeom prst="rect">
            <a:avLst/>
          </a:prstGeom>
          <a:solidFill>
            <a:schemeClr val="accent4">
              <a:lumMod val="20000"/>
              <a:lumOff val="80000"/>
            </a:schemeClr>
          </a:solidFill>
          <a:ln w="9525">
            <a:solidFill>
              <a:srgbClr val="DDDDDD"/>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1" name="Rectangle 4"/>
          <p:cNvSpPr>
            <a:spLocks noChangeArrowheads="1"/>
          </p:cNvSpPr>
          <p:nvPr/>
        </p:nvSpPr>
        <p:spPr bwMode="auto">
          <a:xfrm>
            <a:off x="720969" y="386518"/>
            <a:ext cx="73327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zh-CN" altLang="en-US" sz="3600" b="1" dirty="0" smtClean="0">
                <a:latin typeface="微软雅黑" panose="020B0503020204020204" pitchFamily="34" charset="-122"/>
                <a:ea typeface="微软雅黑" panose="020B0503020204020204" pitchFamily="34" charset="-122"/>
              </a:rPr>
              <a:t>苏世民书院</a:t>
            </a:r>
            <a:r>
              <a:rPr lang="en-US" altLang="zh-CN" sz="3600" b="1" dirty="0">
                <a:latin typeface="微软雅黑" panose="020B0503020204020204" pitchFamily="34" charset="-122"/>
                <a:ea typeface="微软雅黑" panose="020B0503020204020204" pitchFamily="34" charset="-122"/>
              </a:rPr>
              <a:t> </a:t>
            </a:r>
            <a:r>
              <a:rPr lang="en-US" altLang="zh-CN" sz="36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为</a:t>
            </a:r>
            <a:r>
              <a:rPr lang="zh-CN" altLang="en-US" sz="2000" b="1" dirty="0">
                <a:latin typeface="微软雅黑" panose="020B0503020204020204" pitchFamily="34" charset="-122"/>
                <a:ea typeface="微软雅黑" panose="020B0503020204020204" pitchFamily="34" charset="-122"/>
              </a:rPr>
              <a:t>未来的世界领导者持续提升全球领导</a:t>
            </a:r>
            <a:r>
              <a:rPr lang="zh-CN" altLang="en-US" sz="2000" b="1" dirty="0" smtClean="0">
                <a:latin typeface="微软雅黑" panose="020B0503020204020204" pitchFamily="34" charset="-122"/>
                <a:ea typeface="微软雅黑" panose="020B0503020204020204" pitchFamily="34" charset="-122"/>
              </a:rPr>
              <a:t>力</a:t>
            </a:r>
            <a:endParaRPr lang="zh-CN" altLang="en-US" sz="2400" b="1" dirty="0">
              <a:latin typeface="微软雅黑" panose="020B0503020204020204" pitchFamily="34" charset="-122"/>
              <a:ea typeface="微软雅黑" panose="020B0503020204020204" pitchFamily="34" charset="-122"/>
            </a:endParaRPr>
          </a:p>
        </p:txBody>
      </p:sp>
      <p:pic>
        <p:nvPicPr>
          <p:cNvPr id="22" name="内容占位符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91" y="1238589"/>
            <a:ext cx="4572748" cy="1219399"/>
          </a:xfrm>
          <a:prstGeom prst="rect">
            <a:avLst/>
          </a:prstGeom>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4193" y="2503204"/>
            <a:ext cx="4517685" cy="1327108"/>
          </a:xfrm>
          <a:prstGeom prst="rect">
            <a:avLst/>
          </a:prstGeom>
        </p:spPr>
      </p:pic>
      <p:pic>
        <p:nvPicPr>
          <p:cNvPr id="24" name="图片 23" descr="1473500679542.jp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37791" y="2500828"/>
            <a:ext cx="2530868" cy="1314089"/>
          </a:xfrm>
          <a:prstGeom prst="rect">
            <a:avLst/>
          </a:prstGeom>
        </p:spPr>
      </p:pic>
      <p:pic>
        <p:nvPicPr>
          <p:cNvPr id="25" name="图片 24" descr="1472198647959009215.jpg"/>
          <p:cNvPicPr>
            <a:picLocks noChangeAspect="1"/>
          </p:cNvPicPr>
          <p:nvPr/>
        </p:nvPicPr>
        <p:blipFill rotWithShape="1">
          <a:blip r:embed="rId5" cstate="print">
            <a:extLst>
              <a:ext uri="{28A0092B-C50C-407E-A947-70E740481C1C}">
                <a14:useLocalDpi xmlns:a14="http://schemas.microsoft.com/office/drawing/2010/main" val="0"/>
              </a:ext>
            </a:extLst>
          </a:blip>
          <a:srcRect r="-509"/>
          <a:stretch/>
        </p:blipFill>
        <p:spPr>
          <a:xfrm>
            <a:off x="5116894" y="1234643"/>
            <a:ext cx="2454983" cy="1217579"/>
          </a:xfrm>
          <a:prstGeom prst="rect">
            <a:avLst/>
          </a:prstGeom>
        </p:spPr>
      </p:pic>
      <p:grpSp>
        <p:nvGrpSpPr>
          <p:cNvPr id="28" name="组 6"/>
          <p:cNvGrpSpPr/>
          <p:nvPr/>
        </p:nvGrpSpPr>
        <p:grpSpPr>
          <a:xfrm>
            <a:off x="7492040" y="2910221"/>
            <a:ext cx="1376180" cy="495301"/>
            <a:chOff x="5819590" y="1485137"/>
            <a:chExt cx="4104076" cy="387428"/>
          </a:xfrm>
        </p:grpSpPr>
        <p:sp>
          <p:nvSpPr>
            <p:cNvPr id="29" name="Rectangle 2"/>
            <p:cNvSpPr/>
            <p:nvPr/>
          </p:nvSpPr>
          <p:spPr>
            <a:xfrm>
              <a:off x="6156542" y="1485137"/>
              <a:ext cx="3379641" cy="3874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0" name="TextBox 4"/>
            <p:cNvSpPr txBox="1"/>
            <p:nvPr/>
          </p:nvSpPr>
          <p:spPr>
            <a:xfrm>
              <a:off x="5819590" y="1495836"/>
              <a:ext cx="4104076" cy="369332"/>
            </a:xfrm>
            <a:prstGeom prst="rect">
              <a:avLst/>
            </a:prstGeom>
            <a:noFill/>
          </p:spPr>
          <p:txBody>
            <a:bodyPr wrap="square" rtlCol="0">
              <a:spAutoFit/>
            </a:bodyPr>
            <a:lstStyle/>
            <a:p>
              <a:pPr algn="ctr"/>
              <a:r>
                <a:rPr lang="zh-CN" altLang="en-US" sz="1200" dirty="0" smtClean="0">
                  <a:latin typeface="Open Sans" panose="020B0606030504020204" pitchFamily="34" charset="0"/>
                  <a:ea typeface="Open Sans" panose="020B0606030504020204" pitchFamily="34" charset="0"/>
                  <a:cs typeface="Open Sans" panose="020B0606030504020204" pitchFamily="34" charset="0"/>
                </a:rPr>
                <a:t>清华大学苏世民书院外景</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3" name="组 6"/>
          <p:cNvGrpSpPr/>
          <p:nvPr/>
        </p:nvGrpSpPr>
        <p:grpSpPr>
          <a:xfrm>
            <a:off x="242543" y="1243769"/>
            <a:ext cx="2220686" cy="266267"/>
            <a:chOff x="5819590" y="1485137"/>
            <a:chExt cx="4104076" cy="387428"/>
          </a:xfrm>
        </p:grpSpPr>
        <p:sp>
          <p:nvSpPr>
            <p:cNvPr id="34" name="Rectangle 2"/>
            <p:cNvSpPr/>
            <p:nvPr/>
          </p:nvSpPr>
          <p:spPr>
            <a:xfrm>
              <a:off x="6156542" y="1485137"/>
              <a:ext cx="3379641" cy="3874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5" name="TextBox 4"/>
            <p:cNvSpPr txBox="1"/>
            <p:nvPr/>
          </p:nvSpPr>
          <p:spPr>
            <a:xfrm>
              <a:off x="5819590" y="1495836"/>
              <a:ext cx="4104076" cy="369332"/>
            </a:xfrm>
            <a:prstGeom prst="rect">
              <a:avLst/>
            </a:prstGeom>
            <a:noFill/>
          </p:spPr>
          <p:txBody>
            <a:bodyPr wrap="square" rtlCol="0">
              <a:spAutoFit/>
            </a:bodyPr>
            <a:lstStyle/>
            <a:p>
              <a:pPr algn="ctr"/>
              <a:r>
                <a:rPr lang="zh-CN" altLang="en-US" sz="1200" dirty="0" smtClean="0">
                  <a:latin typeface="Open Sans" panose="020B0606030504020204" pitchFamily="34" charset="0"/>
                  <a:ea typeface="Open Sans" panose="020B0606030504020204" pitchFamily="34" charset="0"/>
                  <a:cs typeface="Open Sans" panose="020B0606030504020204" pitchFamily="34" charset="0"/>
                </a:rPr>
                <a:t>清华大学苏世民书院内景</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 name="组 6"/>
          <p:cNvGrpSpPr/>
          <p:nvPr/>
        </p:nvGrpSpPr>
        <p:grpSpPr>
          <a:xfrm>
            <a:off x="327045" y="3542046"/>
            <a:ext cx="1376180" cy="282249"/>
            <a:chOff x="5819590" y="1485137"/>
            <a:chExt cx="4104076" cy="337223"/>
          </a:xfrm>
        </p:grpSpPr>
        <p:sp>
          <p:nvSpPr>
            <p:cNvPr id="37" name="Rectangle 2"/>
            <p:cNvSpPr/>
            <p:nvPr/>
          </p:nvSpPr>
          <p:spPr>
            <a:xfrm>
              <a:off x="6156542" y="1485137"/>
              <a:ext cx="3379640" cy="3372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8" name="TextBox 4"/>
            <p:cNvSpPr txBox="1"/>
            <p:nvPr/>
          </p:nvSpPr>
          <p:spPr>
            <a:xfrm>
              <a:off x="5819590" y="1495836"/>
              <a:ext cx="4104076" cy="216671"/>
            </a:xfrm>
            <a:prstGeom prst="rect">
              <a:avLst/>
            </a:prstGeom>
            <a:noFill/>
          </p:spPr>
          <p:txBody>
            <a:bodyPr wrap="square" rtlCol="0">
              <a:spAutoFit/>
            </a:bodyPr>
            <a:lstStyle/>
            <a:p>
              <a:pPr algn="ctr"/>
              <a:r>
                <a:rPr lang="zh-CN" altLang="en-US" sz="1200" dirty="0" smtClean="0">
                  <a:latin typeface="Open Sans" panose="020B0606030504020204" pitchFamily="34" charset="0"/>
                  <a:ea typeface="Open Sans" panose="020B0606030504020204" pitchFamily="34" charset="0"/>
                  <a:cs typeface="Open Sans" panose="020B0606030504020204" pitchFamily="34" charset="0"/>
                </a:rPr>
                <a:t>总理开学致辞</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59482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246557" y="239977"/>
            <a:ext cx="8691172" cy="957343"/>
          </a:xfrm>
          <a:prstGeom prst="rect">
            <a:avLst/>
          </a:prstGeom>
          <a:solidFill>
            <a:schemeClr val="accent4">
              <a:lumMod val="20000"/>
              <a:lumOff val="80000"/>
            </a:schemeClr>
          </a:solidFill>
          <a:ln w="9525">
            <a:solidFill>
              <a:srgbClr val="DDDDDD"/>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Rectangle 4"/>
          <p:cNvSpPr>
            <a:spLocks noChangeArrowheads="1"/>
          </p:cNvSpPr>
          <p:nvPr/>
        </p:nvSpPr>
        <p:spPr bwMode="auto">
          <a:xfrm>
            <a:off x="366635" y="395482"/>
            <a:ext cx="84448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zh-CN" altLang="en-US" sz="3600" b="1" dirty="0" smtClean="0">
                <a:latin typeface="微软雅黑" panose="020B0503020204020204" pitchFamily="34" charset="-122"/>
                <a:ea typeface="微软雅黑" panose="020B0503020204020204" pitchFamily="34" charset="-122"/>
              </a:rPr>
              <a:t>清华大学深圳国际校区</a:t>
            </a:r>
            <a:endParaRPr lang="en-US" altLang="zh-CN" sz="3600" b="1" dirty="0" smtClean="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57" y="1352825"/>
            <a:ext cx="4438327" cy="2731278"/>
          </a:xfrm>
          <a:prstGeom prst="rect">
            <a:avLst/>
          </a:prstGeom>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226" y="1352825"/>
            <a:ext cx="4176266" cy="2731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366635" y="4361975"/>
            <a:ext cx="8444855" cy="2015936"/>
          </a:xfrm>
          <a:prstGeom prst="rect">
            <a:avLst/>
          </a:prstGeom>
        </p:spPr>
        <p:txBody>
          <a:bodyPr wrap="square">
            <a:spAutoFit/>
          </a:bodyPr>
          <a:lstStyle/>
          <a:p>
            <a:pPr indent="457200"/>
            <a:r>
              <a:rPr lang="zh-CN" altLang="en-US" sz="2000" dirty="0">
                <a:latin typeface="微软雅黑" panose="020B0503020204020204" pitchFamily="34" charset="-122"/>
                <a:ea typeface="微软雅黑" panose="020B0503020204020204" pitchFamily="34" charset="-122"/>
              </a:rPr>
              <a:t>是清华大学目前建立的</a:t>
            </a:r>
            <a:r>
              <a:rPr lang="zh-CN" altLang="en-US" sz="2000" b="1" dirty="0">
                <a:latin typeface="微软雅黑" panose="020B0503020204020204" pitchFamily="34" charset="-122"/>
                <a:ea typeface="微软雅黑" panose="020B0503020204020204" pitchFamily="34" charset="-122"/>
              </a:rPr>
              <a:t>第一个异地办学</a:t>
            </a:r>
            <a:r>
              <a:rPr lang="zh-CN" altLang="en-US" sz="2000" dirty="0">
                <a:latin typeface="微软雅黑" panose="020B0503020204020204" pitchFamily="34" charset="-122"/>
                <a:ea typeface="微软雅黑" panose="020B0503020204020204" pitchFamily="34" charset="-122"/>
              </a:rPr>
              <a:t>的校区，前沿创新、国际合作、高端人才培养是这个校区最突出的特征</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indent="457200">
              <a:spcBef>
                <a:spcPts val="600"/>
              </a:spcBef>
            </a:pPr>
            <a:r>
              <a:rPr lang="zh-CN" altLang="en-US" sz="2000" dirty="0" smtClean="0">
                <a:latin typeface="微软雅黑" panose="020B0503020204020204" pitchFamily="34" charset="-122"/>
                <a:ea typeface="微软雅黑" panose="020B0503020204020204" pitchFamily="34" charset="-122"/>
              </a:rPr>
              <a:t>其中</a:t>
            </a:r>
            <a:r>
              <a:rPr lang="zh-CN" altLang="en-US" sz="2000" b="1" dirty="0" smtClean="0">
                <a:latin typeface="微软雅黑" panose="020B0503020204020204" pitchFamily="34" charset="-122"/>
                <a:ea typeface="微软雅黑" panose="020B0503020204020204" pitchFamily="34" charset="-122"/>
              </a:rPr>
              <a:t>清华</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伯克利</a:t>
            </a:r>
            <a:r>
              <a:rPr lang="zh-CN" altLang="en-US" sz="2000" b="1" dirty="0" smtClean="0">
                <a:latin typeface="微软雅黑" panose="020B0503020204020204" pitchFamily="34" charset="-122"/>
                <a:ea typeface="微软雅黑" panose="020B0503020204020204" pitchFamily="34" charset="-122"/>
              </a:rPr>
              <a:t>深圳学院</a:t>
            </a:r>
            <a:r>
              <a:rPr lang="zh-CN" altLang="en-US" sz="2000" dirty="0" smtClean="0">
                <a:latin typeface="微软雅黑" panose="020B0503020204020204" pitchFamily="34" charset="-122"/>
                <a:ea typeface="微软雅黑" panose="020B0503020204020204" pitchFamily="34" charset="-122"/>
              </a:rPr>
              <a:t>的定位是：</a:t>
            </a:r>
            <a:r>
              <a:rPr lang="zh-CN" altLang="en-US" sz="2000" dirty="0">
                <a:latin typeface="微软雅黑" panose="020B0503020204020204" pitchFamily="34" charset="-122"/>
                <a:ea typeface="微软雅黑" panose="020B0503020204020204" pitchFamily="34" charset="-122"/>
              </a:rPr>
              <a:t>应对中国社会经济高速发展的需求，为</a:t>
            </a:r>
            <a:r>
              <a:rPr lang="zh-CN" altLang="en-US" sz="2000" b="1" dirty="0">
                <a:latin typeface="微软雅黑" panose="020B0503020204020204" pitchFamily="34" charset="-122"/>
                <a:ea typeface="微软雅黑" panose="020B0503020204020204" pitchFamily="34" charset="-122"/>
              </a:rPr>
              <a:t>革命性技术研究和创新性人才培养</a:t>
            </a:r>
            <a:r>
              <a:rPr lang="zh-CN" altLang="en-US" sz="2000" dirty="0">
                <a:latin typeface="微软雅黑" panose="020B0503020204020204" pitchFamily="34" charset="-122"/>
                <a:ea typeface="微软雅黑" panose="020B0503020204020204" pitchFamily="34" charset="-122"/>
              </a:rPr>
              <a:t>提供一个独特的全球化环境，构建创新的学科交叉人才培养体系，开创具有创新性的学科交叉培养项目，</a:t>
            </a:r>
            <a:r>
              <a:rPr lang="zh-CN" altLang="en-US" sz="2000" b="1" dirty="0">
                <a:latin typeface="微软雅黑" panose="020B0503020204020204" pitchFamily="34" charset="-122"/>
                <a:ea typeface="微软雅黑" panose="020B0503020204020204" pitchFamily="34" charset="-122"/>
              </a:rPr>
              <a:t>培育未来的产业科学家和科技与工程领域的全球领袖</a:t>
            </a:r>
            <a:r>
              <a:rPr lang="zh-CN" altLang="en-US"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508435552"/>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246557" y="239977"/>
            <a:ext cx="8691172" cy="957343"/>
          </a:xfrm>
          <a:prstGeom prst="rect">
            <a:avLst/>
          </a:prstGeom>
          <a:solidFill>
            <a:schemeClr val="accent4">
              <a:lumMod val="20000"/>
              <a:lumOff val="80000"/>
            </a:schemeClr>
          </a:solidFill>
          <a:ln w="9525">
            <a:solidFill>
              <a:srgbClr val="DDDDDD"/>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Rectangle 4"/>
          <p:cNvSpPr>
            <a:spLocks noChangeArrowheads="1"/>
          </p:cNvSpPr>
          <p:nvPr/>
        </p:nvSpPr>
        <p:spPr bwMode="auto">
          <a:xfrm>
            <a:off x="297452" y="395482"/>
            <a:ext cx="86407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3600" b="1" dirty="0" smtClean="0">
                <a:latin typeface="微软雅黑" panose="020B0503020204020204" pitchFamily="34" charset="-122"/>
                <a:ea typeface="微软雅黑" panose="020B0503020204020204" pitchFamily="34" charset="-122"/>
              </a:rPr>
              <a:t>在美国西雅图</a:t>
            </a:r>
            <a:r>
              <a:rPr lang="zh-CN" altLang="zh-CN" sz="3600" b="1" dirty="0" smtClean="0">
                <a:latin typeface="微软雅黑" panose="020B0503020204020204" pitchFamily="34" charset="-122"/>
                <a:ea typeface="微软雅黑" panose="020B0503020204020204" pitchFamily="34" charset="-122"/>
              </a:rPr>
              <a:t>创</a:t>
            </a:r>
            <a:r>
              <a:rPr lang="zh-CN" altLang="en-US" sz="3600" b="1" dirty="0" smtClean="0">
                <a:latin typeface="微软雅黑" panose="020B0503020204020204" pitchFamily="34" charset="-122"/>
                <a:ea typeface="微软雅黑" panose="020B0503020204020204" pitchFamily="34" charset="-122"/>
              </a:rPr>
              <a:t>建</a:t>
            </a:r>
            <a:r>
              <a:rPr lang="zh-CN" altLang="zh-CN" sz="3600" b="1" dirty="0" smtClean="0">
                <a:latin typeface="微软雅黑" panose="020B0503020204020204" pitchFamily="34" charset="-122"/>
                <a:ea typeface="微软雅黑" panose="020B0503020204020204" pitchFamily="34" charset="-122"/>
              </a:rPr>
              <a:t>全球</a:t>
            </a:r>
            <a:r>
              <a:rPr lang="zh-CN" altLang="zh-CN" sz="3600" b="1" dirty="0">
                <a:latin typeface="微软雅黑" panose="020B0503020204020204" pitchFamily="34" charset="-122"/>
                <a:ea typeface="微软雅黑" panose="020B0503020204020204" pitchFamily="34" charset="-122"/>
              </a:rPr>
              <a:t>创新学院（</a:t>
            </a:r>
            <a:r>
              <a:rPr lang="en-US" altLang="zh-CN" sz="3600" b="1" dirty="0">
                <a:latin typeface="微软雅黑" panose="020B0503020204020204" pitchFamily="34" charset="-122"/>
                <a:ea typeface="微软雅黑" panose="020B0503020204020204" pitchFamily="34" charset="-122"/>
              </a:rPr>
              <a:t>GIX</a:t>
            </a:r>
            <a:r>
              <a:rPr lang="zh-CN" altLang="zh-CN" sz="3600" b="1" dirty="0">
                <a:latin typeface="微软雅黑" panose="020B0503020204020204" pitchFamily="34" charset="-122"/>
                <a:ea typeface="微软雅黑" panose="020B0503020204020204" pitchFamily="34" charset="-122"/>
              </a:rPr>
              <a:t>）</a:t>
            </a:r>
            <a:endParaRPr lang="en-US" altLang="zh-CN" sz="3600" b="1" dirty="0">
              <a:latin typeface="微软雅黑" panose="020B0503020204020204" pitchFamily="34" charset="-122"/>
              <a:ea typeface="微软雅黑" panose="020B0503020204020204" pitchFamily="34" charset="-122"/>
            </a:endParaRPr>
          </a:p>
        </p:txBody>
      </p:sp>
      <p:sp>
        <p:nvSpPr>
          <p:cNvPr id="19" name="Text Box 19"/>
          <p:cNvSpPr txBox="1">
            <a:spLocks noChangeArrowheads="1"/>
          </p:cNvSpPr>
          <p:nvPr/>
        </p:nvSpPr>
        <p:spPr bwMode="auto">
          <a:xfrm>
            <a:off x="255977" y="4344478"/>
            <a:ext cx="4773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600" dirty="0" smtClean="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日，</a:t>
            </a:r>
            <a:r>
              <a:rPr lang="zh-CN" altLang="en-US" sz="1600" dirty="0" smtClean="0">
                <a:latin typeface="微软雅黑" panose="020B0503020204020204" pitchFamily="34" charset="-122"/>
                <a:ea typeface="微软雅黑" panose="020B0503020204020204" pitchFamily="34" charset="-122"/>
              </a:rPr>
              <a:t>习近平主席</a:t>
            </a:r>
            <a:r>
              <a:rPr lang="zh-CN" altLang="en-US" sz="1600" dirty="0">
                <a:latin typeface="微软雅黑" panose="020B0503020204020204" pitchFamily="34" charset="-122"/>
                <a:ea typeface="微软雅黑" panose="020B0503020204020204" pitchFamily="34" charset="-122"/>
              </a:rPr>
              <a:t>访美期间，</a:t>
            </a:r>
            <a:r>
              <a:rPr lang="zh-CN" altLang="en-US" sz="1600" dirty="0" smtClean="0">
                <a:latin typeface="微软雅黑" panose="020B0503020204020204" pitchFamily="34" charset="-122"/>
                <a:ea typeface="微软雅黑" panose="020B0503020204020204" pitchFamily="34" charset="-122"/>
              </a:rPr>
              <a:t>向全球创新学院赠送</a:t>
            </a:r>
            <a:r>
              <a:rPr lang="zh-CN" altLang="en-US" sz="1600" dirty="0">
                <a:latin typeface="微软雅黑" panose="020B0503020204020204" pitchFamily="34" charset="-122"/>
                <a:ea typeface="微软雅黑" panose="020B0503020204020204" pitchFamily="34" charset="-122"/>
              </a:rPr>
              <a:t>一棵</a:t>
            </a:r>
            <a:r>
              <a:rPr lang="zh-CN" altLang="en-US" sz="1600" dirty="0" smtClean="0">
                <a:latin typeface="微软雅黑" panose="020B0503020204020204" pitchFamily="34" charset="-122"/>
                <a:ea typeface="微软雅黑" panose="020B0503020204020204" pitchFamily="34" charset="-122"/>
              </a:rPr>
              <a:t>水杉，</a:t>
            </a:r>
            <a:r>
              <a:rPr lang="zh-CN" altLang="en-US" sz="1600" dirty="0">
                <a:latin typeface="微软雅黑" panose="020B0503020204020204" pitchFamily="34" charset="-122"/>
                <a:ea typeface="微软雅黑" panose="020B0503020204020204" pitchFamily="34" charset="-122"/>
              </a:rPr>
              <a:t>祝福全球创新学院茁壮成长</a:t>
            </a:r>
            <a:endParaRPr lang="nl-NL" altLang="zh-CN" sz="1600" dirty="0">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1" y="1358810"/>
            <a:ext cx="4447825" cy="296214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1087" y="1358810"/>
            <a:ext cx="3925525" cy="267186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071" y="4965498"/>
            <a:ext cx="2668452" cy="1125197"/>
          </a:xfrm>
          <a:prstGeom prst="rect">
            <a:avLst/>
          </a:prstGeom>
        </p:spPr>
      </p:pic>
      <p:sp>
        <p:nvSpPr>
          <p:cNvPr id="7" name="矩形 6"/>
          <p:cNvSpPr/>
          <p:nvPr/>
        </p:nvSpPr>
        <p:spPr>
          <a:xfrm>
            <a:off x="4823247" y="4074506"/>
            <a:ext cx="4131279" cy="830997"/>
          </a:xfrm>
          <a:prstGeom prst="rect">
            <a:avLst/>
          </a:prstGeom>
        </p:spPr>
        <p:txBody>
          <a:bodyPr wrap="square">
            <a:spAutoFit/>
          </a:bodyPr>
          <a:lstStyle/>
          <a:p>
            <a:pPr algn="just" eaLnBrk="1" hangingPunct="1"/>
            <a:r>
              <a:rPr lang="zh-CN" altLang="en-US" sz="1600" dirty="0">
                <a:latin typeface="微软雅黑" panose="020B0503020204020204" pitchFamily="34" charset="-122"/>
                <a:ea typeface="微软雅黑" panose="020B0503020204020204" pitchFamily="34" charset="-122"/>
              </a:rPr>
              <a:t>清华</a:t>
            </a:r>
            <a:r>
              <a:rPr lang="zh-CN" altLang="en-US" sz="1600" dirty="0" smtClean="0">
                <a:latin typeface="微软雅黑" panose="020B0503020204020204" pitchFamily="34" charset="-122"/>
                <a:ea typeface="微软雅黑" panose="020B0503020204020204" pitchFamily="34" charset="-122"/>
              </a:rPr>
              <a:t>与华盛顿大学</a:t>
            </a:r>
            <a:r>
              <a:rPr lang="zh-CN" altLang="en-US" sz="1600" dirty="0">
                <a:latin typeface="微软雅黑" panose="020B0503020204020204" pitchFamily="34" charset="-122"/>
                <a:ea typeface="微软雅黑" panose="020B0503020204020204" pitchFamily="34" charset="-122"/>
              </a:rPr>
              <a:t>、微软公司合作</a:t>
            </a:r>
            <a:r>
              <a:rPr lang="zh-CN" altLang="en-US" sz="1600" dirty="0" smtClean="0">
                <a:latin typeface="微软雅黑" panose="020B0503020204020204" pitchFamily="34" charset="-122"/>
                <a:ea typeface="微软雅黑" panose="020B0503020204020204" pitchFamily="34" charset="-122"/>
              </a:rPr>
              <a:t>创办全球</a:t>
            </a:r>
            <a:r>
              <a:rPr lang="zh-CN" altLang="en-US" sz="1600" dirty="0">
                <a:latin typeface="微软雅黑" panose="020B0503020204020204" pitchFamily="34" charset="-122"/>
                <a:ea typeface="微软雅黑" panose="020B0503020204020204" pitchFamily="34" charset="-122"/>
              </a:rPr>
              <a:t>创新</a:t>
            </a:r>
            <a:r>
              <a:rPr lang="zh-CN" altLang="en-US" sz="1600" dirty="0" smtClean="0">
                <a:latin typeface="微软雅黑" panose="020B0503020204020204" pitchFamily="34" charset="-122"/>
                <a:ea typeface="微软雅黑" panose="020B0503020204020204" pitchFamily="34" charset="-122"/>
              </a:rPr>
              <a:t>学院。</a:t>
            </a:r>
            <a:r>
              <a:rPr lang="en-US" altLang="zh-CN" sz="1600" dirty="0" smtClean="0">
                <a:latin typeface="微软雅黑" panose="020B0503020204020204" pitchFamily="34" charset="-122"/>
                <a:ea typeface="微软雅黑" panose="020B0503020204020204" pitchFamily="34" charset="-122"/>
              </a:rPr>
              <a:t>GIX</a:t>
            </a:r>
            <a:r>
              <a:rPr lang="zh-CN" altLang="en-US" sz="1600" dirty="0" smtClean="0">
                <a:latin typeface="微软雅黑" panose="020B0503020204020204" pitchFamily="34" charset="-122"/>
                <a:ea typeface="微软雅黑" panose="020B0503020204020204" pitchFamily="34" charset="-122"/>
              </a:rPr>
              <a:t>是</a:t>
            </a:r>
            <a:r>
              <a:rPr lang="zh-CN" altLang="en-US" sz="1600" b="1" dirty="0" smtClean="0">
                <a:latin typeface="微软雅黑" panose="020B0503020204020204" pitchFamily="34" charset="-122"/>
                <a:ea typeface="微软雅黑" panose="020B0503020204020204" pitchFamily="34" charset="-122"/>
              </a:rPr>
              <a:t>中国高校在美设立的首个办学实体</a:t>
            </a:r>
            <a:r>
              <a:rPr lang="zh-CN" altLang="en-US" sz="1600" dirty="0" smtClean="0">
                <a:latin typeface="微软雅黑" panose="020B0503020204020204" pitchFamily="34" charset="-122"/>
                <a:ea typeface="微软雅黑" panose="020B0503020204020204" pitchFamily="34" charset="-122"/>
              </a:rPr>
              <a:t>。已</a:t>
            </a:r>
            <a:r>
              <a:rPr lang="zh-CN" altLang="zh-CN" sz="1600" dirty="0" smtClean="0">
                <a:latin typeface="微软雅黑" panose="020B0503020204020204" pitchFamily="34" charset="-122"/>
                <a:ea typeface="微软雅黑" panose="020B0503020204020204" pitchFamily="34" charset="-122"/>
              </a:rPr>
              <a:t>启动</a:t>
            </a:r>
            <a:r>
              <a:rPr lang="zh-CN" altLang="zh-CN" sz="1600" b="1" dirty="0" smtClean="0">
                <a:latin typeface="微软雅黑" panose="020B0503020204020204" pitchFamily="34" charset="-122"/>
                <a:ea typeface="微软雅黑" panose="020B0503020204020204" pitchFamily="34" charset="-122"/>
              </a:rPr>
              <a:t>互联设备双学位硕士项目</a:t>
            </a:r>
            <a:r>
              <a:rPr lang="zh-CN" altLang="en-US" sz="1600" dirty="0" smtClean="0">
                <a:latin typeface="微软雅黑" panose="020B0503020204020204" pitchFamily="34" charset="-122"/>
                <a:ea typeface="微软雅黑" panose="020B0503020204020204" pitchFamily="34" charset="-122"/>
              </a:rPr>
              <a:t>。</a:t>
            </a:r>
            <a:endParaRPr lang="en-US" altLang="zh-CN" sz="1600" dirty="0">
              <a:solidFill>
                <a:schemeClr val="bg2"/>
              </a:solidFill>
              <a:latin typeface="微软雅黑" panose="020B0503020204020204" pitchFamily="34" charset="-122"/>
              <a:ea typeface="微软雅黑" panose="020B0503020204020204" pitchFamily="34" charset="-122"/>
            </a:endParaRPr>
          </a:p>
        </p:txBody>
      </p:sp>
      <p:sp>
        <p:nvSpPr>
          <p:cNvPr id="2" name="矩形 1"/>
          <p:cNvSpPr/>
          <p:nvPr/>
        </p:nvSpPr>
        <p:spPr>
          <a:xfrm>
            <a:off x="4803646" y="5003740"/>
            <a:ext cx="4229083" cy="1015663"/>
          </a:xfrm>
          <a:prstGeom prst="rect">
            <a:avLst/>
          </a:prstGeom>
        </p:spPr>
        <p:txBody>
          <a:bodyPr wrap="square">
            <a:spAutoFit/>
          </a:bodyPr>
          <a:lstStyle/>
          <a:p>
            <a:pPr eaLnBrk="1" hangingPunct="1"/>
            <a:r>
              <a:rPr lang="zh-CN" altLang="en-US" sz="2000" b="1" dirty="0" smtClean="0">
                <a:solidFill>
                  <a:schemeClr val="tx1"/>
                </a:solidFill>
                <a:latin typeface="微软雅黑" pitchFamily="34" charset="-122"/>
                <a:ea typeface="微软雅黑" pitchFamily="34" charset="-122"/>
              </a:rPr>
              <a:t>国际化   （</a:t>
            </a:r>
            <a:r>
              <a:rPr lang="en-US" altLang="zh-CN" sz="2000" b="1" dirty="0">
                <a:solidFill>
                  <a:srgbClr val="FF0000"/>
                </a:solidFill>
                <a:latin typeface="微软雅黑" pitchFamily="34" charset="-122"/>
                <a:ea typeface="微软雅黑" pitchFamily="34" charset="-122"/>
              </a:rPr>
              <a:t>I</a:t>
            </a:r>
            <a:r>
              <a:rPr lang="en-US" altLang="zh-CN" sz="2000" b="1" dirty="0">
                <a:solidFill>
                  <a:schemeClr val="tx1"/>
                </a:solidFill>
                <a:latin typeface="微软雅黑" pitchFamily="34" charset="-122"/>
                <a:ea typeface="微软雅黑" pitchFamily="34" charset="-122"/>
              </a:rPr>
              <a:t>nternational</a:t>
            </a:r>
            <a:r>
              <a:rPr lang="zh-CN" altLang="en-US" sz="2000" b="1" dirty="0">
                <a:solidFill>
                  <a:schemeClr val="tx1"/>
                </a:solidFill>
                <a:latin typeface="微软雅黑" pitchFamily="34" charset="-122"/>
                <a:ea typeface="微软雅黑" pitchFamily="34" charset="-122"/>
              </a:rPr>
              <a:t>）</a:t>
            </a:r>
            <a:endParaRPr lang="en-US" altLang="zh-CN" sz="2000" b="1" dirty="0">
              <a:solidFill>
                <a:schemeClr val="tx1"/>
              </a:solidFill>
              <a:latin typeface="微软雅黑" pitchFamily="34" charset="-122"/>
              <a:ea typeface="微软雅黑" pitchFamily="34" charset="-122"/>
            </a:endParaRPr>
          </a:p>
          <a:p>
            <a:pPr eaLnBrk="1" hangingPunct="1"/>
            <a:r>
              <a:rPr lang="zh-CN" altLang="en-US" sz="2000" b="1" dirty="0" smtClean="0">
                <a:solidFill>
                  <a:schemeClr val="tx1"/>
                </a:solidFill>
                <a:latin typeface="微软雅黑" pitchFamily="34" charset="-122"/>
                <a:ea typeface="微软雅黑" pitchFamily="34" charset="-122"/>
              </a:rPr>
              <a:t>跨学科   （</a:t>
            </a:r>
            <a:r>
              <a:rPr lang="en-US" altLang="zh-CN" sz="2000" b="1" dirty="0">
                <a:solidFill>
                  <a:srgbClr val="FF0000"/>
                </a:solidFill>
                <a:latin typeface="微软雅黑" pitchFamily="34" charset="-122"/>
                <a:ea typeface="微软雅黑" pitchFamily="34" charset="-122"/>
              </a:rPr>
              <a:t>I</a:t>
            </a:r>
            <a:r>
              <a:rPr lang="en-US" altLang="zh-CN" sz="2000" b="1" dirty="0">
                <a:solidFill>
                  <a:schemeClr val="tx1"/>
                </a:solidFill>
                <a:latin typeface="微软雅黑" pitchFamily="34" charset="-122"/>
                <a:ea typeface="微软雅黑" pitchFamily="34" charset="-122"/>
              </a:rPr>
              <a:t>nterdisciplinary</a:t>
            </a:r>
            <a:r>
              <a:rPr lang="zh-CN" altLang="en-US" sz="2000" b="1" dirty="0">
                <a:solidFill>
                  <a:schemeClr val="tx1"/>
                </a:solidFill>
                <a:latin typeface="微软雅黑" pitchFamily="34" charset="-122"/>
                <a:ea typeface="微软雅黑" pitchFamily="34" charset="-122"/>
              </a:rPr>
              <a:t>）</a:t>
            </a:r>
            <a:endParaRPr lang="en-US" altLang="zh-CN" sz="2000" b="1" dirty="0">
              <a:solidFill>
                <a:schemeClr val="tx1"/>
              </a:solidFill>
              <a:latin typeface="微软雅黑" pitchFamily="34" charset="-122"/>
              <a:ea typeface="微软雅黑" pitchFamily="34" charset="-122"/>
            </a:endParaRPr>
          </a:p>
          <a:p>
            <a:pPr eaLnBrk="1" hangingPunct="1"/>
            <a:r>
              <a:rPr lang="zh-CN" altLang="en-US" sz="2000" b="1" dirty="0">
                <a:solidFill>
                  <a:schemeClr val="tx1"/>
                </a:solidFill>
                <a:latin typeface="微软雅黑" pitchFamily="34" charset="-122"/>
                <a:ea typeface="微软雅黑" pitchFamily="34" charset="-122"/>
              </a:rPr>
              <a:t>跨界融合（</a:t>
            </a:r>
            <a:r>
              <a:rPr lang="en-US" altLang="zh-CN" sz="2000" b="1" dirty="0">
                <a:solidFill>
                  <a:srgbClr val="FF0000"/>
                </a:solidFill>
                <a:latin typeface="微软雅黑" pitchFamily="34" charset="-122"/>
                <a:ea typeface="微软雅黑" pitchFamily="34" charset="-122"/>
              </a:rPr>
              <a:t>I</a:t>
            </a:r>
            <a:r>
              <a:rPr lang="en-US" altLang="zh-CN" sz="2000" b="1" dirty="0">
                <a:solidFill>
                  <a:schemeClr val="tx1"/>
                </a:solidFill>
                <a:latin typeface="微软雅黑" pitchFamily="34" charset="-122"/>
                <a:ea typeface="微软雅黑" pitchFamily="34" charset="-122"/>
              </a:rPr>
              <a:t>ntegrated</a:t>
            </a:r>
            <a:r>
              <a:rPr lang="zh-CN" altLang="en-US" sz="2000" b="1" dirty="0">
                <a:solidFill>
                  <a:schemeClr val="tx1"/>
                </a:solidFill>
                <a:latin typeface="微软雅黑" pitchFamily="34" charset="-122"/>
                <a:ea typeface="微软雅黑" pitchFamily="34" charset="-122"/>
              </a:rPr>
              <a:t>）</a:t>
            </a:r>
            <a:endParaRPr lang="en-US" altLang="zh-CN" sz="2000" b="1" dirty="0">
              <a:solidFill>
                <a:schemeClr val="tx1"/>
              </a:solidFill>
              <a:latin typeface="微软雅黑" pitchFamily="34" charset="-122"/>
              <a:ea typeface="微软雅黑" pitchFamily="34" charset="-122"/>
            </a:endParaRPr>
          </a:p>
        </p:txBody>
      </p:sp>
      <p:sp>
        <p:nvSpPr>
          <p:cNvPr id="8" name="TextBox 7"/>
          <p:cNvSpPr txBox="1"/>
          <p:nvPr/>
        </p:nvSpPr>
        <p:spPr>
          <a:xfrm>
            <a:off x="3214603" y="5035653"/>
            <a:ext cx="1529668" cy="9848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zh-CN" altLang="en-US" sz="3200" b="1" dirty="0" smtClean="0">
                <a:solidFill>
                  <a:srgbClr val="715096"/>
                </a:solidFill>
                <a:latin typeface="微软雅黑" pitchFamily="34" charset="-122"/>
                <a:ea typeface="微软雅黑" pitchFamily="34" charset="-122"/>
              </a:rPr>
              <a:t>学院创新</a:t>
            </a:r>
            <a:r>
              <a:rPr lang="zh-CN" altLang="en-US" sz="3200" b="1" dirty="0">
                <a:solidFill>
                  <a:srgbClr val="715096"/>
                </a:solidFill>
                <a:latin typeface="微软雅黑" pitchFamily="34" charset="-122"/>
                <a:ea typeface="微软雅黑" pitchFamily="34" charset="-122"/>
              </a:rPr>
              <a:t>特色</a:t>
            </a:r>
          </a:p>
        </p:txBody>
      </p:sp>
    </p:spTree>
    <p:extLst>
      <p:ext uri="{BB962C8B-B14F-4D97-AF65-F5344CB8AC3E}">
        <p14:creationId xmlns:p14="http://schemas.microsoft.com/office/powerpoint/2010/main" val="381232760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百年风雨 百年辉煌</a:t>
            </a:r>
          </a:p>
        </p:txBody>
      </p:sp>
      <p:sp>
        <p:nvSpPr>
          <p:cNvPr id="7" name="文本框 6"/>
          <p:cNvSpPr txBox="1"/>
          <p:nvPr/>
        </p:nvSpPr>
        <p:spPr>
          <a:xfrm>
            <a:off x="628650" y="1245059"/>
            <a:ext cx="7886699" cy="4752070"/>
          </a:xfrm>
          <a:prstGeom prst="rect">
            <a:avLst/>
          </a:prstGeom>
          <a:noFill/>
        </p:spPr>
        <p:txBody>
          <a:bodyPr wrap="square" rtlCol="0">
            <a:spAutoFit/>
          </a:bodyPr>
          <a:lstStyle/>
          <a:p>
            <a:pPr>
              <a:lnSpc>
                <a:spcPct val="120000"/>
              </a:lnSpc>
              <a:spcBef>
                <a:spcPts val="600"/>
              </a:spcBef>
            </a:pPr>
            <a:r>
              <a:rPr lang="zh-CN" altLang="en-US" sz="2800" dirty="0">
                <a:latin typeface="黑体" panose="02010609060101010101" pitchFamily="49" charset="-122"/>
                <a:ea typeface="黑体" panose="02010609060101010101" pitchFamily="49" charset="-122"/>
              </a:rPr>
              <a:t>　　</a:t>
            </a:r>
            <a:r>
              <a:rPr lang="zh-CN" altLang="en-US" sz="2800" dirty="0">
                <a:latin typeface="华文中宋" panose="02010600040101010101" pitchFamily="2" charset="-122"/>
                <a:ea typeface="华文中宋" panose="02010600040101010101" pitchFamily="2" charset="-122"/>
              </a:rPr>
              <a:t>清华大学是我国高等教育的</a:t>
            </a:r>
            <a:r>
              <a:rPr lang="zh-CN" altLang="en-US" sz="2800" dirty="0">
                <a:solidFill>
                  <a:srgbClr val="FF0000"/>
                </a:solidFill>
                <a:latin typeface="华文中宋" panose="02010600040101010101" pitchFamily="2" charset="-122"/>
                <a:ea typeface="华文中宋" panose="02010600040101010101" pitchFamily="2" charset="-122"/>
              </a:rPr>
              <a:t>一面旗帜</a:t>
            </a:r>
            <a:r>
              <a:rPr lang="zh-CN" altLang="en-US" sz="2800" dirty="0">
                <a:latin typeface="华文中宋" panose="02010600040101010101" pitchFamily="2" charset="-122"/>
                <a:ea typeface="华文中宋" panose="02010600040101010101" pitchFamily="2" charset="-122"/>
              </a:rPr>
              <a:t>。</a:t>
            </a:r>
            <a:r>
              <a:rPr lang="en-US" altLang="zh-CN" sz="2800" dirty="0">
                <a:latin typeface="华文中宋" panose="02010600040101010101" pitchFamily="2" charset="-122"/>
                <a:ea typeface="华文中宋" panose="02010600040101010101" pitchFamily="2" charset="-122"/>
              </a:rPr>
              <a:t>105</a:t>
            </a:r>
            <a:r>
              <a:rPr lang="zh-CN" altLang="en-US" sz="2800" dirty="0">
                <a:latin typeface="华文中宋" panose="02010600040101010101" pitchFamily="2" charset="-122"/>
                <a:ea typeface="华文中宋" panose="02010600040101010101" pitchFamily="2" charset="-122"/>
              </a:rPr>
              <a:t>年来，清华大学秉承</a:t>
            </a:r>
            <a:r>
              <a:rPr lang="zh-CN" altLang="en-US" sz="2800" dirty="0">
                <a:solidFill>
                  <a:srgbClr val="FF0000"/>
                </a:solidFill>
                <a:latin typeface="华文中宋" panose="02010600040101010101" pitchFamily="2" charset="-122"/>
                <a:ea typeface="华文中宋" panose="02010600040101010101" pitchFamily="2" charset="-122"/>
              </a:rPr>
              <a:t>自强不息、厚德载物</a:t>
            </a:r>
            <a:r>
              <a:rPr lang="zh-CN" altLang="en-US" sz="2800" dirty="0">
                <a:latin typeface="华文中宋" panose="02010600040101010101" pitchFamily="2" charset="-122"/>
                <a:ea typeface="华文中宋" panose="02010600040101010101" pitchFamily="2" charset="-122"/>
              </a:rPr>
              <a:t>的校训，开创了</a:t>
            </a:r>
            <a:r>
              <a:rPr lang="zh-CN" altLang="en-US" sz="2800" dirty="0">
                <a:solidFill>
                  <a:srgbClr val="FF0000"/>
                </a:solidFill>
                <a:latin typeface="华文中宋" panose="02010600040101010101" pitchFamily="2" charset="-122"/>
                <a:ea typeface="华文中宋" panose="02010600040101010101" pitchFamily="2" charset="-122"/>
              </a:rPr>
              <a:t>中西融汇、古今贯通、文理渗透</a:t>
            </a:r>
            <a:r>
              <a:rPr lang="zh-CN" altLang="en-US" sz="2800" dirty="0">
                <a:latin typeface="华文中宋" panose="02010600040101010101" pitchFamily="2" charset="-122"/>
                <a:ea typeface="华文中宋" panose="02010600040101010101" pitchFamily="2" charset="-122"/>
              </a:rPr>
              <a:t>的办学风格，形成了爱国奉献、追求卓越的精神和又红又专、全面发展的培养特色，培养了大批</a:t>
            </a:r>
            <a:r>
              <a:rPr lang="zh-CN" altLang="en-US" sz="2800" dirty="0">
                <a:solidFill>
                  <a:srgbClr val="FF0000"/>
                </a:solidFill>
                <a:latin typeface="华文中宋" panose="02010600040101010101" pitchFamily="2" charset="-122"/>
                <a:ea typeface="华文中宋" panose="02010600040101010101" pitchFamily="2" charset="-122"/>
              </a:rPr>
              <a:t>学术大师、兴业英才、治国人才</a:t>
            </a:r>
            <a:r>
              <a:rPr lang="zh-CN" altLang="en-US" sz="2800" dirty="0">
                <a:latin typeface="华文中宋" panose="02010600040101010101" pitchFamily="2" charset="-122"/>
                <a:ea typeface="华文中宋" panose="02010600040101010101" pitchFamily="2" charset="-122"/>
              </a:rPr>
              <a:t>，为国家、为民族作出了重要贡献</a:t>
            </a:r>
            <a:r>
              <a:rPr lang="zh-CN" altLang="en-US" sz="2800" dirty="0" smtClean="0">
                <a:latin typeface="华文中宋" panose="02010600040101010101" pitchFamily="2" charset="-122"/>
                <a:ea typeface="华文中宋" panose="02010600040101010101" pitchFamily="2" charset="-122"/>
              </a:rPr>
              <a:t>。</a:t>
            </a:r>
            <a:endParaRPr lang="en-US" altLang="zh-CN" sz="2800" dirty="0" smtClean="0">
              <a:latin typeface="华文中宋" panose="02010600040101010101" pitchFamily="2" charset="-122"/>
              <a:ea typeface="华文中宋" panose="02010600040101010101" pitchFamily="2" charset="-122"/>
            </a:endParaRPr>
          </a:p>
          <a:p>
            <a:pPr>
              <a:lnSpc>
                <a:spcPct val="120000"/>
              </a:lnSpc>
              <a:spcBef>
                <a:spcPts val="600"/>
              </a:spcBef>
            </a:pPr>
            <a:endParaRPr lang="en-US" altLang="zh-CN" sz="2800" dirty="0" smtClean="0">
              <a:latin typeface="华文中宋" panose="02010600040101010101" pitchFamily="2" charset="-122"/>
              <a:ea typeface="华文中宋" panose="02010600040101010101" pitchFamily="2" charset="-122"/>
            </a:endParaRPr>
          </a:p>
          <a:p>
            <a:pPr algn="r">
              <a:lnSpc>
                <a:spcPct val="120000"/>
              </a:lnSpc>
              <a:spcBef>
                <a:spcPts val="600"/>
              </a:spcBef>
            </a:pPr>
            <a:r>
              <a:rPr lang="en-US" altLang="zh-CN" sz="2000" dirty="0" smtClean="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习近平总书记致信祝贺清华大学建校</a:t>
            </a:r>
            <a:r>
              <a:rPr lang="en-US" altLang="zh-CN" sz="2000" dirty="0">
                <a:latin typeface="华文中宋" panose="02010600040101010101" pitchFamily="2" charset="-122"/>
                <a:ea typeface="华文中宋" panose="02010600040101010101" pitchFamily="2" charset="-122"/>
              </a:rPr>
              <a:t>105</a:t>
            </a:r>
            <a:r>
              <a:rPr lang="zh-CN" altLang="en-US" sz="2000" dirty="0" smtClean="0">
                <a:latin typeface="华文中宋" panose="02010600040101010101" pitchFamily="2" charset="-122"/>
                <a:ea typeface="华文中宋" panose="02010600040101010101" pitchFamily="2" charset="-122"/>
              </a:rPr>
              <a:t>周年</a:t>
            </a:r>
            <a:r>
              <a:rPr lang="en-US" altLang="zh-CN" sz="2000" dirty="0" smtClean="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 2016-4-22</a:t>
            </a:r>
            <a:endParaRPr lang="zh-CN" altLang="en-US" sz="1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01019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更国际 </a:t>
            </a:r>
            <a:r>
              <a:rPr lang="zh-CN" altLang="en-US" sz="2800" dirty="0" smtClean="0"/>
              <a:t>之</a:t>
            </a:r>
            <a:r>
              <a:rPr lang="zh-CN" altLang="en-US" dirty="0" smtClean="0"/>
              <a:t> 中外学生招生统一管理</a:t>
            </a:r>
            <a:endParaRPr lang="zh-CN" altLang="en-US"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04824" y="1666875"/>
            <a:ext cx="8134351" cy="4324350"/>
          </a:xfrm>
          <a:prstGeom prst="rect">
            <a:avLst/>
          </a:prstGeom>
        </p:spPr>
      </p:pic>
    </p:spTree>
    <p:extLst>
      <p:ext uri="{BB962C8B-B14F-4D97-AF65-F5344CB8AC3E}">
        <p14:creationId xmlns:p14="http://schemas.microsoft.com/office/powerpoint/2010/main" val="2632536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38200" y="1473569"/>
            <a:ext cx="7842250" cy="1314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pPr>
              <a:lnSpc>
                <a:spcPct val="120000"/>
              </a:lnSpc>
            </a:pPr>
            <a:r>
              <a:rPr lang="zh-CN" altLang="en-US" sz="4400" dirty="0" smtClean="0">
                <a:solidFill>
                  <a:schemeClr val="tx1"/>
                </a:solidFill>
              </a:rPr>
              <a:t>更创新 </a:t>
            </a:r>
            <a:r>
              <a:rPr lang="en-US" altLang="zh-CN" sz="4400" dirty="0" smtClean="0">
                <a:solidFill>
                  <a:schemeClr val="tx1"/>
                </a:solidFill>
              </a:rPr>
              <a:t>| </a:t>
            </a:r>
            <a:r>
              <a:rPr lang="zh-CN" altLang="en-US" sz="4400" dirty="0" smtClean="0">
                <a:solidFill>
                  <a:schemeClr val="tx1"/>
                </a:solidFill>
              </a:rPr>
              <a:t>更国际 </a:t>
            </a:r>
            <a:r>
              <a:rPr lang="en-US" altLang="zh-CN" sz="4400" dirty="0" smtClean="0">
                <a:solidFill>
                  <a:schemeClr val="tx1"/>
                </a:solidFill>
              </a:rPr>
              <a:t>| </a:t>
            </a:r>
            <a:r>
              <a:rPr lang="zh-CN" altLang="en-US" sz="4400" dirty="0" smtClean="0">
                <a:solidFill>
                  <a:srgbClr val="FFFF00"/>
                </a:solidFill>
              </a:rPr>
              <a:t>更人文</a:t>
            </a:r>
            <a:endParaRPr lang="en-US" altLang="zh-CN" sz="4400" dirty="0">
              <a:solidFill>
                <a:srgbClr val="FFFF00"/>
              </a:solidFill>
            </a:endParaRPr>
          </a:p>
        </p:txBody>
      </p:sp>
      <p:pic>
        <p:nvPicPr>
          <p:cNvPr id="4" name="内容占位符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88443"/>
            <a:ext cx="7618011" cy="2539337"/>
          </a:xfrm>
          <a:prstGeom prst="rect">
            <a:avLst/>
          </a:prstGeom>
        </p:spPr>
      </p:pic>
    </p:spTree>
    <p:extLst>
      <p:ext uri="{BB962C8B-B14F-4D97-AF65-F5344CB8AC3E}">
        <p14:creationId xmlns:p14="http://schemas.microsoft.com/office/powerpoint/2010/main" val="20699719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650" y="1173778"/>
            <a:ext cx="8067675" cy="4816703"/>
          </a:xfrm>
          <a:prstGeom prst="rect">
            <a:avLst/>
          </a:prstGeom>
        </p:spPr>
        <p:txBody>
          <a:bodyPr wrap="square">
            <a:spAutoFit/>
          </a:bodyPr>
          <a:lstStyle/>
          <a:p>
            <a:pPr indent="457200">
              <a:spcBef>
                <a:spcPts val="600"/>
              </a:spcBef>
            </a:pPr>
            <a:r>
              <a:rPr lang="zh-CN" altLang="en-US" sz="2400" dirty="0" smtClean="0">
                <a:latin typeface="微软雅黑" panose="020B0503020204020204" pitchFamily="34" charset="-122"/>
                <a:ea typeface="微软雅黑" panose="020B0503020204020204" pitchFamily="34" charset="-122"/>
              </a:rPr>
              <a:t>一流</a:t>
            </a:r>
            <a:r>
              <a:rPr lang="zh-CN" altLang="en-US" sz="2400" dirty="0">
                <a:latin typeface="微软雅黑" panose="020B0503020204020204" pitchFamily="34" charset="-122"/>
                <a:ea typeface="微软雅黑" panose="020B0503020204020204" pitchFamily="34" charset="-122"/>
              </a:rPr>
              <a:t>大学应该具有深厚的人文底蕴，清华大学培养的学生具有</a:t>
            </a:r>
            <a:r>
              <a:rPr lang="zh-CN" altLang="en-US" sz="2400" b="1" dirty="0">
                <a:solidFill>
                  <a:srgbClr val="FFFF00"/>
                </a:solidFill>
                <a:latin typeface="微软雅黑" panose="020B0503020204020204" pitchFamily="34" charset="-122"/>
                <a:ea typeface="微软雅黑" panose="020B0503020204020204" pitchFamily="34" charset="-122"/>
              </a:rPr>
              <a:t>强烈的社会责任感</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FFFF00"/>
                </a:solidFill>
                <a:latin typeface="微软雅黑" panose="020B0503020204020204" pitchFamily="34" charset="-122"/>
                <a:ea typeface="微软雅黑" panose="020B0503020204020204" pitchFamily="34" charset="-122"/>
              </a:rPr>
              <a:t>深厚的人文素养</a:t>
            </a:r>
            <a:r>
              <a:rPr lang="zh-CN" altLang="en-US" sz="2400" dirty="0">
                <a:latin typeface="微软雅黑" panose="020B0503020204020204" pitchFamily="34" charset="-122"/>
                <a:ea typeface="微软雅黑" panose="020B0503020204020204" pitchFamily="34" charset="-122"/>
              </a:rPr>
              <a:t>，更人文的清华要培养出更多能够真正肩负使命的领袖人才</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indent="457200">
              <a:spcBef>
                <a:spcPts val="600"/>
              </a:spcBef>
            </a:pPr>
            <a:r>
              <a:rPr lang="zh-CN" altLang="en-US" sz="2400" dirty="0" smtClean="0">
                <a:latin typeface="微软雅黑" panose="020B0503020204020204" pitchFamily="34" charset="-122"/>
                <a:ea typeface="微软雅黑" panose="020B0503020204020204" pitchFamily="34" charset="-122"/>
              </a:rPr>
              <a:t>清华大学</a:t>
            </a:r>
            <a:r>
              <a:rPr lang="zh-CN" altLang="en-US" sz="2400" b="1" dirty="0">
                <a:solidFill>
                  <a:srgbClr val="FFFF00"/>
                </a:solidFill>
                <a:latin typeface="微软雅黑" panose="020B0503020204020204" pitchFamily="34" charset="-122"/>
                <a:ea typeface="微软雅黑" panose="020B0503020204020204" pitchFamily="34" charset="-122"/>
              </a:rPr>
              <a:t>从来不缺人文传统</a:t>
            </a:r>
            <a:r>
              <a:rPr lang="zh-CN" altLang="en-US" sz="2400" dirty="0">
                <a:latin typeface="微软雅黑" panose="020B0503020204020204" pitchFamily="34" charset="-122"/>
                <a:ea typeface="微软雅黑" panose="020B0503020204020204" pitchFamily="34" charset="-122"/>
              </a:rPr>
              <a:t>，梁启超、王国维、陈寅恪、赵元任四大国学导师，闻一多、朱自清等文学大师，都为清华的人文涂上了浓厚的色彩</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indent="457200">
              <a:spcBef>
                <a:spcPts val="600"/>
              </a:spcBef>
            </a:pPr>
            <a:r>
              <a:rPr lang="zh-CN" altLang="en-US" sz="2400" dirty="0" smtClean="0">
                <a:latin typeface="微软雅黑" panose="020B0503020204020204" pitchFamily="34" charset="-122"/>
                <a:ea typeface="微软雅黑" panose="020B0503020204020204" pitchFamily="34" charset="-122"/>
              </a:rPr>
              <a:t>当今</a:t>
            </a:r>
            <a:r>
              <a:rPr lang="zh-CN" altLang="en-US" sz="2400" dirty="0">
                <a:latin typeface="微软雅黑" panose="020B0503020204020204" pitchFamily="34" charset="-122"/>
                <a:ea typeface="微软雅黑" panose="020B0503020204020204" pitchFamily="34" charset="-122"/>
              </a:rPr>
              <a:t>时代是创新的时代，创新人才的培养，必须要将</a:t>
            </a:r>
            <a:r>
              <a:rPr lang="zh-CN" altLang="en-US" sz="2400" b="1" dirty="0">
                <a:solidFill>
                  <a:srgbClr val="FFFF00"/>
                </a:solidFill>
                <a:latin typeface="微软雅黑" panose="020B0503020204020204" pitchFamily="34" charset="-122"/>
                <a:ea typeface="微软雅黑" panose="020B0503020204020204" pitchFamily="34" charset="-122"/>
              </a:rPr>
              <a:t>人文、科学与艺术进行融合</a:t>
            </a:r>
            <a:r>
              <a:rPr lang="zh-CN" altLang="en-US" sz="2400" dirty="0">
                <a:latin typeface="微软雅黑" panose="020B0503020204020204" pitchFamily="34" charset="-122"/>
                <a:ea typeface="微软雅黑" panose="020B0503020204020204" pitchFamily="34" charset="-122"/>
              </a:rPr>
              <a:t>，要做到</a:t>
            </a:r>
            <a:r>
              <a:rPr lang="zh-CN" altLang="en-US" sz="2400" b="1" dirty="0">
                <a:solidFill>
                  <a:srgbClr val="FFFF00"/>
                </a:solidFill>
                <a:latin typeface="微软雅黑" panose="020B0503020204020204" pitchFamily="34" charset="-122"/>
                <a:ea typeface="微软雅黑" panose="020B0503020204020204" pitchFamily="34" charset="-122"/>
              </a:rPr>
              <a:t>文理渗透</a:t>
            </a:r>
            <a:r>
              <a:rPr lang="zh-CN" altLang="en-US" sz="2400" dirty="0">
                <a:latin typeface="微软雅黑" panose="020B0503020204020204" pitchFamily="34" charset="-122"/>
                <a:ea typeface="微软雅黑" panose="020B0503020204020204" pitchFamily="34" charset="-122"/>
              </a:rPr>
              <a:t>，要有打破人文与科学隔阂的勇气，要在人文精神和科学精神的结合中培养学生的健全人格，在交叉融合中启迪思想、拓展学术空间</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gn="r">
              <a:spcBef>
                <a:spcPts val="600"/>
              </a:spcBef>
            </a:pP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邱勇校长</a:t>
            </a:r>
            <a:endParaRPr lang="en-US" altLang="zh-CN" sz="2800" dirty="0" smtClean="0">
              <a:latin typeface="微软雅黑" panose="020B0503020204020204" pitchFamily="34" charset="-122"/>
              <a:ea typeface="微软雅黑" panose="020B0503020204020204" pitchFamily="34" charset="-122"/>
            </a:endParaRPr>
          </a:p>
        </p:txBody>
      </p:sp>
      <p:sp>
        <p:nvSpPr>
          <p:cNvPr id="3"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a:solidFill>
                  <a:schemeClr val="tx1"/>
                </a:solidFill>
              </a:rPr>
              <a:t>更</a:t>
            </a:r>
            <a:r>
              <a:rPr lang="zh-CN" altLang="en-US" dirty="0" smtClean="0">
                <a:solidFill>
                  <a:schemeClr val="tx1"/>
                </a:solidFill>
              </a:rPr>
              <a:t>人文</a:t>
            </a:r>
            <a:endParaRPr lang="zh-CN" altLang="zh-CN" dirty="0">
              <a:solidFill>
                <a:schemeClr val="tx1"/>
              </a:solidFill>
            </a:endParaRPr>
          </a:p>
        </p:txBody>
      </p:sp>
    </p:spTree>
    <p:extLst>
      <p:ext uri="{BB962C8B-B14F-4D97-AF65-F5344CB8AC3E}">
        <p14:creationId xmlns:p14="http://schemas.microsoft.com/office/powerpoint/2010/main" val="38482955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4294967295"/>
          </p:nvPr>
        </p:nvSpPr>
        <p:spPr>
          <a:xfrm>
            <a:off x="671326" y="1171575"/>
            <a:ext cx="8058150" cy="5256213"/>
          </a:xfrm>
        </p:spPr>
        <p:txBody>
          <a:bodyPr>
            <a:normAutofit/>
          </a:bodyPr>
          <a:lstStyle/>
          <a:p>
            <a:pPr>
              <a:lnSpc>
                <a:spcPct val="100000"/>
              </a:lnSpc>
              <a:buFont typeface="Arial" panose="020B0604020202020204" pitchFamily="34" charset="0"/>
              <a:buChar char="•"/>
            </a:pPr>
            <a:r>
              <a:rPr lang="zh-CN" altLang="en-US" sz="2400" dirty="0" smtClean="0">
                <a:solidFill>
                  <a:schemeClr val="tx1"/>
                </a:solidFill>
              </a:rPr>
              <a:t>新雅书院</a:t>
            </a:r>
            <a:r>
              <a:rPr lang="zh-CN" altLang="en-US" sz="1600" dirty="0" smtClean="0">
                <a:solidFill>
                  <a:schemeClr val="tx1"/>
                </a:solidFill>
              </a:rPr>
              <a:t>（住宿制）</a:t>
            </a:r>
            <a:endParaRPr lang="en-US" altLang="zh-CN" sz="1600" dirty="0" smtClean="0">
              <a:solidFill>
                <a:schemeClr val="tx1"/>
              </a:solidFill>
            </a:endParaRPr>
          </a:p>
          <a:p>
            <a:pPr marL="0" indent="457200">
              <a:lnSpc>
                <a:spcPct val="100000"/>
              </a:lnSpc>
              <a:buNone/>
            </a:pPr>
            <a:r>
              <a:rPr lang="zh-CN" altLang="en-US" sz="1800" dirty="0" smtClean="0">
                <a:solidFill>
                  <a:schemeClr val="tx1"/>
                </a:solidFill>
                <a:latin typeface="华文楷体" panose="02010600040101010101" pitchFamily="2" charset="-122"/>
                <a:ea typeface="华文楷体" panose="02010600040101010101" pitchFamily="2" charset="-122"/>
              </a:rPr>
              <a:t>新雅</a:t>
            </a:r>
            <a:r>
              <a:rPr lang="zh-CN" altLang="en-US" sz="1800" dirty="0">
                <a:solidFill>
                  <a:schemeClr val="tx1"/>
                </a:solidFill>
                <a:latin typeface="华文楷体" panose="02010600040101010101" pitchFamily="2" charset="-122"/>
                <a:ea typeface="华文楷体" panose="02010600040101010101" pitchFamily="2" charset="-122"/>
              </a:rPr>
              <a:t>书院是清华大学</a:t>
            </a:r>
            <a:r>
              <a:rPr lang="en-US" altLang="zh-CN" sz="1800" dirty="0">
                <a:solidFill>
                  <a:schemeClr val="tx1"/>
                </a:solidFill>
                <a:latin typeface="华文楷体" panose="02010600040101010101" pitchFamily="2" charset="-122"/>
                <a:ea typeface="华文楷体" panose="02010600040101010101" pitchFamily="2" charset="-122"/>
              </a:rPr>
              <a:t>2014</a:t>
            </a:r>
            <a:r>
              <a:rPr lang="zh-CN" altLang="en-US" sz="1800" dirty="0">
                <a:solidFill>
                  <a:schemeClr val="tx1"/>
                </a:solidFill>
                <a:latin typeface="华文楷体" panose="02010600040101010101" pitchFamily="2" charset="-122"/>
                <a:ea typeface="华文楷体" panose="02010600040101010101" pitchFamily="2" charset="-122"/>
              </a:rPr>
              <a:t>年</a:t>
            </a:r>
            <a:r>
              <a:rPr lang="en-US" altLang="zh-CN" sz="1800" dirty="0">
                <a:solidFill>
                  <a:schemeClr val="tx1"/>
                </a:solidFill>
                <a:latin typeface="华文楷体" panose="02010600040101010101" pitchFamily="2" charset="-122"/>
                <a:ea typeface="华文楷体" panose="02010600040101010101" pitchFamily="2" charset="-122"/>
              </a:rPr>
              <a:t>9</a:t>
            </a:r>
            <a:r>
              <a:rPr lang="zh-CN" altLang="en-US" sz="1800" dirty="0">
                <a:solidFill>
                  <a:schemeClr val="tx1"/>
                </a:solidFill>
                <a:latin typeface="华文楷体" panose="02010600040101010101" pitchFamily="2" charset="-122"/>
                <a:ea typeface="华文楷体" panose="02010600040101010101" pitchFamily="2" charset="-122"/>
              </a:rPr>
              <a:t>月成立的第一所本科书院，旨在“发扬会通传统，推进通专融合，优化学科资源，造就卓越人才”</a:t>
            </a:r>
            <a:r>
              <a:rPr lang="zh-CN" altLang="en-US" sz="1800" dirty="0" smtClean="0">
                <a:solidFill>
                  <a:schemeClr val="tx1"/>
                </a:solidFill>
                <a:latin typeface="华文楷体" panose="02010600040101010101" pitchFamily="2" charset="-122"/>
                <a:ea typeface="华文楷体" panose="02010600040101010101" pitchFamily="2" charset="-122"/>
              </a:rPr>
              <a:t>。书院</a:t>
            </a:r>
            <a:r>
              <a:rPr lang="zh-CN" altLang="en-US" sz="1800" dirty="0">
                <a:solidFill>
                  <a:schemeClr val="tx1"/>
                </a:solidFill>
                <a:latin typeface="华文楷体" panose="02010600040101010101" pitchFamily="2" charset="-122"/>
                <a:ea typeface="华文楷体" panose="02010600040101010101" pitchFamily="2" charset="-122"/>
              </a:rPr>
              <a:t>学制四年。课程设置主要由通识课程和专业课程两大类组成</a:t>
            </a:r>
            <a:r>
              <a:rPr lang="zh-CN" altLang="en-US" sz="1800" dirty="0" smtClean="0">
                <a:solidFill>
                  <a:schemeClr val="tx1"/>
                </a:solidFill>
                <a:latin typeface="华文楷体" panose="02010600040101010101" pitchFamily="2" charset="-122"/>
                <a:ea typeface="华文楷体" panose="02010600040101010101" pitchFamily="2" charset="-122"/>
              </a:rPr>
              <a:t>。学生</a:t>
            </a:r>
            <a:r>
              <a:rPr lang="zh-CN" altLang="en-US" sz="1800" dirty="0">
                <a:solidFill>
                  <a:schemeClr val="tx1"/>
                </a:solidFill>
                <a:latin typeface="华文楷体" panose="02010600040101010101" pitchFamily="2" charset="-122"/>
                <a:ea typeface="华文楷体" panose="02010600040101010101" pitchFamily="2" charset="-122"/>
              </a:rPr>
              <a:t>为双重身份（归属），即书院身份和专业院系身份。在通识教育和专业学习中成绩优异者，可申请获得本科荣誉学位（</a:t>
            </a:r>
            <a:r>
              <a:rPr lang="en-US" altLang="zh-CN" sz="1800" dirty="0" err="1">
                <a:solidFill>
                  <a:schemeClr val="tx1"/>
                </a:solidFill>
                <a:latin typeface="华文楷体" panose="02010600040101010101" pitchFamily="2" charset="-122"/>
                <a:ea typeface="华文楷体" panose="02010600040101010101" pitchFamily="2" charset="-122"/>
              </a:rPr>
              <a:t>Honours</a:t>
            </a:r>
            <a:r>
              <a:rPr lang="en-US" altLang="zh-CN" sz="1800" dirty="0">
                <a:solidFill>
                  <a:schemeClr val="tx1"/>
                </a:solidFill>
                <a:latin typeface="华文楷体" panose="02010600040101010101" pitchFamily="2" charset="-122"/>
                <a:ea typeface="华文楷体" panose="02010600040101010101" pitchFamily="2" charset="-122"/>
              </a:rPr>
              <a:t> Degree</a:t>
            </a:r>
            <a:r>
              <a:rPr lang="zh-CN" altLang="en-US" sz="1800" dirty="0">
                <a:solidFill>
                  <a:schemeClr val="tx1"/>
                </a:solidFill>
                <a:latin typeface="华文楷体" panose="02010600040101010101" pitchFamily="2" charset="-122"/>
                <a:ea typeface="华文楷体" panose="02010600040101010101" pitchFamily="2" charset="-122"/>
              </a:rPr>
              <a:t>）</a:t>
            </a:r>
            <a:r>
              <a:rPr lang="zh-CN" altLang="en-US" sz="1800" dirty="0" smtClean="0">
                <a:solidFill>
                  <a:schemeClr val="tx1"/>
                </a:solidFill>
                <a:latin typeface="华文楷体" panose="02010600040101010101" pitchFamily="2" charset="-122"/>
                <a:ea typeface="华文楷体" panose="02010600040101010101" pitchFamily="2" charset="-122"/>
              </a:rPr>
              <a:t>。</a:t>
            </a:r>
            <a:endParaRPr lang="en-US" altLang="zh-CN" sz="1800" dirty="0" smtClean="0">
              <a:solidFill>
                <a:schemeClr val="tx1"/>
              </a:solidFill>
              <a:latin typeface="华文楷体" panose="02010600040101010101" pitchFamily="2" charset="-122"/>
              <a:ea typeface="华文楷体" panose="02010600040101010101" pitchFamily="2" charset="-122"/>
            </a:endParaRPr>
          </a:p>
          <a:p>
            <a:pPr marL="0" indent="457200">
              <a:lnSpc>
                <a:spcPct val="100000"/>
              </a:lnSpc>
              <a:buNone/>
            </a:pPr>
            <a:r>
              <a:rPr lang="en-US" altLang="zh-CN" sz="1800" dirty="0" smtClean="0">
                <a:solidFill>
                  <a:schemeClr val="tx1"/>
                </a:solidFill>
                <a:latin typeface="华文楷体" panose="02010600040101010101" pitchFamily="2" charset="-122"/>
                <a:ea typeface="华文楷体" panose="02010600040101010101" pitchFamily="2" charset="-122"/>
              </a:rPr>
              <a:t>2016</a:t>
            </a:r>
            <a:r>
              <a:rPr lang="zh-CN" altLang="en-US" sz="1800" dirty="0" smtClean="0">
                <a:solidFill>
                  <a:schemeClr val="tx1"/>
                </a:solidFill>
                <a:latin typeface="华文楷体" panose="02010600040101010101" pitchFamily="2" charset="-122"/>
                <a:ea typeface="华文楷体" panose="02010600040101010101" pitchFamily="2" charset="-122"/>
              </a:rPr>
              <a:t>年</a:t>
            </a:r>
            <a:r>
              <a:rPr lang="en-US" altLang="zh-CN" sz="1800" dirty="0" smtClean="0">
                <a:solidFill>
                  <a:schemeClr val="tx1"/>
                </a:solidFill>
                <a:latin typeface="华文楷体" panose="02010600040101010101" pitchFamily="2" charset="-122"/>
                <a:ea typeface="华文楷体" panose="02010600040101010101" pitchFamily="2" charset="-122"/>
              </a:rPr>
              <a:t>,</a:t>
            </a:r>
            <a:r>
              <a:rPr lang="zh-CN" altLang="en-US" sz="1800" dirty="0">
                <a:solidFill>
                  <a:schemeClr val="tx1"/>
                </a:solidFill>
                <a:latin typeface="华文楷体" panose="02010600040101010101" pitchFamily="2" charset="-122"/>
                <a:ea typeface="华文楷体" panose="02010600040101010101" pitchFamily="2" charset="-122"/>
              </a:rPr>
              <a:t>清华大学新雅书院首次面向全国招生</a:t>
            </a:r>
            <a:r>
              <a:rPr lang="en-US" altLang="zh-CN" sz="1800" dirty="0">
                <a:solidFill>
                  <a:schemeClr val="tx1"/>
                </a:solidFill>
                <a:latin typeface="华文楷体" panose="02010600040101010101" pitchFamily="2" charset="-122"/>
                <a:ea typeface="华文楷体" panose="02010600040101010101" pitchFamily="2" charset="-122"/>
              </a:rPr>
              <a:t>,</a:t>
            </a:r>
            <a:r>
              <a:rPr lang="zh-CN" altLang="en-US" sz="1800" dirty="0">
                <a:solidFill>
                  <a:schemeClr val="tx1"/>
                </a:solidFill>
                <a:latin typeface="华文楷体" panose="02010600040101010101" pitchFamily="2" charset="-122"/>
                <a:ea typeface="华文楷体" panose="02010600040101010101" pitchFamily="2" charset="-122"/>
              </a:rPr>
              <a:t>文理兼收</a:t>
            </a:r>
            <a:r>
              <a:rPr lang="zh-CN" altLang="en-US" sz="1800" dirty="0" smtClean="0">
                <a:solidFill>
                  <a:schemeClr val="tx1"/>
                </a:solidFill>
                <a:latin typeface="华文楷体" panose="02010600040101010101" pitchFamily="2" charset="-122"/>
                <a:ea typeface="华文楷体" panose="02010600040101010101" pitchFamily="2" charset="-122"/>
              </a:rPr>
              <a:t>。</a:t>
            </a:r>
            <a:endParaRPr lang="zh-CN" altLang="en-US" sz="1800" dirty="0">
              <a:solidFill>
                <a:schemeClr val="tx1"/>
              </a:solidFill>
              <a:latin typeface="华文楷体" panose="02010600040101010101" pitchFamily="2" charset="-122"/>
              <a:ea typeface="华文楷体" panose="02010600040101010101" pitchFamily="2" charset="-122"/>
            </a:endParaRPr>
          </a:p>
        </p:txBody>
      </p:sp>
      <p:sp>
        <p:nvSpPr>
          <p:cNvPr id="8"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a:solidFill>
                  <a:schemeClr val="tx1"/>
                </a:solidFill>
              </a:rPr>
              <a:t>更</a:t>
            </a:r>
            <a:r>
              <a:rPr lang="zh-CN" altLang="en-US" dirty="0" smtClean="0">
                <a:solidFill>
                  <a:schemeClr val="tx1"/>
                </a:solidFill>
              </a:rPr>
              <a:t>人文 </a:t>
            </a:r>
            <a:r>
              <a:rPr lang="zh-CN" altLang="en-US" sz="2400" dirty="0" smtClean="0">
                <a:solidFill>
                  <a:schemeClr val="tx1"/>
                </a:solidFill>
              </a:rPr>
              <a:t>之</a:t>
            </a:r>
            <a:r>
              <a:rPr lang="zh-CN" altLang="en-US" dirty="0" smtClean="0">
                <a:solidFill>
                  <a:schemeClr val="tx1"/>
                </a:solidFill>
              </a:rPr>
              <a:t> 人文素养</a:t>
            </a:r>
            <a:endParaRPr lang="zh-CN" altLang="zh-CN" dirty="0">
              <a:solidFill>
                <a:schemeClr val="tx1"/>
              </a:solidFill>
            </a:endParaRPr>
          </a:p>
        </p:txBody>
      </p:sp>
      <p:pic>
        <p:nvPicPr>
          <p:cNvPr id="2" name="Picture 2" descr="http://www.tsinghua.edu.cn/publish/news/4205/20150917/194514424751131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640" y="3799681"/>
            <a:ext cx="6615523" cy="248082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290004" y="6243122"/>
            <a:ext cx="3647152"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rPr>
              <a:t>新雅书院</a:t>
            </a:r>
            <a:r>
              <a:rPr lang="en-US" altLang="zh-CN" dirty="0">
                <a:latin typeface="楷体" panose="02010609060101010101" pitchFamily="49" charset="-122"/>
                <a:ea typeface="楷体" panose="02010609060101010101" pitchFamily="49" charset="-122"/>
              </a:rPr>
              <a:t>2015</a:t>
            </a:r>
            <a:r>
              <a:rPr lang="zh-CN" altLang="en-US" dirty="0">
                <a:latin typeface="楷体" panose="02010609060101010101" pitchFamily="49" charset="-122"/>
                <a:ea typeface="楷体" panose="02010609060101010101" pitchFamily="49" charset="-122"/>
              </a:rPr>
              <a:t>级新生开学典礼</a:t>
            </a:r>
            <a:r>
              <a:rPr lang="zh-CN" altLang="en-US" dirty="0" smtClean="0">
                <a:latin typeface="楷体" panose="02010609060101010101" pitchFamily="49" charset="-122"/>
                <a:ea typeface="楷体" panose="02010609060101010101" pitchFamily="49" charset="-122"/>
              </a:rPr>
              <a:t>合影</a:t>
            </a:r>
            <a:endParaRPr lang="zh-CN" altLang="en-US" dirty="0"/>
          </a:p>
        </p:txBody>
      </p:sp>
    </p:spTree>
    <p:extLst>
      <p:ext uri="{BB962C8B-B14F-4D97-AF65-F5344CB8AC3E}">
        <p14:creationId xmlns:p14="http://schemas.microsoft.com/office/powerpoint/2010/main" val="8600467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344488" y="1923209"/>
            <a:ext cx="8451169" cy="1827414"/>
          </a:xfrm>
          <a:prstGeom prst="rect">
            <a:avLst/>
          </a:prstGeom>
          <a:noFill/>
          <a:ln w="9525">
            <a:solidFill>
              <a:srgbClr val="DDDDD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Rectangle 5"/>
          <p:cNvSpPr>
            <a:spLocks noChangeArrowheads="1"/>
          </p:cNvSpPr>
          <p:nvPr/>
        </p:nvSpPr>
        <p:spPr bwMode="auto">
          <a:xfrm>
            <a:off x="344488" y="3798278"/>
            <a:ext cx="8451169" cy="2324823"/>
          </a:xfrm>
          <a:prstGeom prst="rect">
            <a:avLst/>
          </a:prstGeom>
          <a:noFill/>
          <a:ln w="9525">
            <a:solidFill>
              <a:srgbClr val="DDDDD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 name="Rectangle 7"/>
          <p:cNvSpPr>
            <a:spLocks noChangeArrowheads="1"/>
          </p:cNvSpPr>
          <p:nvPr/>
        </p:nvSpPr>
        <p:spPr bwMode="auto">
          <a:xfrm>
            <a:off x="553684" y="3891076"/>
            <a:ext cx="1079500" cy="2160588"/>
          </a:xfrm>
          <a:prstGeom prst="rect">
            <a:avLst/>
          </a:prstGeom>
          <a:solidFill>
            <a:schemeClr val="bg1">
              <a:lumMod val="50000"/>
              <a:lumOff val="50000"/>
            </a:schemeClr>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Rectangle 12"/>
          <p:cNvSpPr>
            <a:spLocks noChangeArrowheads="1"/>
          </p:cNvSpPr>
          <p:nvPr/>
        </p:nvSpPr>
        <p:spPr bwMode="auto">
          <a:xfrm>
            <a:off x="3301909" y="3900600"/>
            <a:ext cx="1079500" cy="2160588"/>
          </a:xfrm>
          <a:prstGeom prst="rect">
            <a:avLst/>
          </a:prstGeom>
          <a:solidFill>
            <a:schemeClr val="bg1">
              <a:lumMod val="50000"/>
              <a:lumOff val="50000"/>
            </a:schemeClr>
          </a:solidFill>
          <a:ln>
            <a:noFill/>
          </a:ln>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6177" y="2033251"/>
            <a:ext cx="2367797" cy="1612583"/>
          </a:xfrm>
          <a:prstGeom prst="rect">
            <a:avLst/>
          </a:prstGeom>
        </p:spPr>
      </p:pic>
      <p:sp>
        <p:nvSpPr>
          <p:cNvPr id="11" name="Text Box 10"/>
          <p:cNvSpPr txBox="1">
            <a:spLocks noChangeArrowheads="1"/>
          </p:cNvSpPr>
          <p:nvPr/>
        </p:nvSpPr>
        <p:spPr bwMode="auto">
          <a:xfrm>
            <a:off x="621456" y="3904569"/>
            <a:ext cx="105568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a:r>
              <a:rPr lang="zh-CN" altLang="en-US" sz="2000" b="1" dirty="0" smtClean="0">
                <a:latin typeface="微软雅黑" panose="020B0503020204020204" pitchFamily="34" charset="-122"/>
                <a:ea typeface="微软雅黑" panose="020B0503020204020204" pitchFamily="34" charset="-122"/>
              </a:rPr>
              <a:t>第一场</a:t>
            </a:r>
            <a:endParaRPr lang="en-US" altLang="zh-CN" sz="2000" b="1" dirty="0" smtClean="0">
              <a:latin typeface="微软雅黑" panose="020B0503020204020204" pitchFamily="34" charset="-122"/>
              <a:ea typeface="微软雅黑" panose="020B0503020204020204" pitchFamily="34" charset="-122"/>
            </a:endParaRPr>
          </a:p>
          <a:p>
            <a:pPr eaLnBrk="1"/>
            <a:r>
              <a:rPr lang="zh-CN" altLang="en-US" sz="2000" dirty="0" smtClean="0">
                <a:ea typeface="宋体" panose="02010600030101010101" pitchFamily="2" charset="-122"/>
              </a:rPr>
              <a:t>格非：</a:t>
            </a:r>
            <a:r>
              <a:rPr lang="en-US" altLang="zh-CN" sz="2000" dirty="0" smtClean="0">
                <a:ea typeface="宋体" panose="02010600030101010101" pitchFamily="2" charset="-122"/>
              </a:rPr>
              <a:t>《</a:t>
            </a:r>
            <a:r>
              <a:rPr lang="zh-CN" altLang="en-US" sz="2000" dirty="0" smtClean="0">
                <a:ea typeface="宋体" panose="02010600030101010101" pitchFamily="2" charset="-122"/>
              </a:rPr>
              <a:t>重返时间的河流</a:t>
            </a:r>
            <a:r>
              <a:rPr lang="en-US" altLang="zh-CN" sz="2000" dirty="0" smtClean="0">
                <a:ea typeface="宋体" panose="02010600030101010101" pitchFamily="2" charset="-122"/>
              </a:rPr>
              <a:t>》</a:t>
            </a:r>
            <a:endParaRPr lang="nl-NL" altLang="zh-CN" sz="2000" dirty="0">
              <a:ea typeface="宋体" panose="02010600030101010101" pitchFamily="2" charset="-122"/>
            </a:endParaRPr>
          </a:p>
        </p:txBody>
      </p:sp>
      <p:sp>
        <p:nvSpPr>
          <p:cNvPr id="20" name="Text Box 10"/>
          <p:cNvSpPr txBox="1">
            <a:spLocks noChangeArrowheads="1"/>
          </p:cNvSpPr>
          <p:nvPr/>
        </p:nvSpPr>
        <p:spPr bwMode="auto">
          <a:xfrm>
            <a:off x="3357775" y="3904569"/>
            <a:ext cx="105568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a:r>
              <a:rPr lang="zh-CN" altLang="en-US" sz="2000" b="1" dirty="0" smtClean="0">
                <a:latin typeface="微软雅黑" panose="020B0503020204020204" pitchFamily="34" charset="-122"/>
                <a:ea typeface="微软雅黑" panose="020B0503020204020204" pitchFamily="34" charset="-122"/>
              </a:rPr>
              <a:t>第二场</a:t>
            </a:r>
            <a:r>
              <a:rPr lang="zh-CN" altLang="en-US" sz="2000" dirty="0" smtClean="0">
                <a:ea typeface="宋体" panose="02010600030101010101" pitchFamily="2" charset="-122"/>
              </a:rPr>
              <a:t>陈来：</a:t>
            </a:r>
            <a:r>
              <a:rPr lang="en-US" altLang="zh-CN" sz="2000" dirty="0" smtClean="0">
                <a:ea typeface="宋体" panose="02010600030101010101" pitchFamily="2" charset="-122"/>
              </a:rPr>
              <a:t>《</a:t>
            </a:r>
            <a:r>
              <a:rPr lang="zh-CN" altLang="en-US" sz="2000" dirty="0" smtClean="0">
                <a:ea typeface="宋体" panose="02010600030101010101" pitchFamily="2" charset="-122"/>
              </a:rPr>
              <a:t>守望传统的价值</a:t>
            </a:r>
            <a:r>
              <a:rPr lang="en-US" altLang="zh-CN" sz="2000" dirty="0" smtClean="0">
                <a:ea typeface="宋体" panose="02010600030101010101" pitchFamily="2" charset="-122"/>
              </a:rPr>
              <a:t>》</a:t>
            </a:r>
            <a:endParaRPr lang="nl-NL" altLang="zh-CN" sz="2000" dirty="0">
              <a:ea typeface="宋体" panose="02010600030101010101" pitchFamily="2" charset="-122"/>
            </a:endParaRPr>
          </a:p>
        </p:txBody>
      </p:sp>
      <p:sp>
        <p:nvSpPr>
          <p:cNvPr id="26" name="矩形 25"/>
          <p:cNvSpPr/>
          <p:nvPr/>
        </p:nvSpPr>
        <p:spPr>
          <a:xfrm>
            <a:off x="477598" y="2009806"/>
            <a:ext cx="5671412" cy="1754326"/>
          </a:xfrm>
          <a:prstGeom prst="rect">
            <a:avLst/>
          </a:prstGeom>
        </p:spPr>
        <p:txBody>
          <a:bodyPr wrap="square">
            <a:spAutoFit/>
          </a:bodyPr>
          <a:lstStyle/>
          <a:p>
            <a:pPr algn="just" hangingPunct="0"/>
            <a:r>
              <a:rPr lang="zh-CN" altLang="en-US" sz="1600"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讲坛邀请</a:t>
            </a:r>
            <a:r>
              <a:rPr lang="zh-CN" altLang="en-US" b="1" dirty="0">
                <a:latin typeface="微软雅黑" panose="020B0503020204020204" pitchFamily="34" charset="-122"/>
                <a:ea typeface="微软雅黑" panose="020B0503020204020204" pitchFamily="34" charset="-122"/>
              </a:rPr>
              <a:t>清华大学优秀的人文学者，在标志性建筑新清华学堂发表公众演讲，阐述其经典学说、独特思考和重大发现。</a:t>
            </a:r>
            <a:r>
              <a:rPr lang="zh-CN" altLang="en-US" dirty="0">
                <a:latin typeface="微软雅黑" panose="020B0503020204020204" pitchFamily="34" charset="-122"/>
                <a:ea typeface="微软雅黑" panose="020B0503020204020204" pitchFamily="34" charset="-122"/>
              </a:rPr>
              <a:t>开办“人文清华”讲坛，是</a:t>
            </a:r>
            <a:r>
              <a:rPr lang="zh-CN" altLang="en-US" b="1" dirty="0">
                <a:latin typeface="微软雅黑" panose="020B0503020204020204" pitchFamily="34" charset="-122"/>
                <a:ea typeface="微软雅黑" panose="020B0503020204020204" pitchFamily="34" charset="-122"/>
              </a:rPr>
              <a:t>清华大学传承百年清华的人文历史、开辟新清华人文格局</a:t>
            </a:r>
            <a:r>
              <a:rPr lang="zh-CN" altLang="en-US" dirty="0">
                <a:latin typeface="微软雅黑" panose="020B0503020204020204" pitchFamily="34" charset="-122"/>
                <a:ea typeface="微软雅黑" panose="020B0503020204020204" pitchFamily="34" charset="-122"/>
              </a:rPr>
              <a:t>的重要举措。讲坛于</a:t>
            </a:r>
            <a:r>
              <a:rPr lang="en-US" altLang="zh-CN" dirty="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日在新清华学堂正式开启</a:t>
            </a:r>
            <a:r>
              <a:rPr lang="zh-CN" altLang="en-US" dirty="0" smtClean="0">
                <a:latin typeface="微软雅黑" panose="020B0503020204020204" pitchFamily="34" charset="-122"/>
                <a:ea typeface="微软雅黑" panose="020B0503020204020204" pitchFamily="34" charset="-122"/>
              </a:rPr>
              <a:t>，每月</a:t>
            </a:r>
            <a:r>
              <a:rPr lang="zh-CN" altLang="en-US" dirty="0">
                <a:latin typeface="微软雅黑" panose="020B0503020204020204" pitchFamily="34" charset="-122"/>
                <a:ea typeface="微软雅黑" panose="020B0503020204020204" pitchFamily="34" charset="-122"/>
              </a:rPr>
              <a:t>举办一次。</a:t>
            </a:r>
          </a:p>
        </p:txBody>
      </p:sp>
      <p:sp>
        <p:nvSpPr>
          <p:cNvPr id="14" name="Rectangle 4"/>
          <p:cNvSpPr>
            <a:spLocks noChangeArrowheads="1"/>
          </p:cNvSpPr>
          <p:nvPr/>
        </p:nvSpPr>
        <p:spPr bwMode="auto">
          <a:xfrm>
            <a:off x="344488" y="741376"/>
            <a:ext cx="8461093" cy="1119018"/>
          </a:xfrm>
          <a:prstGeom prst="rect">
            <a:avLst/>
          </a:prstGeom>
          <a:solidFill>
            <a:schemeClr val="bg1">
              <a:lumMod val="50000"/>
              <a:lumOff val="50000"/>
            </a:schemeClr>
          </a:solidFill>
          <a:ln>
            <a:noFill/>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bg1">
                  <a:lumMod val="50000"/>
                  <a:lumOff val="50000"/>
                </a:schemeClr>
              </a:solidFill>
              <a:ea typeface="宋体" pitchFamily="2" charset="-122"/>
            </a:endParaRPr>
          </a:p>
        </p:txBody>
      </p:sp>
      <p:sp>
        <p:nvSpPr>
          <p:cNvPr id="15" name="Text Box 5"/>
          <p:cNvSpPr txBox="1">
            <a:spLocks noChangeArrowheads="1"/>
          </p:cNvSpPr>
          <p:nvPr/>
        </p:nvSpPr>
        <p:spPr bwMode="auto">
          <a:xfrm>
            <a:off x="273049" y="342912"/>
            <a:ext cx="788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zh-CN" altLang="en-US" b="1" dirty="0">
                <a:latin typeface="微软雅黑" panose="020B0503020204020204" pitchFamily="34" charset="-122"/>
                <a:ea typeface="微软雅黑" panose="020B0503020204020204" pitchFamily="34" charset="-122"/>
              </a:rPr>
              <a:t>构建新的人文公共空间，打造清华新人文格局</a:t>
            </a:r>
            <a:endParaRPr lang="nl-NL" altLang="zh-CN" b="1" dirty="0">
              <a:latin typeface="微软雅黑" panose="020B0503020204020204" pitchFamily="34" charset="-122"/>
              <a:ea typeface="微软雅黑" panose="020B0503020204020204" pitchFamily="34" charset="-122"/>
            </a:endParaRPr>
          </a:p>
        </p:txBody>
      </p:sp>
      <p:sp>
        <p:nvSpPr>
          <p:cNvPr id="17" name="Text Box 6"/>
          <p:cNvSpPr txBox="1">
            <a:spLocks noChangeArrowheads="1"/>
          </p:cNvSpPr>
          <p:nvPr/>
        </p:nvSpPr>
        <p:spPr bwMode="auto">
          <a:xfrm>
            <a:off x="488950" y="885386"/>
            <a:ext cx="83166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zh-CN" altLang="en-US" sz="4800" b="1" dirty="0" smtClean="0">
                <a:solidFill>
                  <a:srgbClr val="FFFFFF"/>
                </a:solidFill>
                <a:latin typeface="微软雅黑" panose="020B0503020204020204" pitchFamily="34" charset="-122"/>
                <a:ea typeface="微软雅黑" panose="020B0503020204020204" pitchFamily="34" charset="-122"/>
              </a:rPr>
              <a:t>启动“人文清华”讲坛</a:t>
            </a:r>
            <a:endParaRPr lang="nl-NL" altLang="zh-CN" sz="4800" b="1" dirty="0">
              <a:solidFill>
                <a:srgbClr val="FFFFFF"/>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913" y="3900600"/>
            <a:ext cx="1370589" cy="2151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659" y="3904569"/>
            <a:ext cx="1355393" cy="2147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7"/>
          <p:cNvSpPr>
            <a:spLocks noChangeArrowheads="1"/>
          </p:cNvSpPr>
          <p:nvPr/>
        </p:nvSpPr>
        <p:spPr bwMode="auto">
          <a:xfrm>
            <a:off x="6017771" y="3904569"/>
            <a:ext cx="1079500" cy="2160588"/>
          </a:xfrm>
          <a:prstGeom prst="rect">
            <a:avLst/>
          </a:prstGeom>
          <a:solidFill>
            <a:schemeClr val="bg1">
              <a:lumMod val="50000"/>
              <a:lumOff val="50000"/>
            </a:schemeClr>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solidFill>
                <a:schemeClr val="bg1">
                  <a:lumMod val="50000"/>
                  <a:lumOff val="50000"/>
                </a:schemeClr>
              </a:solidFill>
              <a:ea typeface="宋体" panose="02010600030101010101" pitchFamily="2" charset="-122"/>
            </a:endParaRPr>
          </a:p>
        </p:txBody>
      </p:sp>
      <p:sp>
        <p:nvSpPr>
          <p:cNvPr id="19" name="Text Box 10"/>
          <p:cNvSpPr txBox="1">
            <a:spLocks noChangeArrowheads="1"/>
          </p:cNvSpPr>
          <p:nvPr/>
        </p:nvSpPr>
        <p:spPr bwMode="auto">
          <a:xfrm>
            <a:off x="6073637" y="3915062"/>
            <a:ext cx="10556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a:r>
              <a:rPr lang="zh-CN" altLang="en-US" sz="2000" b="1" dirty="0" smtClean="0">
                <a:latin typeface="微软雅黑" panose="020B0503020204020204" pitchFamily="34" charset="-122"/>
                <a:ea typeface="微软雅黑" panose="020B0503020204020204" pitchFamily="34" charset="-122"/>
              </a:rPr>
              <a:t>第三场</a:t>
            </a:r>
            <a:endParaRPr lang="en-US" altLang="zh-CN" sz="2000" b="1" dirty="0" smtClean="0">
              <a:latin typeface="微软雅黑" panose="020B0503020204020204" pitchFamily="34" charset="-122"/>
              <a:ea typeface="微软雅黑" panose="020B0503020204020204" pitchFamily="34" charset="-122"/>
            </a:endParaRPr>
          </a:p>
          <a:p>
            <a:pPr eaLnBrk="1"/>
            <a:r>
              <a:rPr lang="zh-CN" altLang="en-US" sz="2000" dirty="0" smtClean="0">
                <a:ea typeface="宋体" panose="02010600030101010101" pitchFamily="2" charset="-122"/>
              </a:rPr>
              <a:t>李强：</a:t>
            </a:r>
            <a:r>
              <a:rPr lang="en-US" altLang="zh-CN" sz="2000" dirty="0" smtClean="0">
                <a:ea typeface="宋体" panose="02010600030101010101" pitchFamily="2" charset="-122"/>
              </a:rPr>
              <a:t>《</a:t>
            </a:r>
            <a:r>
              <a:rPr lang="zh-CN" altLang="en-US" sz="2000" dirty="0" smtClean="0">
                <a:ea typeface="宋体" panose="02010600030101010101" pitchFamily="2" charset="-122"/>
              </a:rPr>
              <a:t>中国离橄榄形社会还有多远</a:t>
            </a:r>
            <a:r>
              <a:rPr lang="en-US" altLang="zh-CN" sz="2000" dirty="0" smtClean="0">
                <a:ea typeface="宋体" panose="02010600030101010101" pitchFamily="2" charset="-122"/>
              </a:rPr>
              <a:t>》</a:t>
            </a:r>
            <a:endParaRPr lang="nl-NL" altLang="zh-CN" sz="2000" dirty="0">
              <a:ea typeface="宋体" panose="02010600030101010101" pitchFamily="2" charset="-122"/>
            </a:endParaRPr>
          </a:p>
        </p:txBody>
      </p:sp>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5632" y="3904569"/>
            <a:ext cx="1412260" cy="2147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4469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554005" y="484928"/>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solidFill>
                  <a:schemeClr val="tx1"/>
                </a:solidFill>
              </a:rPr>
              <a:t>人文社科通识课程一览</a:t>
            </a:r>
            <a:endParaRPr lang="zh-CN" altLang="zh-CN" dirty="0">
              <a:solidFill>
                <a:schemeClr val="tx1"/>
              </a:solidFill>
            </a:endParaRPr>
          </a:p>
        </p:txBody>
      </p:sp>
      <p:sp>
        <p:nvSpPr>
          <p:cNvPr id="3" name="内容占位符 4"/>
          <p:cNvSpPr txBox="1">
            <a:spLocks/>
          </p:cNvSpPr>
          <p:nvPr/>
        </p:nvSpPr>
        <p:spPr>
          <a:xfrm>
            <a:off x="554758" y="1537335"/>
            <a:ext cx="4348730" cy="5256213"/>
          </a:xfrm>
          <a:prstGeom prst="rect">
            <a:avLst/>
          </a:prstGeom>
        </p:spPr>
        <p:txBody>
          <a:bodyPr vert="horz" lIns="91440" tIns="45720" rIns="91440" bIns="45720" rtlCol="0">
            <a:normAutofit/>
          </a:bodyPr>
          <a:lstStyle>
            <a:lvl1pPr marL="360000" indent="-360000" algn="l" defTabSz="914400" rtl="0" eaLnBrk="1" latinLnBrk="0" hangingPunct="1">
              <a:lnSpc>
                <a:spcPct val="110000"/>
              </a:lnSpc>
              <a:spcBef>
                <a:spcPts val="1200"/>
              </a:spcBef>
              <a:buFont typeface="Arial" panose="020B0604020202020204" pitchFamily="34" charset="0"/>
              <a:buChar char="•"/>
              <a:defRPr lang="zh-CN" altLang="en-US" sz="3200" b="1" kern="1200" dirty="0" smtClean="0">
                <a:solidFill>
                  <a:srgbClr val="715096"/>
                </a:solidFill>
                <a:latin typeface="华文中宋" panose="02010600040101010101" pitchFamily="2" charset="-122"/>
                <a:ea typeface="华文中宋" panose="02010600040101010101" pitchFamily="2" charset="-122"/>
                <a:cs typeface="+mn-cs"/>
              </a:defRPr>
            </a:lvl1pPr>
            <a:lvl2pPr marL="720000" indent="-360000" algn="l" defTabSz="914400" rtl="0" eaLnBrk="1" latinLnBrk="0" hangingPunct="1">
              <a:lnSpc>
                <a:spcPct val="100000"/>
              </a:lnSpc>
              <a:spcBef>
                <a:spcPts val="12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2pPr>
            <a:lvl3pPr marL="1152000" indent="-228600" algn="l" defTabSz="914400" rtl="0" eaLnBrk="1" latinLnBrk="0" hangingPunct="1">
              <a:lnSpc>
                <a:spcPct val="90000"/>
              </a:lnSpc>
              <a:spcBef>
                <a:spcPts val="600"/>
              </a:spcBef>
              <a:buFont typeface="Arial" panose="020B0604020202020204" pitchFamily="34" charset="0"/>
              <a:buChar char="•"/>
              <a:defRPr sz="2000" b="1" kern="1200">
                <a:solidFill>
                  <a:schemeClr val="tx1"/>
                </a:solidFill>
                <a:latin typeface="华文仿宋" panose="02010600040101010101" pitchFamily="2" charset="-122"/>
                <a:ea typeface="华文仿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0000"/>
              </a:lnSpc>
              <a:spcBef>
                <a:spcPts val="600"/>
              </a:spcBef>
            </a:pPr>
            <a:r>
              <a:rPr lang="zh-CN" altLang="en-US" sz="1800" dirty="0"/>
              <a:t>大学之</a:t>
            </a:r>
            <a:r>
              <a:rPr lang="zh-CN" altLang="en-US" sz="1800" dirty="0" smtClean="0"/>
              <a:t>道（新生研讨）</a:t>
            </a:r>
            <a:endParaRPr lang="en-US" altLang="zh-CN" sz="1800" dirty="0" smtClean="0"/>
          </a:p>
          <a:p>
            <a:pPr lvl="1">
              <a:lnSpc>
                <a:spcPct val="110000"/>
              </a:lnSpc>
              <a:spcBef>
                <a:spcPts val="600"/>
              </a:spcBef>
            </a:pPr>
            <a:r>
              <a:rPr lang="zh-CN" altLang="en-US" sz="1800" dirty="0" smtClean="0"/>
              <a:t>自我、他人与社会</a:t>
            </a:r>
            <a:endParaRPr lang="en-US" altLang="zh-CN" sz="1800" dirty="0" smtClean="0"/>
          </a:p>
          <a:p>
            <a:pPr lvl="1">
              <a:lnSpc>
                <a:spcPct val="110000"/>
              </a:lnSpc>
              <a:spcBef>
                <a:spcPts val="600"/>
              </a:spcBef>
            </a:pPr>
            <a:r>
              <a:rPr lang="en-US" altLang="zh-CN" sz="1800" dirty="0" smtClean="0"/>
              <a:t>《</a:t>
            </a:r>
            <a:r>
              <a:rPr lang="zh-CN" altLang="en-US" sz="1800" dirty="0" smtClean="0"/>
              <a:t>史记</a:t>
            </a:r>
            <a:r>
              <a:rPr lang="en-US" altLang="zh-CN" sz="1800" dirty="0" smtClean="0"/>
              <a:t>》</a:t>
            </a:r>
            <a:r>
              <a:rPr lang="zh-CN" altLang="en-US" sz="1800" dirty="0" smtClean="0"/>
              <a:t>研读</a:t>
            </a:r>
            <a:endParaRPr lang="en-US" altLang="zh-CN" sz="1800" dirty="0" smtClean="0"/>
          </a:p>
          <a:p>
            <a:pPr lvl="1">
              <a:lnSpc>
                <a:spcPct val="110000"/>
              </a:lnSpc>
              <a:spcBef>
                <a:spcPts val="600"/>
              </a:spcBef>
            </a:pPr>
            <a:r>
              <a:rPr lang="en-US" altLang="zh-CN" sz="1800" dirty="0" smtClean="0"/>
              <a:t>《</a:t>
            </a:r>
            <a:r>
              <a:rPr lang="zh-CN" altLang="en-US" sz="1800" dirty="0" smtClean="0"/>
              <a:t>孟子</a:t>
            </a:r>
            <a:r>
              <a:rPr lang="en-US" altLang="zh-CN" sz="1800" dirty="0" smtClean="0"/>
              <a:t>》</a:t>
            </a:r>
            <a:r>
              <a:rPr lang="zh-CN" altLang="en-US" sz="1800" dirty="0" smtClean="0"/>
              <a:t>研读</a:t>
            </a:r>
            <a:endParaRPr lang="en-US" altLang="zh-CN" sz="1800" dirty="0" smtClean="0"/>
          </a:p>
          <a:p>
            <a:pPr lvl="1">
              <a:lnSpc>
                <a:spcPct val="110000"/>
              </a:lnSpc>
              <a:spcBef>
                <a:spcPts val="600"/>
              </a:spcBef>
            </a:pPr>
            <a:r>
              <a:rPr lang="zh-CN" altLang="en-US" sz="1800" dirty="0" smtClean="0"/>
              <a:t>早期中国文明：从上古到西汉</a:t>
            </a:r>
            <a:endParaRPr lang="en-US" altLang="zh-CN" sz="1800" dirty="0" smtClean="0"/>
          </a:p>
          <a:p>
            <a:pPr lvl="1">
              <a:lnSpc>
                <a:spcPct val="110000"/>
              </a:lnSpc>
              <a:spcBef>
                <a:spcPts val="600"/>
              </a:spcBef>
            </a:pPr>
            <a:r>
              <a:rPr lang="zh-CN" altLang="en-US" sz="1800" dirty="0" smtClean="0"/>
              <a:t>艺术的启示</a:t>
            </a:r>
            <a:endParaRPr lang="en-US" altLang="zh-CN" sz="1800" dirty="0" smtClean="0"/>
          </a:p>
          <a:p>
            <a:pPr lvl="1">
              <a:lnSpc>
                <a:spcPct val="110000"/>
              </a:lnSpc>
              <a:spcBef>
                <a:spcPts val="600"/>
              </a:spcBef>
            </a:pPr>
            <a:r>
              <a:rPr lang="zh-CN" altLang="en-US" sz="1800" dirty="0"/>
              <a:t>中国现代</a:t>
            </a:r>
            <a:r>
              <a:rPr lang="zh-CN" altLang="en-US" sz="1800" dirty="0" smtClean="0"/>
              <a:t>文学经典</a:t>
            </a:r>
            <a:endParaRPr lang="en-US" altLang="zh-CN" sz="1800" dirty="0" smtClean="0"/>
          </a:p>
          <a:p>
            <a:pPr lvl="1">
              <a:lnSpc>
                <a:spcPct val="110000"/>
              </a:lnSpc>
              <a:spcBef>
                <a:spcPts val="600"/>
              </a:spcBef>
            </a:pPr>
            <a:r>
              <a:rPr lang="zh-CN" altLang="en-US" sz="1800" dirty="0" smtClean="0"/>
              <a:t>法律与文学</a:t>
            </a:r>
            <a:endParaRPr lang="en-US" altLang="zh-CN" sz="1800" dirty="0" smtClean="0"/>
          </a:p>
          <a:p>
            <a:pPr lvl="1">
              <a:lnSpc>
                <a:spcPct val="110000"/>
              </a:lnSpc>
              <a:spcBef>
                <a:spcPts val="600"/>
              </a:spcBef>
            </a:pPr>
            <a:r>
              <a:rPr lang="zh-CN" altLang="en-US" sz="1800" dirty="0" smtClean="0"/>
              <a:t>文学名作与写作训练</a:t>
            </a:r>
            <a:endParaRPr lang="en-US" altLang="zh-CN" sz="1800" dirty="0" smtClean="0"/>
          </a:p>
          <a:p>
            <a:pPr lvl="1">
              <a:lnSpc>
                <a:spcPct val="110000"/>
              </a:lnSpc>
              <a:spcBef>
                <a:spcPts val="600"/>
              </a:spcBef>
            </a:pPr>
            <a:r>
              <a:rPr lang="zh-CN" altLang="en-US" sz="1800" dirty="0" smtClean="0"/>
              <a:t>器物与生活：中国古代工艺文化</a:t>
            </a:r>
            <a:endParaRPr lang="en-US" altLang="zh-CN" sz="1800" dirty="0" smtClean="0"/>
          </a:p>
          <a:p>
            <a:pPr lvl="1">
              <a:lnSpc>
                <a:spcPct val="110000"/>
              </a:lnSpc>
              <a:spcBef>
                <a:spcPts val="600"/>
              </a:spcBef>
            </a:pPr>
            <a:r>
              <a:rPr lang="zh-CN" altLang="en-US" sz="1800" dirty="0" smtClean="0"/>
              <a:t>十九世纪英国文学与艺术</a:t>
            </a:r>
            <a:endParaRPr lang="en-US" altLang="zh-CN" sz="1800" dirty="0" smtClean="0"/>
          </a:p>
        </p:txBody>
      </p:sp>
      <p:sp>
        <p:nvSpPr>
          <p:cNvPr id="4" name="内容占位符 4"/>
          <p:cNvSpPr txBox="1">
            <a:spLocks/>
          </p:cNvSpPr>
          <p:nvPr/>
        </p:nvSpPr>
        <p:spPr>
          <a:xfrm>
            <a:off x="4565160" y="1537334"/>
            <a:ext cx="4158216" cy="5256213"/>
          </a:xfrm>
          <a:prstGeom prst="rect">
            <a:avLst/>
          </a:prstGeom>
        </p:spPr>
        <p:txBody>
          <a:bodyPr vert="horz" lIns="91440" tIns="45720" rIns="91440" bIns="45720" rtlCol="0">
            <a:normAutofit/>
          </a:bodyPr>
          <a:lstStyle>
            <a:lvl1pPr marL="360000" indent="-360000" algn="l" defTabSz="914400" rtl="0" eaLnBrk="1" latinLnBrk="0" hangingPunct="1">
              <a:lnSpc>
                <a:spcPct val="110000"/>
              </a:lnSpc>
              <a:spcBef>
                <a:spcPts val="1200"/>
              </a:spcBef>
              <a:buFont typeface="Arial" panose="020B0604020202020204" pitchFamily="34" charset="0"/>
              <a:buChar char="•"/>
              <a:defRPr lang="zh-CN" altLang="en-US" sz="3200" b="1" kern="1200" dirty="0" smtClean="0">
                <a:solidFill>
                  <a:srgbClr val="715096"/>
                </a:solidFill>
                <a:latin typeface="华文中宋" panose="02010600040101010101" pitchFamily="2" charset="-122"/>
                <a:ea typeface="华文中宋" panose="02010600040101010101" pitchFamily="2" charset="-122"/>
                <a:cs typeface="+mn-cs"/>
              </a:defRPr>
            </a:lvl1pPr>
            <a:lvl2pPr marL="720000" indent="-360000" algn="l" defTabSz="914400" rtl="0" eaLnBrk="1" latinLnBrk="0" hangingPunct="1">
              <a:lnSpc>
                <a:spcPct val="100000"/>
              </a:lnSpc>
              <a:spcBef>
                <a:spcPts val="12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2pPr>
            <a:lvl3pPr marL="1152000" indent="-228600" algn="l" defTabSz="914400" rtl="0" eaLnBrk="1" latinLnBrk="0" hangingPunct="1">
              <a:lnSpc>
                <a:spcPct val="90000"/>
              </a:lnSpc>
              <a:spcBef>
                <a:spcPts val="600"/>
              </a:spcBef>
              <a:buFont typeface="Arial" panose="020B0604020202020204" pitchFamily="34" charset="0"/>
              <a:buChar char="•"/>
              <a:defRPr sz="2000" b="1" kern="1200">
                <a:solidFill>
                  <a:schemeClr val="tx1"/>
                </a:solidFill>
                <a:latin typeface="华文仿宋" panose="02010600040101010101" pitchFamily="2" charset="-122"/>
                <a:ea typeface="华文仿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0000"/>
              </a:lnSpc>
              <a:spcBef>
                <a:spcPts val="600"/>
              </a:spcBef>
            </a:pPr>
            <a:r>
              <a:rPr lang="zh-CN" altLang="en-US" sz="1800" dirty="0"/>
              <a:t>隋唐五代</a:t>
            </a:r>
            <a:r>
              <a:rPr lang="zh-CN" altLang="en-US" sz="1800" dirty="0" smtClean="0"/>
              <a:t>史</a:t>
            </a:r>
            <a:endParaRPr lang="en-US" altLang="zh-CN" sz="1800" dirty="0" smtClean="0"/>
          </a:p>
          <a:p>
            <a:pPr lvl="1">
              <a:lnSpc>
                <a:spcPct val="110000"/>
              </a:lnSpc>
              <a:spcBef>
                <a:spcPts val="600"/>
              </a:spcBef>
            </a:pPr>
            <a:r>
              <a:rPr lang="zh-CN" altLang="en-US" sz="1800" dirty="0" smtClean="0"/>
              <a:t>建筑与城市文化</a:t>
            </a:r>
            <a:endParaRPr lang="en-US" altLang="zh-CN" sz="1800" dirty="0" smtClean="0"/>
          </a:p>
          <a:p>
            <a:pPr lvl="1">
              <a:lnSpc>
                <a:spcPct val="110000"/>
              </a:lnSpc>
              <a:spcBef>
                <a:spcPts val="600"/>
              </a:spcBef>
            </a:pPr>
            <a:r>
              <a:rPr lang="zh-CN" altLang="en-US" sz="1800" dirty="0" smtClean="0"/>
              <a:t>超越学科的认知基础</a:t>
            </a:r>
            <a:endParaRPr lang="en-US" altLang="zh-CN" sz="1800" dirty="0" smtClean="0"/>
          </a:p>
          <a:p>
            <a:pPr lvl="1">
              <a:lnSpc>
                <a:spcPct val="110000"/>
              </a:lnSpc>
              <a:spcBef>
                <a:spcPts val="600"/>
              </a:spcBef>
            </a:pPr>
            <a:r>
              <a:rPr lang="zh-CN" altLang="en-US" sz="1800" dirty="0" smtClean="0"/>
              <a:t>主权与人权</a:t>
            </a:r>
            <a:endParaRPr lang="en-US" altLang="zh-CN" sz="1800" dirty="0" smtClean="0"/>
          </a:p>
          <a:p>
            <a:pPr lvl="1">
              <a:lnSpc>
                <a:spcPct val="110000"/>
              </a:lnSpc>
              <a:spcBef>
                <a:spcPts val="600"/>
              </a:spcBef>
            </a:pPr>
            <a:r>
              <a:rPr lang="zh-CN" altLang="en-US" sz="1800" dirty="0" smtClean="0"/>
              <a:t>经典与想象：中国古代传说新读</a:t>
            </a:r>
            <a:endParaRPr lang="en-US" altLang="zh-CN" sz="1800" dirty="0" smtClean="0"/>
          </a:p>
          <a:p>
            <a:pPr lvl="1">
              <a:lnSpc>
                <a:spcPct val="110000"/>
              </a:lnSpc>
              <a:spcBef>
                <a:spcPts val="600"/>
              </a:spcBef>
            </a:pPr>
            <a:r>
              <a:rPr lang="zh-CN" altLang="en-US" sz="1800" dirty="0" smtClean="0"/>
              <a:t>政治学的视野</a:t>
            </a:r>
            <a:endParaRPr lang="en-US" altLang="zh-CN" sz="1800" dirty="0" smtClean="0"/>
          </a:p>
          <a:p>
            <a:pPr lvl="1">
              <a:lnSpc>
                <a:spcPct val="110000"/>
              </a:lnSpc>
              <a:spcBef>
                <a:spcPts val="600"/>
              </a:spcBef>
            </a:pPr>
            <a:r>
              <a:rPr lang="zh-CN" altLang="en-US" sz="1800" dirty="0" smtClean="0"/>
              <a:t>国际法和国际关系中的现代性与后现代性</a:t>
            </a:r>
            <a:endParaRPr lang="en-US" altLang="zh-CN" sz="1800" dirty="0" smtClean="0"/>
          </a:p>
          <a:p>
            <a:pPr lvl="1">
              <a:lnSpc>
                <a:spcPct val="110000"/>
              </a:lnSpc>
              <a:spcBef>
                <a:spcPts val="600"/>
              </a:spcBef>
            </a:pPr>
            <a:r>
              <a:rPr lang="zh-CN" altLang="en-US" sz="1800" dirty="0" smtClean="0"/>
              <a:t>西方古代宇宙论</a:t>
            </a:r>
            <a:endParaRPr lang="en-US" altLang="zh-CN" sz="1800" dirty="0" smtClean="0"/>
          </a:p>
          <a:p>
            <a:pPr lvl="1">
              <a:lnSpc>
                <a:spcPct val="110000"/>
              </a:lnSpc>
              <a:spcBef>
                <a:spcPts val="600"/>
              </a:spcBef>
            </a:pPr>
            <a:r>
              <a:rPr lang="zh-CN" altLang="en-US" sz="1800" dirty="0"/>
              <a:t>西方思想经典与现代社会</a:t>
            </a:r>
            <a:endParaRPr lang="en-US" altLang="zh-CN" sz="1800" dirty="0"/>
          </a:p>
          <a:p>
            <a:pPr lvl="1">
              <a:lnSpc>
                <a:spcPct val="110000"/>
              </a:lnSpc>
              <a:spcBef>
                <a:spcPts val="600"/>
              </a:spcBef>
            </a:pPr>
            <a:r>
              <a:rPr lang="zh-CN" altLang="en-US" sz="1800" dirty="0"/>
              <a:t>科技发展与人类文明</a:t>
            </a:r>
            <a:endParaRPr lang="en-US" altLang="zh-CN" sz="1800" dirty="0"/>
          </a:p>
          <a:p>
            <a:pPr lvl="1">
              <a:lnSpc>
                <a:spcPct val="110000"/>
              </a:lnSpc>
              <a:spcBef>
                <a:spcPts val="600"/>
              </a:spcBef>
            </a:pPr>
            <a:endParaRPr lang="en-US" altLang="zh-CN" sz="1800" dirty="0" smtClean="0"/>
          </a:p>
        </p:txBody>
      </p:sp>
    </p:spTree>
    <p:extLst>
      <p:ext uri="{BB962C8B-B14F-4D97-AF65-F5344CB8AC3E}">
        <p14:creationId xmlns:p14="http://schemas.microsoft.com/office/powerpoint/2010/main" val="3497971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38539" y="509588"/>
            <a:ext cx="7402124" cy="1047750"/>
          </a:xfrm>
        </p:spPr>
        <p:txBody>
          <a:bodyPr/>
          <a:lstStyle/>
          <a:p>
            <a:pPr algn="l">
              <a:lnSpc>
                <a:spcPct val="100000"/>
              </a:lnSpc>
              <a:spcBef>
                <a:spcPts val="600"/>
              </a:spcBef>
            </a:pPr>
            <a:r>
              <a:rPr lang="zh-CN" altLang="en-US" sz="4000" b="1" spc="0" dirty="0" smtClean="0">
                <a:solidFill>
                  <a:schemeClr val="tx1"/>
                </a:solidFill>
                <a:latin typeface="微软雅黑" panose="020B0503020204020204" pitchFamily="34" charset="-122"/>
                <a:ea typeface="微软雅黑" panose="020B0503020204020204" pitchFamily="34" charset="-122"/>
              </a:rPr>
              <a:t>实施</a:t>
            </a:r>
            <a:r>
              <a:rPr lang="zh-CN" altLang="en-US" sz="4000" b="1" spc="0" dirty="0">
                <a:solidFill>
                  <a:schemeClr val="tx1"/>
                </a:solidFill>
                <a:latin typeface="微软雅黑" panose="020B0503020204020204" pitchFamily="34" charset="-122"/>
                <a:ea typeface="微软雅黑" panose="020B0503020204020204" pitchFamily="34" charset="-122"/>
              </a:rPr>
              <a:t>学生深度阅读</a:t>
            </a:r>
            <a:r>
              <a:rPr lang="zh-CN" altLang="en-US" sz="4000" b="1" spc="0" dirty="0" smtClean="0">
                <a:solidFill>
                  <a:schemeClr val="tx1"/>
                </a:solidFill>
                <a:latin typeface="微软雅黑" panose="020B0503020204020204" pitchFamily="34" charset="-122"/>
                <a:ea typeface="微软雅黑" panose="020B0503020204020204" pitchFamily="34" charset="-122"/>
              </a:rPr>
              <a:t>计划</a:t>
            </a:r>
            <a:r>
              <a:rPr lang="en-US" altLang="zh-CN" sz="4000" b="1" spc="0" dirty="0" smtClean="0">
                <a:solidFill>
                  <a:schemeClr val="tx1"/>
                </a:solidFill>
                <a:latin typeface="微软雅黑" panose="020B0503020204020204" pitchFamily="34" charset="-122"/>
                <a:ea typeface="微软雅黑" panose="020B0503020204020204" pitchFamily="34" charset="-122"/>
              </a:rPr>
              <a:t/>
            </a:r>
            <a:br>
              <a:rPr lang="en-US" altLang="zh-CN" sz="4000" b="1" spc="0" dirty="0" smtClean="0">
                <a:solidFill>
                  <a:schemeClr val="tx1"/>
                </a:solidFill>
                <a:latin typeface="微软雅黑" panose="020B0503020204020204" pitchFamily="34" charset="-122"/>
                <a:ea typeface="微软雅黑" panose="020B0503020204020204" pitchFamily="34" charset="-122"/>
              </a:rPr>
            </a:br>
            <a:r>
              <a:rPr lang="zh-CN" altLang="en-US" sz="2000" b="1" spc="0" dirty="0">
                <a:solidFill>
                  <a:schemeClr val="tx1"/>
                </a:solidFill>
                <a:latin typeface="微软雅黑" pitchFamily="34" charset="-122"/>
                <a:ea typeface="微软雅黑" pitchFamily="34" charset="-122"/>
              </a:rPr>
              <a:t>倡导</a:t>
            </a:r>
            <a:r>
              <a:rPr lang="zh-CN" altLang="en-US" sz="2000" b="1" spc="0" dirty="0" smtClean="0">
                <a:solidFill>
                  <a:schemeClr val="tx1"/>
                </a:solidFill>
                <a:latin typeface="微软雅黑" pitchFamily="34" charset="-122"/>
                <a:ea typeface="微软雅黑" pitchFamily="34" charset="-122"/>
              </a:rPr>
              <a:t>读书，</a:t>
            </a:r>
            <a:r>
              <a:rPr lang="zh-CN" altLang="zh-CN" sz="2000" b="1" spc="0" dirty="0" smtClean="0">
                <a:solidFill>
                  <a:schemeClr val="tx1"/>
                </a:solidFill>
                <a:latin typeface="微软雅黑" pitchFamily="34" charset="-122"/>
                <a:ea typeface="微软雅黑" pitchFamily="34" charset="-122"/>
              </a:rPr>
              <a:t>强调</a:t>
            </a:r>
            <a:r>
              <a:rPr lang="zh-CN" altLang="zh-CN" sz="2000" b="1" spc="0" dirty="0">
                <a:solidFill>
                  <a:schemeClr val="tx1"/>
                </a:solidFill>
                <a:latin typeface="微软雅黑" pitchFamily="34" charset="-122"/>
                <a:ea typeface="微软雅黑" pitchFamily="34" charset="-122"/>
              </a:rPr>
              <a:t>读书是一种生活</a:t>
            </a:r>
            <a:r>
              <a:rPr lang="zh-CN" altLang="zh-CN" sz="2000" b="1" spc="0" dirty="0" smtClean="0">
                <a:solidFill>
                  <a:schemeClr val="tx1"/>
                </a:solidFill>
                <a:latin typeface="微软雅黑" pitchFamily="34" charset="-122"/>
                <a:ea typeface="微软雅黑" pitchFamily="34" charset="-122"/>
              </a:rPr>
              <a:t>态度</a:t>
            </a:r>
            <a:endParaRPr lang="zh-CN" altLang="en-US" sz="2000" b="1" spc="0" dirty="0">
              <a:solidFill>
                <a:schemeClr val="tx1"/>
              </a:solidFill>
              <a:latin typeface="微软雅黑" panose="020B0503020204020204" pitchFamily="34" charset="-122"/>
              <a:ea typeface="微软雅黑" panose="020B0503020204020204"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392" y="1662753"/>
            <a:ext cx="3216217" cy="1855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2"/>
          <p:cNvSpPr>
            <a:spLocks noChangeArrowheads="1"/>
          </p:cNvSpPr>
          <p:nvPr/>
        </p:nvSpPr>
        <p:spPr bwMode="auto">
          <a:xfrm>
            <a:off x="3544392" y="4189445"/>
            <a:ext cx="5031441" cy="1700309"/>
          </a:xfrm>
          <a:prstGeom prst="rect">
            <a:avLst/>
          </a:prstGeom>
          <a:solidFill>
            <a:schemeClr val="bg1">
              <a:lumMod val="50000"/>
              <a:lumOff val="50000"/>
            </a:schemeClr>
          </a:solidFill>
          <a:ln>
            <a:noFill/>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8" name="Text Box 6"/>
          <p:cNvSpPr txBox="1">
            <a:spLocks noChangeArrowheads="1"/>
          </p:cNvSpPr>
          <p:nvPr/>
        </p:nvSpPr>
        <p:spPr bwMode="auto">
          <a:xfrm>
            <a:off x="3645729" y="4152900"/>
            <a:ext cx="46778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nl-BE" altLang="zh-CN" sz="2800" dirty="0" smtClean="0">
                <a:latin typeface="Arial Black" panose="020B0A04020102020204" pitchFamily="34" charset="0"/>
                <a:ea typeface="宋体" pitchFamily="2" charset="-122"/>
              </a:rPr>
              <a:t>2016 · </a:t>
            </a:r>
            <a:r>
              <a:rPr lang="zh-CN" altLang="en-US" sz="2800" b="1" dirty="0" smtClean="0">
                <a:latin typeface="微软雅黑" panose="020B0503020204020204" pitchFamily="34" charset="-122"/>
                <a:ea typeface="微软雅黑" panose="020B0503020204020204" pitchFamily="34" charset="-122"/>
              </a:rPr>
              <a:t>第一届水木书榜</a:t>
            </a:r>
            <a:endParaRPr lang="nl-NL" altLang="zh-CN" sz="2800" b="1" dirty="0">
              <a:latin typeface="微软雅黑" panose="020B0503020204020204" pitchFamily="34" charset="-122"/>
              <a:ea typeface="微软雅黑" panose="020B0503020204020204" pitchFamily="34" charset="-122"/>
            </a:endParaRPr>
          </a:p>
        </p:txBody>
      </p:sp>
      <p:sp>
        <p:nvSpPr>
          <p:cNvPr id="10" name="Text Box 8"/>
          <p:cNvSpPr txBox="1">
            <a:spLocks noChangeArrowheads="1"/>
          </p:cNvSpPr>
          <p:nvPr/>
        </p:nvSpPr>
        <p:spPr bwMode="auto">
          <a:xfrm>
            <a:off x="3651251" y="4591739"/>
            <a:ext cx="515445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zh-CN" altLang="en-US" sz="2000" dirty="0" smtClean="0">
                <a:latin typeface="微软雅黑" panose="020B0503020204020204" pitchFamily="34" charset="-122"/>
                <a:ea typeface="微软雅黑" panose="020B0503020204020204" pitchFamily="34" charset="-122"/>
              </a:rPr>
              <a:t>清华</a:t>
            </a:r>
            <a:r>
              <a:rPr lang="zh-CN" altLang="en-US" sz="2000" dirty="0">
                <a:latin typeface="微软雅黑" panose="020B0503020204020204" pitchFamily="34" charset="-122"/>
                <a:ea typeface="微软雅黑" panose="020B0503020204020204" pitchFamily="34" charset="-122"/>
              </a:rPr>
              <a:t>学生喜爱的</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本</a:t>
            </a:r>
            <a:r>
              <a:rPr lang="zh-CN" altLang="en-US" sz="2000" dirty="0" smtClean="0">
                <a:latin typeface="微软雅黑" panose="020B0503020204020204" pitchFamily="34" charset="-122"/>
                <a:ea typeface="微软雅黑" panose="020B0503020204020204" pitchFamily="34" charset="-122"/>
              </a:rPr>
              <a:t>好书：</a:t>
            </a:r>
            <a:endParaRPr lang="en-US" altLang="zh-CN" sz="2000" dirty="0" smtClean="0">
              <a:latin typeface="微软雅黑" panose="020B0503020204020204" pitchFamily="34" charset="-122"/>
              <a:ea typeface="微软雅黑" panose="020B0503020204020204" pitchFamily="34" charset="-122"/>
            </a:endParaRPr>
          </a:p>
          <a:p>
            <a:pPr eaLnBrk="1" hangingPunct="1"/>
            <a:r>
              <a:rPr lang="zh-CN" altLang="en-US" sz="2000" b="1" dirty="0" smtClean="0">
                <a:latin typeface="微软雅黑" panose="020B0503020204020204" pitchFamily="34" charset="-122"/>
                <a:ea typeface="微软雅黑" panose="020B0503020204020204" pitchFamily="34" charset="-122"/>
              </a:rPr>
              <a:t>理想国、红楼梦、人间词话、西方</a:t>
            </a:r>
            <a:r>
              <a:rPr lang="zh-CN" altLang="en-US" sz="2000" b="1" dirty="0">
                <a:latin typeface="微软雅黑" panose="020B0503020204020204" pitchFamily="34" charset="-122"/>
                <a:ea typeface="微软雅黑" panose="020B0503020204020204" pitchFamily="34" charset="-122"/>
              </a:rPr>
              <a:t>哲学</a:t>
            </a:r>
            <a:r>
              <a:rPr lang="zh-CN" altLang="en-US" sz="2000" b="1" dirty="0" smtClean="0">
                <a:latin typeface="微软雅黑" panose="020B0503020204020204" pitchFamily="34" charset="-122"/>
                <a:ea typeface="微软雅黑" panose="020B0503020204020204" pitchFamily="34" charset="-122"/>
              </a:rPr>
              <a:t>史、围城、乡土中国、百年孤独、平凡的世界、追</a:t>
            </a:r>
            <a:r>
              <a:rPr lang="zh-CN" altLang="en-US" sz="2000" b="1" dirty="0">
                <a:latin typeface="微软雅黑" panose="020B0503020204020204" pitchFamily="34" charset="-122"/>
                <a:ea typeface="微软雅黑" panose="020B0503020204020204" pitchFamily="34" charset="-122"/>
              </a:rPr>
              <a:t>风筝的</a:t>
            </a:r>
            <a:r>
              <a:rPr lang="zh-CN" altLang="en-US" sz="2000" b="1" dirty="0" smtClean="0">
                <a:latin typeface="微软雅黑" panose="020B0503020204020204" pitchFamily="34" charset="-122"/>
                <a:ea typeface="微软雅黑" panose="020B0503020204020204" pitchFamily="34" charset="-122"/>
              </a:rPr>
              <a:t>人、三体</a:t>
            </a:r>
            <a:r>
              <a:rPr lang="zh-CN" altLang="en-US" sz="2000" dirty="0" smtClean="0">
                <a:latin typeface="微软雅黑" panose="020B0503020204020204" pitchFamily="34" charset="-122"/>
                <a:ea typeface="微软雅黑" panose="020B0503020204020204" pitchFamily="34" charset="-122"/>
              </a:rPr>
              <a:t>。</a:t>
            </a:r>
            <a:endParaRPr lang="nl-NL" altLang="zh-CN" sz="2000" dirty="0">
              <a:latin typeface="微软雅黑" panose="020B0503020204020204" pitchFamily="34" charset="-122"/>
              <a:ea typeface="微软雅黑" panose="020B0503020204020204" pitchFamily="34" charset="-122"/>
            </a:endParaRP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43" y="1662752"/>
            <a:ext cx="2818000" cy="4227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491868" y="3576807"/>
            <a:ext cx="4831740" cy="584775"/>
          </a:xfrm>
          <a:prstGeom prst="rect">
            <a:avLst/>
          </a:prstGeom>
        </p:spPr>
        <p:txBody>
          <a:bodyPr wrap="square">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校长向</a:t>
            </a:r>
            <a:r>
              <a:rPr lang="en-US" altLang="zh-CN" sz="1600" b="1" dirty="0">
                <a:solidFill>
                  <a:schemeClr val="tx1"/>
                </a:solidFill>
                <a:latin typeface="微软雅黑" panose="020B0503020204020204" pitchFamily="34" charset="-122"/>
                <a:ea typeface="微软雅黑" panose="020B0503020204020204" pitchFamily="34" charset="-122"/>
              </a:rPr>
              <a:t>2015</a:t>
            </a:r>
            <a:r>
              <a:rPr lang="zh-CN" altLang="en-US" sz="1600" b="1" dirty="0">
                <a:solidFill>
                  <a:schemeClr val="tx1"/>
                </a:solidFill>
                <a:latin typeface="微软雅黑" panose="020B0503020204020204" pitchFamily="34" charset="-122"/>
                <a:ea typeface="微软雅黑" panose="020B0503020204020204" pitchFamily="34" charset="-122"/>
              </a:rPr>
              <a:t>级本科新生赠书</a:t>
            </a:r>
            <a:r>
              <a:rPr lang="en-US" altLang="zh-CN" sz="1600" b="1" dirty="0">
                <a:solidFill>
                  <a:srgbClr val="FFFF00"/>
                </a:solidFill>
                <a:latin typeface="微软雅黑" panose="020B0503020204020204" pitchFamily="34" charset="-122"/>
                <a:ea typeface="微软雅黑" panose="020B0503020204020204" pitchFamily="34" charset="-122"/>
              </a:rPr>
              <a:t>《</a:t>
            </a:r>
            <a:r>
              <a:rPr lang="zh-CN" altLang="en-US" sz="1600" b="1" dirty="0">
                <a:solidFill>
                  <a:srgbClr val="FFFF00"/>
                </a:solidFill>
                <a:latin typeface="微软雅黑" panose="020B0503020204020204" pitchFamily="34" charset="-122"/>
                <a:ea typeface="微软雅黑" panose="020B0503020204020204" pitchFamily="34" charset="-122"/>
              </a:rPr>
              <a:t>平凡的世界</a:t>
            </a:r>
            <a:r>
              <a:rPr lang="en-US" altLang="zh-CN" sz="1600" b="1" dirty="0" smtClean="0">
                <a:solidFill>
                  <a:srgbClr val="FFFF00"/>
                </a:solidFill>
                <a:latin typeface="微软雅黑" panose="020B0503020204020204" pitchFamily="34" charset="-122"/>
                <a:ea typeface="微软雅黑" panose="020B0503020204020204" pitchFamily="34" charset="-122"/>
              </a:rPr>
              <a:t>》</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r>
              <a:rPr lang="zh-CN" altLang="en-US" sz="1600" b="1" dirty="0" smtClean="0">
                <a:latin typeface="微软雅黑" panose="020B0503020204020204" pitchFamily="34" charset="-122"/>
                <a:ea typeface="微软雅黑" panose="020B0503020204020204" pitchFamily="34" charset="-122"/>
              </a:rPr>
              <a:t>向</a:t>
            </a:r>
            <a:r>
              <a:rPr lang="en-US" altLang="zh-CN" sz="1600" b="1" dirty="0" smtClean="0">
                <a:latin typeface="微软雅黑" panose="020B0503020204020204" pitchFamily="34" charset="-122"/>
                <a:ea typeface="微软雅黑" panose="020B0503020204020204" pitchFamily="34" charset="-122"/>
              </a:rPr>
              <a:t>2016</a:t>
            </a:r>
            <a:r>
              <a:rPr lang="zh-CN" altLang="en-US" sz="1600" b="1" dirty="0" smtClean="0">
                <a:latin typeface="微软雅黑" panose="020B0503020204020204" pitchFamily="34" charset="-122"/>
                <a:ea typeface="微软雅黑" panose="020B0503020204020204" pitchFamily="34" charset="-122"/>
              </a:rPr>
              <a:t>级本科新生赠书</a:t>
            </a:r>
            <a:r>
              <a:rPr lang="en-US" altLang="zh-CN" sz="1600" b="1" dirty="0" smtClean="0">
                <a:solidFill>
                  <a:srgbClr val="FFFF00"/>
                </a:solidFill>
                <a:latin typeface="微软雅黑" panose="020B0503020204020204" pitchFamily="34" charset="-122"/>
                <a:ea typeface="微软雅黑" panose="020B0503020204020204" pitchFamily="34" charset="-122"/>
              </a:rPr>
              <a:t>《</a:t>
            </a:r>
            <a:r>
              <a:rPr lang="zh-CN" altLang="en-US" sz="1600" b="1" dirty="0" smtClean="0">
                <a:solidFill>
                  <a:srgbClr val="FFFF00"/>
                </a:solidFill>
                <a:latin typeface="微软雅黑" panose="020B0503020204020204" pitchFamily="34" charset="-122"/>
                <a:ea typeface="微软雅黑" panose="020B0503020204020204" pitchFamily="34" charset="-122"/>
              </a:rPr>
              <a:t>瓦尔登湖</a:t>
            </a:r>
            <a:r>
              <a:rPr lang="en-US" altLang="zh-CN" sz="1600" b="1" dirty="0" smtClean="0">
                <a:solidFill>
                  <a:srgbClr val="FFFF00"/>
                </a:solidFill>
                <a:latin typeface="微软雅黑" panose="020B0503020204020204" pitchFamily="34" charset="-122"/>
                <a:ea typeface="微软雅黑" panose="020B0503020204020204" pitchFamily="34" charset="-122"/>
              </a:rPr>
              <a:t>》</a:t>
            </a:r>
            <a:endParaRPr lang="zh-CN" altLang="en-US" sz="1600" dirty="0">
              <a:solidFill>
                <a:srgbClr val="FFFF00"/>
              </a:solidFill>
            </a:endParaRPr>
          </a:p>
        </p:txBody>
      </p:sp>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842555" y="1661875"/>
            <a:ext cx="1260828" cy="1856388"/>
          </a:xfrm>
          <a:prstGeom prst="rect">
            <a:avLst/>
          </a:prstGeom>
        </p:spPr>
      </p:pic>
    </p:spTree>
    <p:extLst>
      <p:ext uri="{BB962C8B-B14F-4D97-AF65-F5344CB8AC3E}">
        <p14:creationId xmlns:p14="http://schemas.microsoft.com/office/powerpoint/2010/main" val="3999150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a:solidFill>
                  <a:schemeClr val="tx1"/>
                </a:solidFill>
              </a:rPr>
              <a:t>更</a:t>
            </a:r>
            <a:r>
              <a:rPr lang="zh-CN" altLang="en-US" dirty="0" smtClean="0">
                <a:solidFill>
                  <a:schemeClr val="tx1"/>
                </a:solidFill>
              </a:rPr>
              <a:t>人文 </a:t>
            </a:r>
            <a:r>
              <a:rPr lang="zh-CN" altLang="en-US" sz="2400" dirty="0" smtClean="0">
                <a:solidFill>
                  <a:schemeClr val="tx1"/>
                </a:solidFill>
              </a:rPr>
              <a:t>之</a:t>
            </a:r>
            <a:r>
              <a:rPr lang="zh-CN" altLang="en-US" dirty="0" smtClean="0">
                <a:solidFill>
                  <a:schemeClr val="tx1"/>
                </a:solidFill>
              </a:rPr>
              <a:t> 科学与艺术的融合</a:t>
            </a:r>
            <a:endParaRPr lang="zh-CN" altLang="zh-CN" dirty="0">
              <a:solidFill>
                <a:schemeClr val="tx1"/>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960" y="1858909"/>
            <a:ext cx="8557259" cy="4271303"/>
          </a:xfrm>
          <a:prstGeom prst="rect">
            <a:avLst/>
          </a:prstGeom>
        </p:spPr>
      </p:pic>
      <p:sp>
        <p:nvSpPr>
          <p:cNvPr id="6" name="内容占位符 4"/>
          <p:cNvSpPr txBox="1">
            <a:spLocks/>
          </p:cNvSpPr>
          <p:nvPr/>
        </p:nvSpPr>
        <p:spPr>
          <a:xfrm>
            <a:off x="671326" y="1171575"/>
            <a:ext cx="8058150" cy="601241"/>
          </a:xfrm>
          <a:prstGeom prst="rect">
            <a:avLst/>
          </a:prstGeom>
        </p:spPr>
        <p:txBody>
          <a:bodyPr vert="horz" lIns="91440" tIns="45720" rIns="91440" bIns="45720" rtlCol="0">
            <a:normAutofit/>
          </a:bodyPr>
          <a:lstStyle>
            <a:lvl1pPr marL="360000" indent="-360000" algn="l" defTabSz="914400" rtl="0" eaLnBrk="1" latinLnBrk="0" hangingPunct="1">
              <a:lnSpc>
                <a:spcPct val="110000"/>
              </a:lnSpc>
              <a:spcBef>
                <a:spcPts val="1200"/>
              </a:spcBef>
              <a:buFont typeface="Arial" panose="020B0604020202020204" pitchFamily="34" charset="0"/>
              <a:buChar char="•"/>
              <a:defRPr lang="zh-CN" altLang="en-US" sz="3200" b="1" kern="1200" dirty="0" smtClean="0">
                <a:solidFill>
                  <a:srgbClr val="715096"/>
                </a:solidFill>
                <a:latin typeface="华文中宋" panose="02010600040101010101" pitchFamily="2" charset="-122"/>
                <a:ea typeface="华文中宋" panose="02010600040101010101" pitchFamily="2" charset="-122"/>
                <a:cs typeface="+mn-cs"/>
              </a:defRPr>
            </a:lvl1pPr>
            <a:lvl2pPr marL="720000" indent="-360000" algn="l" defTabSz="914400" rtl="0" eaLnBrk="1" latinLnBrk="0" hangingPunct="1">
              <a:lnSpc>
                <a:spcPct val="100000"/>
              </a:lnSpc>
              <a:spcBef>
                <a:spcPts val="12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2pPr>
            <a:lvl3pPr marL="1152000" indent="-228600" algn="l" defTabSz="914400" rtl="0" eaLnBrk="1" latinLnBrk="0" hangingPunct="1">
              <a:lnSpc>
                <a:spcPct val="90000"/>
              </a:lnSpc>
              <a:spcBef>
                <a:spcPts val="600"/>
              </a:spcBef>
              <a:buFont typeface="Arial" panose="020B0604020202020204" pitchFamily="34" charset="0"/>
              <a:buChar char="•"/>
              <a:defRPr sz="2000" b="1" kern="1200">
                <a:solidFill>
                  <a:schemeClr val="tx1"/>
                </a:solidFill>
                <a:latin typeface="华文仿宋" panose="02010600040101010101" pitchFamily="2" charset="-122"/>
                <a:ea typeface="华文仿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400" dirty="0" smtClean="0">
                <a:solidFill>
                  <a:schemeClr val="tx1"/>
                </a:solidFill>
                <a:latin typeface="微软雅黑" panose="020B0503020204020204" pitchFamily="34" charset="-122"/>
                <a:ea typeface="微软雅黑" panose="020B0503020204020204" pitchFamily="34" charset="-122"/>
              </a:rPr>
              <a:t>“一所伟大的大学，需要一所伟大的博物馆”</a:t>
            </a:r>
            <a:endParaRPr lang="en-US" altLang="zh-CN" sz="2400" dirty="0" smtClean="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7943956"/>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68" y="0"/>
            <a:ext cx="9077063" cy="6858000"/>
          </a:xfrm>
          <a:prstGeom prst="rect">
            <a:avLst/>
          </a:prstGeom>
        </p:spPr>
      </p:pic>
    </p:spTree>
    <p:extLst>
      <p:ext uri="{BB962C8B-B14F-4D97-AF65-F5344CB8AC3E}">
        <p14:creationId xmlns:p14="http://schemas.microsoft.com/office/powerpoint/2010/main" val="32580357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a:solidFill>
                  <a:schemeClr val="tx1"/>
                </a:solidFill>
              </a:rPr>
              <a:t>更</a:t>
            </a:r>
            <a:r>
              <a:rPr lang="zh-CN" altLang="en-US" dirty="0" smtClean="0">
                <a:solidFill>
                  <a:schemeClr val="tx1"/>
                </a:solidFill>
              </a:rPr>
              <a:t>人文 </a:t>
            </a:r>
            <a:r>
              <a:rPr lang="zh-CN" altLang="en-US" sz="2400" dirty="0" smtClean="0">
                <a:solidFill>
                  <a:schemeClr val="tx1"/>
                </a:solidFill>
              </a:rPr>
              <a:t>之</a:t>
            </a:r>
            <a:r>
              <a:rPr lang="zh-CN" altLang="en-US" dirty="0" smtClean="0">
                <a:solidFill>
                  <a:schemeClr val="tx1"/>
                </a:solidFill>
              </a:rPr>
              <a:t> 科学与艺术的融合</a:t>
            </a:r>
            <a:endParaRPr lang="zh-CN" altLang="zh-CN" dirty="0">
              <a:solidFill>
                <a:schemeClr val="tx1"/>
              </a:solidFill>
            </a:endParaRPr>
          </a:p>
        </p:txBody>
      </p:sp>
      <p:sp>
        <p:nvSpPr>
          <p:cNvPr id="11" name="内容占位符 4"/>
          <p:cNvSpPr txBox="1">
            <a:spLocks/>
          </p:cNvSpPr>
          <p:nvPr/>
        </p:nvSpPr>
        <p:spPr>
          <a:xfrm>
            <a:off x="671326" y="1171575"/>
            <a:ext cx="8058150" cy="5256213"/>
          </a:xfrm>
          <a:prstGeom prst="rect">
            <a:avLst/>
          </a:prstGeom>
        </p:spPr>
        <p:txBody>
          <a:bodyPr vert="horz" lIns="91440" tIns="45720" rIns="91440" bIns="45720" rtlCol="0">
            <a:normAutofit/>
          </a:bodyPr>
          <a:lstStyle>
            <a:lvl1pPr marL="360000" indent="-360000" algn="l" defTabSz="914400" rtl="0" eaLnBrk="1" latinLnBrk="0" hangingPunct="1">
              <a:lnSpc>
                <a:spcPct val="110000"/>
              </a:lnSpc>
              <a:spcBef>
                <a:spcPts val="1200"/>
              </a:spcBef>
              <a:buFont typeface="Arial" panose="020B0604020202020204" pitchFamily="34" charset="0"/>
              <a:buChar char="•"/>
              <a:defRPr lang="zh-CN" altLang="en-US" sz="3200" b="1" kern="1200" dirty="0" smtClean="0">
                <a:solidFill>
                  <a:srgbClr val="715096"/>
                </a:solidFill>
                <a:latin typeface="华文中宋" panose="02010600040101010101" pitchFamily="2" charset="-122"/>
                <a:ea typeface="华文中宋" panose="02010600040101010101" pitchFamily="2" charset="-122"/>
                <a:cs typeface="+mn-cs"/>
              </a:defRPr>
            </a:lvl1pPr>
            <a:lvl2pPr marL="720000" indent="-360000" algn="l" defTabSz="914400" rtl="0" eaLnBrk="1" latinLnBrk="0" hangingPunct="1">
              <a:lnSpc>
                <a:spcPct val="100000"/>
              </a:lnSpc>
              <a:spcBef>
                <a:spcPts val="12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2pPr>
            <a:lvl3pPr marL="1152000" indent="-228600" algn="l" defTabSz="914400" rtl="0" eaLnBrk="1" latinLnBrk="0" hangingPunct="1">
              <a:lnSpc>
                <a:spcPct val="90000"/>
              </a:lnSpc>
              <a:spcBef>
                <a:spcPts val="600"/>
              </a:spcBef>
              <a:buFont typeface="Arial" panose="020B0604020202020204" pitchFamily="34" charset="0"/>
              <a:buChar char="•"/>
              <a:defRPr sz="2000" b="1" kern="1200">
                <a:solidFill>
                  <a:schemeClr val="tx1"/>
                </a:solidFill>
                <a:latin typeface="华文仿宋" panose="02010600040101010101" pitchFamily="2" charset="-122"/>
                <a:ea typeface="华文仿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zh-CN" altLang="en-US" sz="2400" b="0" dirty="0" smtClean="0">
                <a:solidFill>
                  <a:schemeClr val="tx1"/>
                </a:solidFill>
                <a:latin typeface="微软雅黑" panose="020B0503020204020204" pitchFamily="34" charset="-122"/>
                <a:ea typeface="微软雅黑" panose="020B0503020204020204" pitchFamily="34" charset="-122"/>
              </a:rPr>
              <a:t>清华大学艺术博物馆，是目前国内最大规模的高校博物馆，现有</a:t>
            </a:r>
            <a:r>
              <a:rPr lang="zh-CN" altLang="en-US" sz="2400" b="0" dirty="0">
                <a:solidFill>
                  <a:schemeClr val="tx1"/>
                </a:solidFill>
                <a:latin typeface="微软雅黑" panose="020B0503020204020204" pitchFamily="34" charset="-122"/>
                <a:ea typeface="微软雅黑" panose="020B0503020204020204" pitchFamily="34" charset="-122"/>
              </a:rPr>
              <a:t>藏品一万三千余组件，品类包括书画、织绣、陶瓷、家具、青铜器及综合艺术品等六大</a:t>
            </a:r>
            <a:r>
              <a:rPr lang="zh-CN" altLang="en-US" sz="2400" b="0" dirty="0" smtClean="0">
                <a:solidFill>
                  <a:schemeClr val="tx1"/>
                </a:solidFill>
                <a:latin typeface="微软雅黑" panose="020B0503020204020204" pitchFamily="34" charset="-122"/>
                <a:ea typeface="微软雅黑" panose="020B0503020204020204" pitchFamily="34" charset="-122"/>
              </a:rPr>
              <a:t>类，目前正举办</a:t>
            </a:r>
            <a:r>
              <a:rPr lang="en-US" altLang="zh-CN" sz="2400" b="0" dirty="0" smtClean="0">
                <a:solidFill>
                  <a:schemeClr val="tx1"/>
                </a:solidFill>
                <a:latin typeface="微软雅黑" panose="020B0503020204020204" pitchFamily="34" charset="-122"/>
                <a:ea typeface="微软雅黑" panose="020B0503020204020204" pitchFamily="34" charset="-122"/>
              </a:rPr>
              <a:t>11</a:t>
            </a:r>
            <a:r>
              <a:rPr lang="zh-CN" altLang="en-US" sz="2400" b="0" dirty="0" smtClean="0">
                <a:solidFill>
                  <a:schemeClr val="tx1"/>
                </a:solidFill>
                <a:latin typeface="微软雅黑" panose="020B0503020204020204" pitchFamily="34" charset="-122"/>
                <a:ea typeface="微软雅黑" panose="020B0503020204020204" pitchFamily="34" charset="-122"/>
              </a:rPr>
              <a:t>场艺术展及两周一次的艺术讲座</a:t>
            </a:r>
            <a:endParaRPr lang="en-US" altLang="zh-CN" sz="2400" b="0" dirty="0" smtClean="0">
              <a:solidFill>
                <a:schemeClr val="tx1"/>
              </a:solidFill>
              <a:latin typeface="微软雅黑" panose="020B0503020204020204" pitchFamily="34" charset="-122"/>
              <a:ea typeface="微软雅黑" panose="020B0503020204020204" pitchFamily="34" charset="-122"/>
            </a:endParaRPr>
          </a:p>
          <a:p>
            <a:pPr lvl="1">
              <a:lnSpc>
                <a:spcPct val="110000"/>
              </a:lnSpc>
              <a:spcBef>
                <a:spcPts val="600"/>
              </a:spcBef>
            </a:pPr>
            <a:r>
              <a:rPr lang="zh-CN" altLang="en-US" sz="2000" dirty="0" smtClean="0"/>
              <a:t>“对话</a:t>
            </a:r>
            <a:r>
              <a:rPr lang="zh-CN" altLang="en-US" sz="2000" dirty="0"/>
              <a:t>达</a:t>
            </a:r>
            <a:r>
              <a:rPr lang="en-US" altLang="zh-CN" sz="2000" dirty="0"/>
              <a:t>·</a:t>
            </a:r>
            <a:r>
              <a:rPr lang="zh-CN" altLang="en-US" sz="2000" dirty="0" smtClean="0"/>
              <a:t>芬奇”</a:t>
            </a:r>
            <a:r>
              <a:rPr lang="en-US" altLang="zh-CN" sz="2000" dirty="0" smtClean="0"/>
              <a:t>—— </a:t>
            </a:r>
            <a:r>
              <a:rPr lang="zh-CN" altLang="en-US" sz="2000" dirty="0"/>
              <a:t>第四届艺术与科学国际作品</a:t>
            </a:r>
            <a:r>
              <a:rPr lang="zh-CN" altLang="en-US" sz="2000" dirty="0" smtClean="0"/>
              <a:t>展</a:t>
            </a:r>
            <a:endParaRPr lang="en-US" altLang="zh-CN" sz="2000" dirty="0" smtClean="0"/>
          </a:p>
          <a:p>
            <a:pPr lvl="1">
              <a:lnSpc>
                <a:spcPct val="110000"/>
              </a:lnSpc>
              <a:spcBef>
                <a:spcPts val="600"/>
              </a:spcBef>
            </a:pPr>
            <a:r>
              <a:rPr lang="zh-CN" altLang="en-US" sz="2000" dirty="0"/>
              <a:t>“清华藏珍”</a:t>
            </a:r>
            <a:r>
              <a:rPr lang="en-US" altLang="zh-CN" sz="2000" dirty="0"/>
              <a:t>——</a:t>
            </a:r>
            <a:r>
              <a:rPr lang="zh-CN" altLang="en-US" sz="2000" dirty="0"/>
              <a:t>清华大学艺术博物馆藏品</a:t>
            </a:r>
            <a:r>
              <a:rPr lang="zh-CN" altLang="en-US" sz="2000" dirty="0" smtClean="0"/>
              <a:t>展</a:t>
            </a:r>
            <a:endParaRPr lang="en-US" altLang="zh-CN" sz="2000" dirty="0" smtClean="0"/>
          </a:p>
          <a:p>
            <a:pPr lvl="1">
              <a:lnSpc>
                <a:spcPct val="110000"/>
              </a:lnSpc>
              <a:spcBef>
                <a:spcPts val="600"/>
              </a:spcBef>
            </a:pPr>
            <a:r>
              <a:rPr lang="zh-CN" altLang="en-US" sz="2000" dirty="0"/>
              <a:t>“尺素情怀”</a:t>
            </a:r>
            <a:r>
              <a:rPr lang="en-US" altLang="zh-CN" sz="2000" dirty="0"/>
              <a:t>——</a:t>
            </a:r>
            <a:r>
              <a:rPr lang="zh-CN" altLang="en-US" sz="2000" dirty="0"/>
              <a:t>清华学人手札展</a:t>
            </a:r>
          </a:p>
          <a:p>
            <a:pPr lvl="1">
              <a:lnSpc>
                <a:spcPct val="110000"/>
              </a:lnSpc>
              <a:spcBef>
                <a:spcPts val="600"/>
              </a:spcBef>
            </a:pPr>
            <a:r>
              <a:rPr lang="zh-CN" altLang="en-US" sz="2000" dirty="0"/>
              <a:t>“营造 </a:t>
            </a:r>
            <a:r>
              <a:rPr lang="en-US" altLang="zh-CN" sz="2000" dirty="0"/>
              <a:t>` </a:t>
            </a:r>
            <a:r>
              <a:rPr lang="zh-CN" altLang="en-US" sz="2000" dirty="0"/>
              <a:t>中华”</a:t>
            </a:r>
            <a:r>
              <a:rPr lang="en-US" altLang="zh-CN" sz="2000" dirty="0"/>
              <a:t>——</a:t>
            </a:r>
            <a:r>
              <a:rPr lang="zh-CN" altLang="en-US" sz="2000" dirty="0"/>
              <a:t>清华营建学科专题展</a:t>
            </a:r>
          </a:p>
          <a:p>
            <a:pPr lvl="1">
              <a:lnSpc>
                <a:spcPct val="110000"/>
              </a:lnSpc>
              <a:spcBef>
                <a:spcPts val="600"/>
              </a:spcBef>
            </a:pPr>
            <a:r>
              <a:rPr lang="zh-CN" altLang="en-US" sz="2000" dirty="0"/>
              <a:t>“思贤师心”</a:t>
            </a:r>
            <a:r>
              <a:rPr lang="en-US" altLang="zh-CN" sz="2000" dirty="0"/>
              <a:t>——</a:t>
            </a:r>
            <a:r>
              <a:rPr lang="zh-CN" altLang="en-US" sz="2000" dirty="0"/>
              <a:t>清华大学美术学院艺术大家作品</a:t>
            </a:r>
            <a:r>
              <a:rPr lang="zh-CN" altLang="en-US" sz="2000" dirty="0" smtClean="0"/>
              <a:t>展</a:t>
            </a:r>
            <a:endParaRPr lang="en-US" altLang="zh-CN" sz="2000" dirty="0" smtClean="0"/>
          </a:p>
          <a:p>
            <a:pPr lvl="1">
              <a:lnSpc>
                <a:spcPct val="110000"/>
              </a:lnSpc>
              <a:spcBef>
                <a:spcPts val="600"/>
              </a:spcBef>
            </a:pPr>
            <a:r>
              <a:rPr lang="zh-CN" altLang="en-US" sz="2000" dirty="0"/>
              <a:t>“竹简上的经典”</a:t>
            </a:r>
            <a:r>
              <a:rPr lang="en-US" altLang="zh-CN" sz="2000" dirty="0"/>
              <a:t>——</a:t>
            </a:r>
            <a:r>
              <a:rPr lang="zh-CN" altLang="en-US" sz="2000" dirty="0"/>
              <a:t>清华简文献</a:t>
            </a:r>
            <a:r>
              <a:rPr lang="zh-CN" altLang="en-US" sz="2000" dirty="0" smtClean="0"/>
              <a:t>展</a:t>
            </a:r>
            <a:endParaRPr lang="en-US" altLang="zh-CN" sz="2000" dirty="0" smtClean="0"/>
          </a:p>
          <a:p>
            <a:pPr lvl="1">
              <a:lnSpc>
                <a:spcPct val="110000"/>
              </a:lnSpc>
              <a:spcBef>
                <a:spcPts val="600"/>
              </a:spcBef>
            </a:pPr>
            <a:r>
              <a:rPr lang="zh-CN" altLang="en-US" sz="2000" dirty="0"/>
              <a:t>“学院传薪”</a:t>
            </a:r>
            <a:r>
              <a:rPr lang="en-US" altLang="zh-CN" sz="2000" dirty="0"/>
              <a:t>——</a:t>
            </a:r>
            <a:r>
              <a:rPr lang="zh-CN" altLang="en-US" sz="2000" dirty="0"/>
              <a:t>清华大学美术学院艺术作品展等</a:t>
            </a:r>
            <a:r>
              <a:rPr lang="zh-CN" altLang="en-US" sz="2000" dirty="0" smtClean="0"/>
              <a:t>展览</a:t>
            </a:r>
            <a:endParaRPr lang="en-US" altLang="zh-CN" sz="2000" dirty="0" smtClean="0"/>
          </a:p>
          <a:p>
            <a:pPr lvl="1">
              <a:lnSpc>
                <a:spcPct val="110000"/>
              </a:lnSpc>
              <a:spcBef>
                <a:spcPts val="600"/>
              </a:spcBef>
            </a:pPr>
            <a:r>
              <a:rPr lang="en-US" altLang="zh-CN" sz="2000" dirty="0"/>
              <a:t>……</a:t>
            </a:r>
            <a:endParaRPr lang="zh-CN" altLang="en-US" sz="2000" dirty="0" smtClean="0"/>
          </a:p>
        </p:txBody>
      </p:sp>
    </p:spTree>
    <p:extLst>
      <p:ext uri="{BB962C8B-B14F-4D97-AF65-F5344CB8AC3E}">
        <p14:creationId xmlns:p14="http://schemas.microsoft.com/office/powerpoint/2010/main" val="2375772516"/>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39849" y="1400443"/>
            <a:ext cx="4903520" cy="4636975"/>
          </a:xfrm>
        </p:spPr>
        <p:txBody>
          <a:bodyPr>
            <a:normAutofit fontScale="92500"/>
          </a:bodyPr>
          <a:lstStyle/>
          <a:p>
            <a:pPr>
              <a:buFont typeface="Wingdings" panose="05000000000000000000" pitchFamily="2" charset="2"/>
              <a:buChar char="l"/>
            </a:pPr>
            <a:r>
              <a:rPr lang="zh-CN" altLang="en-US" dirty="0" smtClean="0">
                <a:solidFill>
                  <a:srgbClr val="C00000"/>
                </a:solidFill>
              </a:rPr>
              <a:t>“天行健，君子以自强不息；地势坤，君子以厚德载物。”</a:t>
            </a:r>
            <a:endParaRPr lang="en-US" altLang="zh-CN" dirty="0" smtClean="0">
              <a:solidFill>
                <a:srgbClr val="C00000"/>
              </a:solidFill>
            </a:endParaRPr>
          </a:p>
          <a:p>
            <a:r>
              <a:rPr lang="zh-CN" altLang="en-US" b="0" dirty="0">
                <a:solidFill>
                  <a:schemeClr val="tx1"/>
                </a:solidFill>
              </a:rPr>
              <a:t> </a:t>
            </a:r>
            <a:r>
              <a:rPr lang="en-US" altLang="zh-CN" b="0" dirty="0" smtClean="0">
                <a:solidFill>
                  <a:schemeClr val="tx1"/>
                </a:solidFill>
              </a:rPr>
              <a:t>1914</a:t>
            </a:r>
            <a:r>
              <a:rPr lang="zh-CN" altLang="en-US" b="0" dirty="0">
                <a:solidFill>
                  <a:schemeClr val="tx1"/>
                </a:solidFill>
              </a:rPr>
              <a:t>年冬</a:t>
            </a:r>
            <a:r>
              <a:rPr lang="zh-CN" altLang="en-US" b="0" dirty="0" smtClean="0">
                <a:solidFill>
                  <a:schemeClr val="tx1"/>
                </a:solidFill>
              </a:rPr>
              <a:t>，清华大学国学院教授梁启超</a:t>
            </a:r>
            <a:r>
              <a:rPr lang="zh-CN" altLang="en-US" b="0" dirty="0">
                <a:solidFill>
                  <a:schemeClr val="tx1"/>
                </a:solidFill>
              </a:rPr>
              <a:t>先生为清华学子做了一场题为“君子”的演讲，从此“自强不息，厚德载物”</a:t>
            </a:r>
            <a:r>
              <a:rPr lang="zh-CN" altLang="en-US" b="0" dirty="0" smtClean="0">
                <a:solidFill>
                  <a:schemeClr val="tx1"/>
                </a:solidFill>
              </a:rPr>
              <a:t>这</a:t>
            </a:r>
            <a:r>
              <a:rPr lang="en-US" altLang="zh-CN" b="0" dirty="0" smtClean="0">
                <a:solidFill>
                  <a:schemeClr val="tx1"/>
                </a:solidFill>
              </a:rPr>
              <a:t>《</a:t>
            </a:r>
            <a:r>
              <a:rPr lang="zh-CN" altLang="en-US" b="0" dirty="0">
                <a:solidFill>
                  <a:schemeClr val="tx1"/>
                </a:solidFill>
              </a:rPr>
              <a:t>周易</a:t>
            </a:r>
            <a:r>
              <a:rPr lang="en-US" altLang="zh-CN" b="0" dirty="0">
                <a:solidFill>
                  <a:schemeClr val="tx1"/>
                </a:solidFill>
              </a:rPr>
              <a:t>》</a:t>
            </a:r>
            <a:r>
              <a:rPr lang="zh-CN" altLang="en-US" b="0" dirty="0">
                <a:solidFill>
                  <a:schemeClr val="tx1"/>
                </a:solidFill>
              </a:rPr>
              <a:t>中的乾坤二卦象词，就成为了百年来清华人不断追索不断实践的目标与动力</a:t>
            </a:r>
            <a:r>
              <a:rPr lang="zh-CN" altLang="en-US" b="0" dirty="0" smtClean="0">
                <a:solidFill>
                  <a:schemeClr val="tx1"/>
                </a:solidFill>
              </a:rPr>
              <a:t>。</a:t>
            </a:r>
            <a:endParaRPr lang="en-US" altLang="zh-CN" b="0" dirty="0" smtClean="0">
              <a:solidFill>
                <a:schemeClr val="tx1"/>
              </a:solidFill>
            </a:endParaRPr>
          </a:p>
        </p:txBody>
      </p:sp>
      <p:pic>
        <p:nvPicPr>
          <p:cNvPr id="8" name="Picture 10" descr="J:\thu\人物\梁启超.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616" y="1572565"/>
            <a:ext cx="2717734" cy="37970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97616" y="5377340"/>
            <a:ext cx="2861534" cy="707886"/>
          </a:xfrm>
          <a:prstGeom prst="rect">
            <a:avLst/>
          </a:prstGeom>
          <a:solidFill>
            <a:schemeClr val="bg1"/>
          </a:solidFill>
          <a:effectLst>
            <a:softEdge rad="127000"/>
          </a:effectLst>
        </p:spPr>
        <p:txBody>
          <a:bodyPr wrap="square">
            <a:spAutoFit/>
          </a:bodyPr>
          <a:lstStyle/>
          <a:p>
            <a:pPr>
              <a:defRPr/>
            </a:pPr>
            <a:r>
              <a:rPr lang="zh-CN" altLang="en-US" sz="2000" b="1" dirty="0" smtClean="0">
                <a:solidFill>
                  <a:srgbClr val="715096"/>
                </a:solidFill>
                <a:latin typeface="楷体" pitchFamily="49" charset="-122"/>
                <a:ea typeface="楷体" pitchFamily="49" charset="-122"/>
              </a:rPr>
              <a:t>国学四大导师</a:t>
            </a:r>
            <a:r>
              <a:rPr lang="en-US" altLang="zh-CN" sz="2000" b="1" dirty="0" smtClean="0">
                <a:solidFill>
                  <a:srgbClr val="715096"/>
                </a:solidFill>
                <a:latin typeface="楷体" pitchFamily="49" charset="-122"/>
                <a:ea typeface="楷体" pitchFamily="49" charset="-122"/>
              </a:rPr>
              <a:t>—</a:t>
            </a:r>
            <a:r>
              <a:rPr lang="zh-CN" altLang="en-US" sz="2000" b="1" dirty="0" smtClean="0">
                <a:solidFill>
                  <a:srgbClr val="715096"/>
                </a:solidFill>
                <a:latin typeface="楷体" pitchFamily="49" charset="-122"/>
                <a:ea typeface="楷体" pitchFamily="49" charset="-122"/>
              </a:rPr>
              <a:t>梁启超</a:t>
            </a:r>
            <a:endParaRPr lang="en-US" altLang="zh-CN" sz="2000" b="1" dirty="0" smtClean="0">
              <a:solidFill>
                <a:srgbClr val="715096"/>
              </a:solidFill>
              <a:latin typeface="楷体" pitchFamily="49" charset="-122"/>
              <a:ea typeface="楷体" pitchFamily="49" charset="-122"/>
            </a:endParaRPr>
          </a:p>
          <a:p>
            <a:pPr algn="ctr">
              <a:defRPr/>
            </a:pPr>
            <a:r>
              <a:rPr lang="zh-CN" altLang="en-US" sz="2000" b="1" dirty="0" smtClean="0">
                <a:solidFill>
                  <a:srgbClr val="715096"/>
                </a:solidFill>
                <a:latin typeface="楷体" pitchFamily="49" charset="-122"/>
                <a:ea typeface="楷体" pitchFamily="49" charset="-122"/>
              </a:rPr>
              <a:t>（清华国学院教授）</a:t>
            </a:r>
            <a:endParaRPr lang="zh-CN" altLang="en-US" sz="2000" b="1" dirty="0">
              <a:solidFill>
                <a:srgbClr val="715096"/>
              </a:solidFill>
              <a:latin typeface="楷体" pitchFamily="49" charset="-122"/>
              <a:ea typeface="楷体" pitchFamily="49" charset="-122"/>
            </a:endParaRPr>
          </a:p>
        </p:txBody>
      </p:sp>
      <p:sp>
        <p:nvSpPr>
          <p:cNvPr id="7"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校训：</a:t>
            </a:r>
            <a:r>
              <a:rPr lang="en-US" altLang="zh-CN" dirty="0" smtClean="0"/>
              <a:t>自强不息</a:t>
            </a:r>
            <a:r>
              <a:rPr lang="en-US" altLang="zh-CN" dirty="0"/>
              <a:t>、</a:t>
            </a:r>
            <a:r>
              <a:rPr lang="en-US" altLang="zh-CN" dirty="0" smtClean="0"/>
              <a:t>厚德载物</a:t>
            </a:r>
            <a:endParaRPr lang="en-US" altLang="zh-CN" dirty="0"/>
          </a:p>
          <a:p>
            <a:endParaRPr lang="zh-CN" dirty="0"/>
          </a:p>
        </p:txBody>
      </p:sp>
    </p:spTree>
    <p:extLst>
      <p:ext uri="{BB962C8B-B14F-4D97-AF65-F5344CB8AC3E}">
        <p14:creationId xmlns:p14="http://schemas.microsoft.com/office/powerpoint/2010/main" val="31042687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4294967295"/>
          </p:nvPr>
        </p:nvSpPr>
        <p:spPr>
          <a:xfrm>
            <a:off x="780695" y="1194620"/>
            <a:ext cx="8058150" cy="2357437"/>
          </a:xfrm>
        </p:spPr>
        <p:txBody>
          <a:bodyPr>
            <a:normAutofit/>
          </a:bodyPr>
          <a:lstStyle/>
          <a:p>
            <a:pPr marL="0" indent="0">
              <a:lnSpc>
                <a:spcPct val="100000"/>
              </a:lnSpc>
              <a:buNone/>
            </a:pPr>
            <a:r>
              <a:rPr lang="zh-CN" altLang="en-US" sz="2400" dirty="0" smtClean="0">
                <a:solidFill>
                  <a:schemeClr val="tx1"/>
                </a:solidFill>
              </a:rPr>
              <a:t>清华简</a:t>
            </a:r>
            <a:r>
              <a:rPr lang="zh-CN" altLang="en-US" sz="1800" b="0" dirty="0" smtClean="0">
                <a:solidFill>
                  <a:schemeClr val="tx1"/>
                </a:solidFill>
              </a:rPr>
              <a:t>：在</a:t>
            </a:r>
            <a:r>
              <a:rPr lang="en-US" altLang="zh-CN" sz="1800" b="0" dirty="0">
                <a:solidFill>
                  <a:schemeClr val="tx1"/>
                </a:solidFill>
              </a:rPr>
              <a:t>2008</a:t>
            </a:r>
            <a:r>
              <a:rPr lang="zh-CN" altLang="en-US" sz="1800" b="0" dirty="0">
                <a:solidFill>
                  <a:schemeClr val="tx1"/>
                </a:solidFill>
              </a:rPr>
              <a:t>年</a:t>
            </a:r>
            <a:r>
              <a:rPr lang="en-US" altLang="zh-CN" sz="1800" b="0" dirty="0">
                <a:solidFill>
                  <a:schemeClr val="tx1"/>
                </a:solidFill>
              </a:rPr>
              <a:t>7</a:t>
            </a:r>
            <a:r>
              <a:rPr lang="zh-CN" altLang="en-US" sz="1800" b="0" dirty="0">
                <a:solidFill>
                  <a:schemeClr val="tx1"/>
                </a:solidFill>
              </a:rPr>
              <a:t>月，由校友赵伟国捐赠给母校</a:t>
            </a:r>
            <a:r>
              <a:rPr lang="zh-CN" altLang="en-US" sz="1800" b="0" dirty="0" smtClean="0">
                <a:solidFill>
                  <a:schemeClr val="tx1"/>
                </a:solidFill>
              </a:rPr>
              <a:t>清华大学。</a:t>
            </a:r>
            <a:r>
              <a:rPr lang="zh-CN" altLang="en-US" sz="1800" b="0" dirty="0">
                <a:solidFill>
                  <a:schemeClr val="tx1"/>
                </a:solidFill>
              </a:rPr>
              <a:t>清华简约有</a:t>
            </a:r>
            <a:r>
              <a:rPr lang="en-US" altLang="zh-CN" sz="1800" b="0" dirty="0">
                <a:solidFill>
                  <a:schemeClr val="tx1"/>
                </a:solidFill>
              </a:rPr>
              <a:t>2500</a:t>
            </a:r>
            <a:r>
              <a:rPr lang="zh-CN" altLang="en-US" sz="1800" b="0" dirty="0">
                <a:solidFill>
                  <a:schemeClr val="tx1"/>
                </a:solidFill>
              </a:rPr>
              <a:t>枚（含残片），总字数近</a:t>
            </a:r>
            <a:r>
              <a:rPr lang="en-US" altLang="zh-CN" sz="1800" b="0" dirty="0">
                <a:solidFill>
                  <a:schemeClr val="tx1"/>
                </a:solidFill>
              </a:rPr>
              <a:t>6</a:t>
            </a:r>
            <a:r>
              <a:rPr lang="zh-CN" altLang="en-US" sz="1800" b="0" dirty="0">
                <a:solidFill>
                  <a:schemeClr val="tx1"/>
                </a:solidFill>
              </a:rPr>
              <a:t>万，用楚国文字书写而成，是迄今发现的战国竹简中数量最大的一批，经过编排，总共约有</a:t>
            </a:r>
            <a:r>
              <a:rPr lang="en-US" altLang="zh-CN" sz="1800" b="0" dirty="0">
                <a:solidFill>
                  <a:schemeClr val="tx1"/>
                </a:solidFill>
              </a:rPr>
              <a:t>64</a:t>
            </a:r>
            <a:r>
              <a:rPr lang="zh-CN" altLang="en-US" sz="1800" b="0" dirty="0">
                <a:solidFill>
                  <a:schemeClr val="tx1"/>
                </a:solidFill>
              </a:rPr>
              <a:t>篇</a:t>
            </a:r>
            <a:r>
              <a:rPr lang="zh-CN" altLang="en-US" sz="1800" b="0" dirty="0" smtClean="0">
                <a:solidFill>
                  <a:schemeClr val="tx1"/>
                </a:solidFill>
              </a:rPr>
              <a:t>文献，将重新定义</a:t>
            </a:r>
            <a:r>
              <a:rPr lang="en-US" altLang="zh-CN" sz="1800" b="0" dirty="0" smtClean="0">
                <a:solidFill>
                  <a:schemeClr val="tx1"/>
                </a:solidFill>
              </a:rPr>
              <a:t>《</a:t>
            </a:r>
            <a:r>
              <a:rPr lang="zh-CN" altLang="en-US" sz="1800" b="0" dirty="0" smtClean="0">
                <a:solidFill>
                  <a:schemeClr val="tx1"/>
                </a:solidFill>
              </a:rPr>
              <a:t>尚书</a:t>
            </a:r>
            <a:r>
              <a:rPr lang="en-US" altLang="zh-CN" sz="1800" b="0" dirty="0" smtClean="0">
                <a:solidFill>
                  <a:schemeClr val="tx1"/>
                </a:solidFill>
              </a:rPr>
              <a:t>》</a:t>
            </a:r>
            <a:r>
              <a:rPr lang="zh-CN" altLang="en-US" sz="1800" b="0" dirty="0" smtClean="0">
                <a:solidFill>
                  <a:schemeClr val="tx1"/>
                </a:solidFill>
              </a:rPr>
              <a:t>等古文。</a:t>
            </a:r>
            <a:endParaRPr lang="en-US" altLang="zh-CN" sz="1800" b="0" dirty="0">
              <a:solidFill>
                <a:schemeClr val="tx1"/>
              </a:solidFill>
            </a:endParaRPr>
          </a:p>
          <a:p>
            <a:pPr marL="0" indent="0">
              <a:lnSpc>
                <a:spcPct val="100000"/>
              </a:lnSpc>
              <a:buNone/>
            </a:pPr>
            <a:r>
              <a:rPr lang="en-US" altLang="zh-CN" sz="1800" b="0" dirty="0" smtClean="0">
                <a:solidFill>
                  <a:schemeClr val="tx1"/>
                </a:solidFill>
              </a:rPr>
              <a:t>2016</a:t>
            </a:r>
            <a:r>
              <a:rPr lang="zh-CN" altLang="en-US" sz="1800" b="0" dirty="0">
                <a:solidFill>
                  <a:schemeClr val="tx1"/>
                </a:solidFill>
              </a:rPr>
              <a:t>年</a:t>
            </a:r>
            <a:r>
              <a:rPr lang="en-US" altLang="zh-CN" sz="1800" b="0" dirty="0">
                <a:solidFill>
                  <a:schemeClr val="tx1"/>
                </a:solidFill>
              </a:rPr>
              <a:t>4</a:t>
            </a:r>
            <a:r>
              <a:rPr lang="zh-CN" altLang="en-US" sz="1800" b="0" dirty="0">
                <a:solidFill>
                  <a:schemeClr val="tx1"/>
                </a:solidFill>
              </a:rPr>
              <a:t>月</a:t>
            </a:r>
            <a:r>
              <a:rPr lang="en-US" altLang="zh-CN" sz="1800" b="0" dirty="0">
                <a:solidFill>
                  <a:schemeClr val="tx1"/>
                </a:solidFill>
              </a:rPr>
              <a:t>15</a:t>
            </a:r>
            <a:r>
              <a:rPr lang="zh-CN" altLang="en-US" sz="1800" b="0" dirty="0">
                <a:solidFill>
                  <a:schemeClr val="tx1"/>
                </a:solidFill>
              </a:rPr>
              <a:t>日，李克强总理一行考察清华大学，来到图书馆，考察出土文献研究与保护中心对“清华简”的保护与研究工作。</a:t>
            </a:r>
            <a:endParaRPr lang="en-US" altLang="zh-CN" sz="1800" b="0" dirty="0">
              <a:solidFill>
                <a:schemeClr val="tx1"/>
              </a:solidFill>
            </a:endParaRPr>
          </a:p>
        </p:txBody>
      </p:sp>
      <p:sp>
        <p:nvSpPr>
          <p:cNvPr id="8"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solidFill>
                  <a:schemeClr val="tx1"/>
                </a:solidFill>
              </a:rPr>
              <a:t>更人文 </a:t>
            </a:r>
            <a:r>
              <a:rPr lang="zh-CN" altLang="en-US" sz="2800" dirty="0" smtClean="0">
                <a:solidFill>
                  <a:schemeClr val="tx1"/>
                </a:solidFill>
              </a:rPr>
              <a:t>之</a:t>
            </a:r>
            <a:r>
              <a:rPr lang="zh-CN" altLang="en-US" dirty="0" smtClean="0">
                <a:solidFill>
                  <a:schemeClr val="tx1"/>
                </a:solidFill>
              </a:rPr>
              <a:t> 古今贯通</a:t>
            </a:r>
            <a:endParaRPr lang="zh-CN" altLang="zh-CN" dirty="0">
              <a:solidFill>
                <a:schemeClr val="tx1"/>
              </a:solidFill>
            </a:endParaRPr>
          </a:p>
        </p:txBody>
      </p:sp>
      <p:pic>
        <p:nvPicPr>
          <p:cNvPr id="2050" name="Picture 2" descr="http://news.tsinghua.edu.cn/publish/thunews/9658/20160418121509076990319/1460953520889.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139518" y="3844664"/>
            <a:ext cx="3096361" cy="24294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news.tsinghua.edu.cn/publish/thunews/9658/20160418121509076990319/146095353597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566" y="3849622"/>
            <a:ext cx="3708050" cy="24244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4734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79300" y="585471"/>
            <a:ext cx="7260092" cy="706438"/>
          </a:xfrm>
        </p:spPr>
        <p:txBody>
          <a:bodyPr/>
          <a:lstStyle/>
          <a:p>
            <a:r>
              <a:rPr lang="zh-CN" altLang="en-US" b="1" dirty="0" smtClean="0">
                <a:solidFill>
                  <a:schemeClr val="tx1"/>
                </a:solidFill>
                <a:latin typeface="微软雅黑" panose="020B0503020204020204" pitchFamily="34" charset="-122"/>
                <a:ea typeface="微软雅黑" panose="020B0503020204020204" pitchFamily="34" charset="-122"/>
              </a:rPr>
              <a:t>更人文 </a:t>
            </a:r>
            <a:r>
              <a:rPr lang="zh-CN" altLang="en-US" sz="2800" b="1" dirty="0" smtClean="0">
                <a:solidFill>
                  <a:schemeClr val="tx1"/>
                </a:solidFill>
                <a:latin typeface="微软雅黑" panose="020B0503020204020204" pitchFamily="34" charset="-122"/>
                <a:ea typeface="微软雅黑" panose="020B0503020204020204" pitchFamily="34" charset="-122"/>
              </a:rPr>
              <a:t>之</a:t>
            </a:r>
            <a:r>
              <a:rPr lang="zh-CN" altLang="en-US" b="1" dirty="0" smtClean="0">
                <a:solidFill>
                  <a:schemeClr val="tx1"/>
                </a:solidFill>
                <a:latin typeface="微软雅黑" panose="020B0503020204020204" pitchFamily="34" charset="-122"/>
                <a:ea typeface="微软雅黑" panose="020B0503020204020204" pitchFamily="34" charset="-122"/>
              </a:rPr>
              <a:t> 工科男的文艺范儿</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79300" y="1783143"/>
            <a:ext cx="2219797" cy="2335599"/>
          </a:xfrm>
          <a:prstGeom prst="rect">
            <a:avLst/>
          </a:prstGeom>
          <a:ln>
            <a:noFill/>
          </a:ln>
          <a:effectLst>
            <a:softEdge rad="112500"/>
          </a:effectLst>
        </p:spPr>
      </p:pic>
      <p:sp>
        <p:nvSpPr>
          <p:cNvPr id="6" name="矩形 5"/>
          <p:cNvSpPr/>
          <p:nvPr/>
        </p:nvSpPr>
        <p:spPr>
          <a:xfrm>
            <a:off x="626608" y="5505025"/>
            <a:ext cx="5339752" cy="830997"/>
          </a:xfrm>
          <a:prstGeom prst="rect">
            <a:avLst/>
          </a:prstGeom>
        </p:spPr>
        <p:txBody>
          <a:bodyPr wrap="square">
            <a:spAutoFit/>
          </a:bodyPr>
          <a:lstStyle/>
          <a:p>
            <a:r>
              <a:rPr lang="zh-CN" altLang="en-US" sz="2400" b="1" dirty="0" smtClean="0">
                <a:solidFill>
                  <a:schemeClr val="tx1">
                    <a:lumMod val="50000"/>
                  </a:schemeClr>
                </a:solidFill>
                <a:latin typeface="微软雅黑" panose="020B0503020204020204" pitchFamily="34" charset="-122"/>
                <a:ea typeface="微软雅黑" panose="020B0503020204020204" pitchFamily="34" charset="-122"/>
              </a:rPr>
              <a:t>两把老吉他，三个好朋友，四</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杯冰</a:t>
            </a:r>
            <a:r>
              <a:rPr lang="zh-CN" altLang="en-US" sz="2400" b="1" dirty="0" smtClean="0">
                <a:solidFill>
                  <a:schemeClr val="tx1">
                    <a:lumMod val="50000"/>
                  </a:schemeClr>
                </a:solidFill>
                <a:latin typeface="微软雅黑" panose="020B0503020204020204" pitchFamily="34" charset="-122"/>
                <a:ea typeface="微软雅黑" panose="020B0503020204020204" pitchFamily="34" charset="-122"/>
              </a:rPr>
              <a:t>啤酒，和许多许多好听的歌</a:t>
            </a:r>
            <a:r>
              <a:rPr lang="en-US" altLang="zh-CN" sz="2400" b="1" dirty="0" smtClean="0">
                <a:solidFill>
                  <a:schemeClr val="tx1">
                    <a:lumMod val="50000"/>
                  </a:schemeClr>
                </a:solidFill>
                <a:latin typeface="微软雅黑" panose="020B0503020204020204" pitchFamily="34" charset="-122"/>
                <a:ea typeface="微软雅黑" panose="020B0503020204020204" pitchFamily="34" charset="-122"/>
              </a:rPr>
              <a:t>……</a:t>
            </a:r>
            <a:endParaRPr lang="zh-CN" altLang="en-US" sz="2400" b="1"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593384" y="4312177"/>
            <a:ext cx="2141811" cy="646331"/>
          </a:xfrm>
          <a:prstGeom prst="rect">
            <a:avLst/>
          </a:prstGeom>
        </p:spPr>
        <p:txBody>
          <a:bodyPr wrap="square">
            <a:spAutoFit/>
          </a:bodyPr>
          <a:lstStyle/>
          <a:p>
            <a:r>
              <a:rPr lang="zh-CN" altLang="en-US" sz="2000" b="1" dirty="0">
                <a:latin typeface="楷体" pitchFamily="49" charset="-122"/>
                <a:ea typeface="楷体" pitchFamily="49" charset="-122"/>
              </a:rPr>
              <a:t>李健 </a:t>
            </a:r>
            <a:r>
              <a:rPr lang="zh-CN" altLang="en-US" sz="1600" dirty="0" smtClean="0">
                <a:latin typeface="华文中宋" panose="02010600040101010101" pitchFamily="2" charset="-122"/>
                <a:ea typeface="华文中宋" panose="02010600040101010101" pitchFamily="2" charset="-122"/>
              </a:rPr>
              <a:t>清华大学电子工程系 </a:t>
            </a:r>
            <a:r>
              <a:rPr lang="en-US" altLang="zh-CN" sz="1600" dirty="0" smtClean="0">
                <a:latin typeface="华文中宋" panose="02010600040101010101" pitchFamily="2" charset="-122"/>
                <a:ea typeface="华文中宋" panose="02010600040101010101" pitchFamily="2" charset="-122"/>
              </a:rPr>
              <a:t>1993</a:t>
            </a:r>
            <a:r>
              <a:rPr lang="zh-CN" altLang="en-US" sz="1600" dirty="0" smtClean="0">
                <a:latin typeface="华文中宋" panose="02010600040101010101" pitchFamily="2" charset="-122"/>
                <a:ea typeface="华文中宋" panose="02010600040101010101" pitchFamily="2" charset="-122"/>
              </a:rPr>
              <a:t>级本科</a:t>
            </a:r>
            <a:endParaRPr lang="zh-CN" altLang="en-US" sz="1600" dirty="0">
              <a:latin typeface="华文中宋" panose="02010600040101010101" pitchFamily="2" charset="-122"/>
              <a:ea typeface="华文中宋" panose="02010600040101010101" pitchFamily="2" charset="-122"/>
            </a:endParaRPr>
          </a:p>
        </p:txBody>
      </p:sp>
      <p:pic>
        <p:nvPicPr>
          <p:cNvPr id="8" name="图片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073306" y="1783143"/>
            <a:ext cx="1766169" cy="2335599"/>
          </a:xfrm>
          <a:prstGeom prst="rect">
            <a:avLst/>
          </a:prstGeom>
          <a:ln>
            <a:noFill/>
          </a:ln>
          <a:effectLst>
            <a:softEdge rad="112500"/>
          </a:effectLst>
        </p:spPr>
      </p:pic>
      <p:sp>
        <p:nvSpPr>
          <p:cNvPr id="9" name="矩形 8"/>
          <p:cNvSpPr/>
          <p:nvPr/>
        </p:nvSpPr>
        <p:spPr>
          <a:xfrm>
            <a:off x="2798157" y="4342955"/>
            <a:ext cx="2125056" cy="646331"/>
          </a:xfrm>
          <a:prstGeom prst="rect">
            <a:avLst/>
          </a:prstGeom>
        </p:spPr>
        <p:txBody>
          <a:bodyPr wrap="square">
            <a:spAutoFit/>
          </a:bodyPr>
          <a:lstStyle/>
          <a:p>
            <a:r>
              <a:rPr lang="zh-CN" altLang="en-US" sz="2000" b="1" dirty="0" smtClean="0">
                <a:latin typeface="楷体" pitchFamily="49" charset="-122"/>
                <a:ea typeface="楷体" pitchFamily="49" charset="-122"/>
              </a:rPr>
              <a:t>卢庚戌 </a:t>
            </a:r>
            <a:r>
              <a:rPr lang="zh-CN" altLang="en-US" sz="1600" dirty="0" smtClean="0">
                <a:latin typeface="华文中宋" panose="02010600040101010101" pitchFamily="2" charset="-122"/>
                <a:ea typeface="华文中宋" panose="02010600040101010101" pitchFamily="2" charset="-122"/>
              </a:rPr>
              <a:t>清华大学建筑学院 </a:t>
            </a:r>
            <a:r>
              <a:rPr lang="en-US" altLang="zh-CN" sz="1600" dirty="0" smtClean="0">
                <a:latin typeface="华文中宋" panose="02010600040101010101" pitchFamily="2" charset="-122"/>
                <a:ea typeface="华文中宋" panose="02010600040101010101" pitchFamily="2" charset="-122"/>
              </a:rPr>
              <a:t>1989</a:t>
            </a:r>
            <a:r>
              <a:rPr lang="zh-CN" altLang="en-US" sz="1600" dirty="0" smtClean="0">
                <a:latin typeface="华文中宋" panose="02010600040101010101" pitchFamily="2" charset="-122"/>
                <a:ea typeface="华文中宋" panose="02010600040101010101" pitchFamily="2" charset="-122"/>
              </a:rPr>
              <a:t>级本科</a:t>
            </a:r>
            <a:endParaRPr lang="zh-CN" altLang="en-US" sz="1600" dirty="0">
              <a:latin typeface="华文中宋" panose="02010600040101010101" pitchFamily="2" charset="-122"/>
              <a:ea typeface="华文中宋" panose="02010600040101010101" pitchFamily="2" charset="-122"/>
            </a:endParaRPr>
          </a:p>
        </p:txBody>
      </p:sp>
      <p:pic>
        <p:nvPicPr>
          <p:cNvPr id="10" name="图片 9"/>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955632" y="1774682"/>
            <a:ext cx="1825396" cy="2335599"/>
          </a:xfrm>
          <a:prstGeom prst="rect">
            <a:avLst/>
          </a:prstGeom>
          <a:ln>
            <a:noFill/>
          </a:ln>
          <a:effectLst>
            <a:softEdge rad="112500"/>
          </a:effectLst>
        </p:spPr>
      </p:pic>
      <p:sp>
        <p:nvSpPr>
          <p:cNvPr id="11" name="矩形 10"/>
          <p:cNvSpPr/>
          <p:nvPr/>
        </p:nvSpPr>
        <p:spPr>
          <a:xfrm>
            <a:off x="4867871" y="4337427"/>
            <a:ext cx="2000917" cy="646331"/>
          </a:xfrm>
          <a:prstGeom prst="rect">
            <a:avLst/>
          </a:prstGeom>
        </p:spPr>
        <p:txBody>
          <a:bodyPr wrap="square">
            <a:spAutoFit/>
          </a:bodyPr>
          <a:lstStyle/>
          <a:p>
            <a:r>
              <a:rPr lang="zh-CN" altLang="en-US" sz="2000" b="1" dirty="0" smtClean="0">
                <a:latin typeface="楷体" pitchFamily="49" charset="-122"/>
                <a:ea typeface="楷体" pitchFamily="49" charset="-122"/>
              </a:rPr>
              <a:t>缪杰</a:t>
            </a:r>
            <a:r>
              <a:rPr lang="zh-CN" altLang="en-US" dirty="0" smtClean="0">
                <a:latin typeface="arial" panose="020B0604020202020204" pitchFamily="34" charset="0"/>
              </a:rPr>
              <a:t> </a:t>
            </a:r>
            <a:r>
              <a:rPr lang="zh-CN" altLang="en-US" sz="1600" dirty="0" smtClean="0">
                <a:latin typeface="华文中宋" panose="02010600040101010101" pitchFamily="2" charset="-122"/>
                <a:ea typeface="华文中宋" panose="02010600040101010101" pitchFamily="2" charset="-122"/>
              </a:rPr>
              <a:t>清华大学电子工程系 </a:t>
            </a:r>
            <a:r>
              <a:rPr lang="en-US" altLang="zh-CN" sz="1600" dirty="0" smtClean="0">
                <a:latin typeface="华文中宋" panose="02010600040101010101" pitchFamily="2" charset="-122"/>
                <a:ea typeface="华文中宋" panose="02010600040101010101" pitchFamily="2" charset="-122"/>
              </a:rPr>
              <a:t>1993</a:t>
            </a:r>
            <a:r>
              <a:rPr lang="zh-CN" altLang="en-US" sz="1600" dirty="0" smtClean="0">
                <a:latin typeface="华文中宋" panose="02010600040101010101" pitchFamily="2" charset="-122"/>
                <a:ea typeface="华文中宋" panose="02010600040101010101" pitchFamily="2" charset="-122"/>
              </a:rPr>
              <a:t>级本科</a:t>
            </a:r>
            <a:endParaRPr lang="zh-CN" altLang="en-US" sz="1600" dirty="0">
              <a:latin typeface="华文中宋" panose="02010600040101010101" pitchFamily="2" charset="-122"/>
              <a:ea typeface="华文中宋" panose="02010600040101010101" pitchFamily="2" charset="-122"/>
            </a:endParaRPr>
          </a:p>
        </p:txBody>
      </p:sp>
      <p:pic>
        <p:nvPicPr>
          <p:cNvPr id="13" name="图片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013341" y="1775895"/>
            <a:ext cx="1554701" cy="2334386"/>
          </a:xfrm>
          <a:prstGeom prst="rect">
            <a:avLst/>
          </a:prstGeom>
          <a:ln>
            <a:noFill/>
          </a:ln>
          <a:effectLst>
            <a:softEdge rad="112500"/>
          </a:effectLst>
        </p:spPr>
      </p:pic>
      <p:sp>
        <p:nvSpPr>
          <p:cNvPr id="14" name="矩形 13"/>
          <p:cNvSpPr/>
          <p:nvPr/>
        </p:nvSpPr>
        <p:spPr>
          <a:xfrm>
            <a:off x="7080382" y="4337427"/>
            <a:ext cx="1667111" cy="1446550"/>
          </a:xfrm>
          <a:prstGeom prst="rect">
            <a:avLst/>
          </a:prstGeom>
        </p:spPr>
        <p:txBody>
          <a:bodyPr wrap="square">
            <a:spAutoFit/>
          </a:bodyPr>
          <a:lstStyle/>
          <a:p>
            <a:r>
              <a:rPr lang="zh-CN" altLang="en-US" sz="2400" b="1" dirty="0">
                <a:latin typeface="楷体" pitchFamily="49" charset="-122"/>
                <a:ea typeface="楷体" pitchFamily="49" charset="-122"/>
              </a:rPr>
              <a:t>宋柯</a:t>
            </a:r>
            <a:r>
              <a:rPr lang="zh-CN" altLang="en-US" dirty="0" smtClean="0">
                <a:latin typeface="华文中宋" panose="02010600040101010101" pitchFamily="2" charset="-122"/>
                <a:ea typeface="华文中宋" panose="02010600040101010101" pitchFamily="2" charset="-122"/>
              </a:rPr>
              <a:t> </a:t>
            </a:r>
            <a:r>
              <a:rPr lang="zh-CN" altLang="en-US" sz="1600" dirty="0" smtClean="0">
                <a:latin typeface="华文中宋" panose="02010600040101010101" pitchFamily="2" charset="-122"/>
                <a:ea typeface="华文中宋" panose="02010600040101010101" pitchFamily="2" charset="-122"/>
              </a:rPr>
              <a:t>麦田音乐制作公司创始人，清华大学环境工程系 </a:t>
            </a:r>
            <a:r>
              <a:rPr lang="en-US" altLang="zh-CN" sz="1600" dirty="0" smtClean="0">
                <a:latin typeface="华文中宋" panose="02010600040101010101" pitchFamily="2" charset="-122"/>
                <a:ea typeface="华文中宋" panose="02010600040101010101" pitchFamily="2" charset="-122"/>
              </a:rPr>
              <a:t>1983</a:t>
            </a:r>
            <a:r>
              <a:rPr lang="zh-CN" altLang="en-US" sz="1600" dirty="0" smtClean="0">
                <a:latin typeface="华文中宋" panose="02010600040101010101" pitchFamily="2" charset="-122"/>
                <a:ea typeface="华文中宋" panose="02010600040101010101" pitchFamily="2" charset="-122"/>
              </a:rPr>
              <a:t>级本科</a:t>
            </a:r>
            <a:endParaRPr lang="zh-CN" altLang="en-US" sz="1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79927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146173077645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291909"/>
            <a:ext cx="3405927" cy="5108891"/>
          </a:xfrm>
          <a:prstGeom prst="rect">
            <a:avLst/>
          </a:prstGeom>
          <a:ln>
            <a:noFill/>
          </a:ln>
          <a:effectLst>
            <a:outerShdw blurRad="190500" algn="tl" rotWithShape="0">
              <a:srgbClr val="000000">
                <a:alpha val="70000"/>
              </a:srgbClr>
            </a:outerShdw>
          </a:effectLst>
        </p:spPr>
      </p:pic>
      <p:sp>
        <p:nvSpPr>
          <p:cNvPr id="30" name="TextBox 26"/>
          <p:cNvSpPr txBox="1"/>
          <p:nvPr/>
        </p:nvSpPr>
        <p:spPr>
          <a:xfrm>
            <a:off x="1787631" y="2707581"/>
            <a:ext cx="3816221" cy="2046714"/>
          </a:xfrm>
          <a:prstGeom prst="rect">
            <a:avLst/>
          </a:prstGeom>
          <a:noFill/>
        </p:spPr>
        <p:txBody>
          <a:bodyPr wrap="square" rtlCol="0">
            <a:spAutoFit/>
          </a:bodyPr>
          <a:lstStyle/>
          <a:p>
            <a:pPr algn="just">
              <a:lnSpc>
                <a:spcPct val="150000"/>
              </a:lnSpc>
            </a:pPr>
            <a:r>
              <a:rPr lang="zh-CN" altLang="en-US" sz="2000" dirty="0" smtClean="0">
                <a:solidFill>
                  <a:srgbClr val="FF6600"/>
                </a:solidFill>
                <a:latin typeface="华文中宋" panose="02010600040101010101" pitchFamily="2" charset="-122"/>
                <a:ea typeface="华文中宋" panose="02010600040101010101" pitchFamily="2" charset="-122"/>
                <a:cs typeface="Open Sans" panose="020B0606030504020204" pitchFamily="34" charset="0"/>
              </a:rPr>
              <a:t>梁旋</a:t>
            </a:r>
            <a:endParaRPr lang="en-US" altLang="zh-CN" sz="2000" dirty="0">
              <a:solidFill>
                <a:srgbClr val="FF6600"/>
              </a:solidFill>
              <a:latin typeface="华文中宋" panose="02010600040101010101" pitchFamily="2" charset="-122"/>
              <a:ea typeface="华文中宋" panose="02010600040101010101" pitchFamily="2" charset="-122"/>
              <a:cs typeface="Open Sans" panose="020B0606030504020204" pitchFamily="34" charset="0"/>
            </a:endParaRPr>
          </a:p>
          <a:p>
            <a:pPr algn="just">
              <a:lnSpc>
                <a:spcPct val="150000"/>
              </a:lnSpc>
            </a:pPr>
            <a:r>
              <a:rPr lang="zh-CN" altLang="en-US" dirty="0">
                <a:latin typeface="华文中宋" panose="02010600040101010101" pitchFamily="2" charset="-122"/>
                <a:ea typeface="华文中宋" panose="02010600040101010101" pitchFamily="2" charset="-122"/>
                <a:cs typeface="Open Sans" panose="020B0606030504020204" pitchFamily="34" charset="0"/>
              </a:rPr>
              <a:t>清华大学热能工程系</a:t>
            </a:r>
            <a:endParaRPr lang="en-US" altLang="zh-CN" sz="2000" dirty="0">
              <a:latin typeface="华文中宋" panose="02010600040101010101" pitchFamily="2" charset="-122"/>
              <a:ea typeface="华文中宋" panose="02010600040101010101" pitchFamily="2" charset="-122"/>
              <a:cs typeface="Open Sans" panose="020B0606030504020204" pitchFamily="34" charset="0"/>
            </a:endParaRPr>
          </a:p>
          <a:p>
            <a:pPr algn="just">
              <a:lnSpc>
                <a:spcPct val="150000"/>
              </a:lnSpc>
              <a:spcBef>
                <a:spcPts val="1200"/>
              </a:spcBef>
            </a:pPr>
            <a:r>
              <a:rPr lang="zh-CN" altLang="en-US" sz="2000" dirty="0">
                <a:solidFill>
                  <a:srgbClr val="FF6600"/>
                </a:solidFill>
                <a:latin typeface="华文中宋" panose="02010600040101010101" pitchFamily="2" charset="-122"/>
                <a:ea typeface="华文中宋" panose="02010600040101010101" pitchFamily="2" charset="-122"/>
                <a:cs typeface="Open Sans" panose="020B0606030504020204" pitchFamily="34" charset="0"/>
              </a:rPr>
              <a:t>张春</a:t>
            </a:r>
            <a:endParaRPr lang="en-US" altLang="zh-CN" sz="2000" dirty="0">
              <a:solidFill>
                <a:srgbClr val="FF6600"/>
              </a:solidFill>
              <a:latin typeface="华文中宋" panose="02010600040101010101" pitchFamily="2" charset="-122"/>
              <a:ea typeface="华文中宋" panose="02010600040101010101" pitchFamily="2" charset="-122"/>
              <a:cs typeface="Open Sans" panose="020B0606030504020204" pitchFamily="34" charset="0"/>
            </a:endParaRPr>
          </a:p>
          <a:p>
            <a:pPr algn="just">
              <a:lnSpc>
                <a:spcPct val="150000"/>
              </a:lnSpc>
            </a:pPr>
            <a:r>
              <a:rPr lang="zh-CN" altLang="en-US" dirty="0">
                <a:latin typeface="华文中宋" panose="02010600040101010101" pitchFamily="2" charset="-122"/>
                <a:ea typeface="华文中宋" panose="02010600040101010101" pitchFamily="2" charset="-122"/>
                <a:cs typeface="Open Sans" panose="020B0606030504020204" pitchFamily="34" charset="0"/>
              </a:rPr>
              <a:t>清华大学美术学院</a:t>
            </a:r>
            <a:endParaRPr lang="en-US" altLang="zh-CN" dirty="0">
              <a:latin typeface="华文中宋" panose="02010600040101010101" pitchFamily="2" charset="-122"/>
              <a:ea typeface="华文中宋" panose="02010600040101010101" pitchFamily="2" charset="-122"/>
              <a:cs typeface="Open Sans" panose="020B0606030504020204" pitchFamily="34" charset="0"/>
            </a:endParaRPr>
          </a:p>
        </p:txBody>
      </p:sp>
      <p:sp>
        <p:nvSpPr>
          <p:cNvPr id="7" name="标题 1"/>
          <p:cNvSpPr txBox="1">
            <a:spLocks/>
          </p:cNvSpPr>
          <p:nvPr/>
        </p:nvSpPr>
        <p:spPr>
          <a:xfrm>
            <a:off x="816838" y="1431912"/>
            <a:ext cx="4787014" cy="994172"/>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zh-CN" altLang="en-US" sz="2400" b="1" dirty="0">
                <a:latin typeface="書體坊顏體㊣" panose="02010600030101010101" pitchFamily="2" charset="-122"/>
                <a:ea typeface="書體坊顏體㊣" panose="02010600030101010101" pitchFamily="2" charset="-122"/>
              </a:rPr>
              <a:t>爱</a:t>
            </a:r>
            <a:r>
              <a:rPr lang="zh-CN" altLang="en-US" sz="2400" b="1" dirty="0" smtClean="0">
                <a:latin typeface="書體坊顏體㊣" panose="02010600030101010101" pitchFamily="2" charset="-122"/>
                <a:ea typeface="書體坊顏體㊣" panose="02010600030101010101" pitchFamily="2" charset="-122"/>
              </a:rPr>
              <a:t>一个人，攀</a:t>
            </a:r>
            <a:r>
              <a:rPr lang="zh-CN" altLang="en-US" sz="2400" b="1" dirty="0">
                <a:latin typeface="書體坊顏體㊣" panose="02010600030101010101" pitchFamily="2" charset="-122"/>
                <a:ea typeface="書體坊顏體㊣" panose="02010600030101010101" pitchFamily="2" charset="-122"/>
              </a:rPr>
              <a:t>一座</a:t>
            </a:r>
            <a:r>
              <a:rPr lang="zh-CN" altLang="en-US" sz="2400" b="1" dirty="0" smtClean="0">
                <a:latin typeface="書體坊顏體㊣" panose="02010600030101010101" pitchFamily="2" charset="-122"/>
                <a:ea typeface="書體坊顏體㊣" panose="02010600030101010101" pitchFamily="2" charset="-122"/>
              </a:rPr>
              <a:t>山，追</a:t>
            </a:r>
            <a:r>
              <a:rPr lang="zh-CN" altLang="en-US" sz="2400" b="1" dirty="0">
                <a:latin typeface="書體坊顏體㊣" panose="02010600030101010101" pitchFamily="2" charset="-122"/>
                <a:ea typeface="書體坊顏體㊣" panose="02010600030101010101" pitchFamily="2" charset="-122"/>
              </a:rPr>
              <a:t>一个</a:t>
            </a:r>
            <a:r>
              <a:rPr lang="zh-CN" altLang="en-US" sz="2400" b="1" dirty="0" smtClean="0">
                <a:latin typeface="書體坊顏體㊣" panose="02010600030101010101" pitchFamily="2" charset="-122"/>
                <a:ea typeface="書體坊顏體㊣" panose="02010600030101010101" pitchFamily="2" charset="-122"/>
              </a:rPr>
              <a:t>梦！</a:t>
            </a:r>
            <a:endParaRPr lang="en-US" altLang="zh-CN" sz="2400" b="1" dirty="0" smtClean="0">
              <a:latin typeface="書體坊顏體㊣" panose="02010600030101010101" pitchFamily="2" charset="-122"/>
              <a:ea typeface="書體坊顏體㊣" panose="02010600030101010101" pitchFamily="2" charset="-122"/>
            </a:endParaRPr>
          </a:p>
          <a:p>
            <a:pPr algn="l">
              <a:lnSpc>
                <a:spcPct val="120000"/>
              </a:lnSpc>
            </a:pPr>
            <a:r>
              <a:rPr lang="zh-CN" altLang="en-US" sz="2400" b="1" dirty="0" smtClean="0">
                <a:latin typeface="書體坊顏體㊣" panose="02010600030101010101" pitchFamily="2" charset="-122"/>
                <a:ea typeface="書體坊顏體㊣" panose="02010600030101010101" pitchFamily="2" charset="-122"/>
              </a:rPr>
              <a:t>不妨</a:t>
            </a:r>
            <a:r>
              <a:rPr lang="zh-CN" altLang="en-US" sz="2400" b="1" dirty="0">
                <a:latin typeface="書體坊顏體㊣" panose="02010600030101010101" pitchFamily="2" charset="-122"/>
                <a:ea typeface="書體坊顏體㊣" panose="02010600030101010101" pitchFamily="2" charset="-122"/>
              </a:rPr>
              <a:t>大胆</a:t>
            </a:r>
            <a:r>
              <a:rPr lang="zh-CN" altLang="en-US" sz="2400" b="1" dirty="0" smtClean="0">
                <a:latin typeface="書體坊顏體㊣" panose="02010600030101010101" pitchFamily="2" charset="-122"/>
                <a:ea typeface="書體坊顏體㊣" panose="02010600030101010101" pitchFamily="2" charset="-122"/>
              </a:rPr>
              <a:t>一些！</a:t>
            </a:r>
            <a:endParaRPr lang="zh-CN" altLang="en-US" sz="2400" b="1" dirty="0">
              <a:latin typeface="書體坊顏體㊣" panose="02010600030101010101" pitchFamily="2" charset="-122"/>
              <a:ea typeface="書體坊顏體㊣" panose="02010600030101010101" pitchFamily="2" charset="-122"/>
            </a:endParaRPr>
          </a:p>
        </p:txBody>
      </p:sp>
      <p:sp>
        <p:nvSpPr>
          <p:cNvPr id="5" name="标题 1"/>
          <p:cNvSpPr txBox="1">
            <a:spLocks/>
          </p:cNvSpPr>
          <p:nvPr/>
        </p:nvSpPr>
        <p:spPr>
          <a:xfrm>
            <a:off x="679300" y="585471"/>
            <a:ext cx="7260092" cy="70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solidFill>
                  <a:schemeClr val="tx1"/>
                </a:solidFill>
              </a:rPr>
              <a:t>更人文</a:t>
            </a:r>
            <a:r>
              <a:rPr lang="zh-CN" dirty="0" smtClean="0">
                <a:solidFill>
                  <a:schemeClr val="tx1"/>
                </a:solidFill>
              </a:rPr>
              <a:t> </a:t>
            </a:r>
            <a:r>
              <a:rPr lang="zh-CN" sz="2800" dirty="0" smtClean="0">
                <a:solidFill>
                  <a:schemeClr val="tx1"/>
                </a:solidFill>
              </a:rPr>
              <a:t>之</a:t>
            </a:r>
            <a:r>
              <a:rPr lang="zh-CN" dirty="0" smtClean="0">
                <a:solidFill>
                  <a:schemeClr val="tx1"/>
                </a:solidFill>
              </a:rPr>
              <a:t> 工科男的</a:t>
            </a:r>
            <a:r>
              <a:rPr lang="zh-CN" altLang="en-US" dirty="0" smtClean="0">
                <a:solidFill>
                  <a:schemeClr val="tx1"/>
                </a:solidFill>
              </a:rPr>
              <a:t>电影梦</a:t>
            </a:r>
            <a:endParaRPr lang="zh-CN" dirty="0">
              <a:solidFill>
                <a:schemeClr val="tx1"/>
              </a:solidFill>
            </a:endParaRPr>
          </a:p>
        </p:txBody>
      </p:sp>
      <p:sp>
        <p:nvSpPr>
          <p:cNvPr id="2" name="矩形 1"/>
          <p:cNvSpPr/>
          <p:nvPr/>
        </p:nvSpPr>
        <p:spPr>
          <a:xfrm>
            <a:off x="679300" y="5035792"/>
            <a:ext cx="4572000" cy="1200329"/>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12年磨一剑，来自清华热能系和美院的两个年轻人，从一个偶然的梦开始起步，凭借精美的制作和浓郁的中国风，大鱼海棠成为国产动漫丰碑。</a:t>
            </a:r>
          </a:p>
        </p:txBody>
      </p:sp>
    </p:spTree>
    <p:extLst>
      <p:ext uri="{BB962C8B-B14F-4D97-AF65-F5344CB8AC3E}">
        <p14:creationId xmlns:p14="http://schemas.microsoft.com/office/powerpoint/2010/main" val="3969096439"/>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6"/>
          <p:cNvSpPr txBox="1"/>
          <p:nvPr/>
        </p:nvSpPr>
        <p:spPr>
          <a:xfrm>
            <a:off x="942975" y="2124642"/>
            <a:ext cx="3573479" cy="2492990"/>
          </a:xfrm>
          <a:prstGeom prst="rect">
            <a:avLst/>
          </a:prstGeom>
          <a:noFill/>
        </p:spPr>
        <p:txBody>
          <a:bodyPr wrap="square" rtlCol="0">
            <a:spAutoFit/>
          </a:bodyPr>
          <a:lstStyle/>
          <a:p>
            <a:pPr algn="just">
              <a:lnSpc>
                <a:spcPct val="150000"/>
              </a:lnSpc>
            </a:pPr>
            <a:r>
              <a:rPr lang="zh-CN" altLang="en-US" sz="2400" dirty="0">
                <a:latin typeface="华文中宋" panose="02010600040101010101" pitchFamily="2" charset="-122"/>
                <a:ea typeface="华文中宋" panose="02010600040101010101" pitchFamily="2" charset="-122"/>
                <a:cs typeface="Open Sans" panose="020B0606030504020204" pitchFamily="34" charset="0"/>
              </a:rPr>
              <a:t>郝景芳</a:t>
            </a:r>
            <a:endParaRPr lang="en-US" altLang="zh-CN" sz="2400" dirty="0">
              <a:latin typeface="华文中宋" panose="02010600040101010101" pitchFamily="2" charset="-122"/>
              <a:ea typeface="华文中宋" panose="02010600040101010101" pitchFamily="2" charset="-122"/>
              <a:cs typeface="Open Sans" panose="020B0606030504020204" pitchFamily="34" charset="0"/>
            </a:endParaRPr>
          </a:p>
          <a:p>
            <a:pPr algn="just">
              <a:lnSpc>
                <a:spcPct val="150000"/>
              </a:lnSpc>
            </a:pPr>
            <a:r>
              <a:rPr lang="zh-CN" altLang="en-US" sz="1600" dirty="0" smtClean="0">
                <a:latin typeface="华文中宋" panose="02010600040101010101" pitchFamily="2" charset="-122"/>
                <a:ea typeface="华文中宋" panose="02010600040101010101" pitchFamily="2" charset="-122"/>
                <a:cs typeface="Open Sans" panose="020B0606030504020204" pitchFamily="34" charset="0"/>
              </a:rPr>
              <a:t>清华大学物理系</a:t>
            </a:r>
            <a:r>
              <a:rPr lang="en-US" altLang="zh-CN" sz="1600" dirty="0" smtClean="0">
                <a:latin typeface="华文中宋" panose="02010600040101010101" pitchFamily="2" charset="-122"/>
                <a:ea typeface="华文中宋" panose="02010600040101010101" pitchFamily="2" charset="-122"/>
                <a:cs typeface="Open Sans" panose="020B0606030504020204" pitchFamily="34" charset="0"/>
              </a:rPr>
              <a:t>/</a:t>
            </a:r>
            <a:r>
              <a:rPr lang="zh-CN" altLang="en-US" sz="1600" dirty="0" smtClean="0">
                <a:latin typeface="华文中宋" panose="02010600040101010101" pitchFamily="2" charset="-122"/>
                <a:ea typeface="华文中宋" panose="02010600040101010101" pitchFamily="2" charset="-122"/>
                <a:cs typeface="Open Sans" panose="020B0606030504020204" pitchFamily="34" charset="0"/>
              </a:rPr>
              <a:t>经济管理学院</a:t>
            </a:r>
            <a:endParaRPr lang="en-US" altLang="zh-CN" sz="1600" dirty="0">
              <a:latin typeface="华文中宋" panose="02010600040101010101" pitchFamily="2" charset="-122"/>
              <a:ea typeface="华文中宋" panose="02010600040101010101" pitchFamily="2" charset="-122"/>
              <a:cs typeface="Open Sans" panose="020B0606030504020204" pitchFamily="34" charset="0"/>
            </a:endParaRPr>
          </a:p>
          <a:p>
            <a:pPr algn="just">
              <a:lnSpc>
                <a:spcPct val="150000"/>
              </a:lnSpc>
            </a:pPr>
            <a:endParaRPr lang="en-US" altLang="zh-CN" sz="2400" dirty="0">
              <a:latin typeface="华文中宋" panose="02010600040101010101" pitchFamily="2" charset="-122"/>
              <a:ea typeface="华文中宋" panose="02010600040101010101" pitchFamily="2" charset="-122"/>
              <a:cs typeface="Open Sans" panose="020B0606030504020204" pitchFamily="34" charset="0"/>
            </a:endParaRPr>
          </a:p>
          <a:p>
            <a:pPr marL="257175" indent="-257175" algn="just">
              <a:lnSpc>
                <a:spcPct val="150000"/>
              </a:lnSpc>
              <a:buFont typeface="Arial"/>
              <a:buChar char="•"/>
            </a:pPr>
            <a:r>
              <a:rPr lang="zh-CN" altLang="en-US" sz="2000" dirty="0">
                <a:latin typeface="华文中宋" panose="02010600040101010101" pitchFamily="2" charset="-122"/>
                <a:ea typeface="华文中宋" panose="02010600040101010101" pitchFamily="2" charset="-122"/>
                <a:cs typeface="Open Sans" panose="020B0606030504020204" pitchFamily="34" charset="0"/>
              </a:rPr>
              <a:t>科幻作家</a:t>
            </a:r>
          </a:p>
          <a:p>
            <a:pPr marL="257175" indent="-257175" algn="just">
              <a:lnSpc>
                <a:spcPct val="150000"/>
              </a:lnSpc>
              <a:buFont typeface="Arial"/>
              <a:buChar char="•"/>
            </a:pPr>
            <a:r>
              <a:rPr lang="zh-CN" altLang="en-US" sz="2000" dirty="0">
                <a:latin typeface="华文中宋" panose="02010600040101010101" pitchFamily="2" charset="-122"/>
                <a:ea typeface="华文中宋" panose="02010600040101010101" pitchFamily="2" charset="-122"/>
                <a:cs typeface="Open Sans" panose="020B0606030504020204" pitchFamily="34" charset="0"/>
              </a:rPr>
              <a:t>作品</a:t>
            </a:r>
            <a:r>
              <a:rPr lang="en-US" altLang="zh-CN" sz="2000" dirty="0">
                <a:latin typeface="华文中宋" panose="02010600040101010101" pitchFamily="2" charset="-122"/>
                <a:ea typeface="华文中宋" panose="02010600040101010101" pitchFamily="2" charset="-122"/>
                <a:cs typeface="Open Sans" panose="020B0606030504020204" pitchFamily="34" charset="0"/>
              </a:rPr>
              <a:t>《</a:t>
            </a:r>
            <a:r>
              <a:rPr lang="zh-CN" altLang="en-US" sz="2000" dirty="0">
                <a:latin typeface="华文中宋" panose="02010600040101010101" pitchFamily="2" charset="-122"/>
                <a:ea typeface="华文中宋" panose="02010600040101010101" pitchFamily="2" charset="-122"/>
                <a:cs typeface="Open Sans" panose="020B0606030504020204" pitchFamily="34" charset="0"/>
              </a:rPr>
              <a:t>北京折叠</a:t>
            </a:r>
            <a:r>
              <a:rPr lang="en-US" altLang="zh-CN" sz="2000" dirty="0">
                <a:latin typeface="华文中宋" panose="02010600040101010101" pitchFamily="2" charset="-122"/>
                <a:ea typeface="华文中宋" panose="02010600040101010101" pitchFamily="2" charset="-122"/>
                <a:cs typeface="Open Sans" panose="020B0606030504020204" pitchFamily="34" charset="0"/>
              </a:rPr>
              <a:t>》</a:t>
            </a:r>
            <a:r>
              <a:rPr lang="zh-CN" altLang="en-US" sz="2000" dirty="0">
                <a:latin typeface="华文中宋" panose="02010600040101010101" pitchFamily="2" charset="-122"/>
                <a:ea typeface="华文中宋" panose="02010600040101010101" pitchFamily="2" charset="-122"/>
                <a:cs typeface="Open Sans" panose="020B0606030504020204" pitchFamily="34" charset="0"/>
              </a:rPr>
              <a:t>获雨果奖</a:t>
            </a:r>
            <a:endParaRPr lang="en-US" altLang="zh-CN" sz="2000" dirty="0">
              <a:latin typeface="华文中宋" panose="02010600040101010101" pitchFamily="2" charset="-122"/>
              <a:ea typeface="华文中宋" panose="02010600040101010101" pitchFamily="2" charset="-122"/>
              <a:cs typeface="Open Sans" panose="020B0606030504020204" pitchFamily="34" charset="0"/>
            </a:endParaRPr>
          </a:p>
        </p:txBody>
      </p:sp>
      <p:pic>
        <p:nvPicPr>
          <p:cNvPr id="4" name="图片 3" descr="b3b7d0a20cf431ad1f2eea3b4936acaf2edd9830.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5030" y="1670179"/>
            <a:ext cx="3283574" cy="4041321"/>
          </a:xfrm>
          <a:prstGeom prst="rect">
            <a:avLst/>
          </a:prstGeom>
          <a:ln>
            <a:noFill/>
          </a:ln>
          <a:effectLst>
            <a:outerShdw blurRad="190500" algn="tl" rotWithShape="0">
              <a:srgbClr val="000000">
                <a:alpha val="70000"/>
              </a:srgbClr>
            </a:outerShdw>
          </a:effectLst>
        </p:spPr>
      </p:pic>
      <p:sp>
        <p:nvSpPr>
          <p:cNvPr id="6" name="标题 1"/>
          <p:cNvSpPr txBox="1">
            <a:spLocks/>
          </p:cNvSpPr>
          <p:nvPr/>
        </p:nvSpPr>
        <p:spPr>
          <a:xfrm>
            <a:off x="679300" y="585471"/>
            <a:ext cx="7260092" cy="70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solidFill>
                  <a:schemeClr val="tx1"/>
                </a:solidFill>
              </a:rPr>
              <a:t>更人文 </a:t>
            </a:r>
            <a:r>
              <a:rPr lang="zh-CN" sz="2800" dirty="0" smtClean="0">
                <a:solidFill>
                  <a:schemeClr val="tx1"/>
                </a:solidFill>
              </a:rPr>
              <a:t>之</a:t>
            </a:r>
            <a:r>
              <a:rPr lang="zh-CN" dirty="0" smtClean="0">
                <a:solidFill>
                  <a:schemeClr val="tx1"/>
                </a:solidFill>
              </a:rPr>
              <a:t> </a:t>
            </a:r>
            <a:r>
              <a:rPr lang="zh-CN" altLang="en-US" dirty="0" smtClean="0">
                <a:solidFill>
                  <a:schemeClr val="tx1"/>
                </a:solidFill>
              </a:rPr>
              <a:t>理</a:t>
            </a:r>
            <a:r>
              <a:rPr lang="en-US" altLang="zh-CN" dirty="0" smtClean="0">
                <a:solidFill>
                  <a:schemeClr val="tx1"/>
                </a:solidFill>
              </a:rPr>
              <a:t>/</a:t>
            </a:r>
            <a:r>
              <a:rPr lang="zh-CN" altLang="en-US" dirty="0" smtClean="0">
                <a:solidFill>
                  <a:schemeClr val="tx1"/>
                </a:solidFill>
              </a:rPr>
              <a:t>商科女</a:t>
            </a:r>
            <a:r>
              <a:rPr lang="zh-CN" dirty="0" smtClean="0">
                <a:solidFill>
                  <a:schemeClr val="tx1"/>
                </a:solidFill>
              </a:rPr>
              <a:t>的</a:t>
            </a:r>
            <a:r>
              <a:rPr lang="zh-CN" altLang="en-US" dirty="0" smtClean="0">
                <a:solidFill>
                  <a:schemeClr val="tx1"/>
                </a:solidFill>
              </a:rPr>
              <a:t>科幻梦</a:t>
            </a:r>
            <a:endParaRPr lang="zh-CN" dirty="0">
              <a:solidFill>
                <a:schemeClr val="tx1"/>
              </a:solidFill>
            </a:endParaRPr>
          </a:p>
        </p:txBody>
      </p:sp>
    </p:spTree>
    <p:extLst>
      <p:ext uri="{BB962C8B-B14F-4D97-AF65-F5344CB8AC3E}">
        <p14:creationId xmlns:p14="http://schemas.microsoft.com/office/powerpoint/2010/main" val="2235037780"/>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solidFill>
                  <a:srgbClr val="715096"/>
                </a:solidFill>
              </a:rPr>
              <a:t>在清华，你能获得什么？</a:t>
            </a:r>
            <a:endParaRPr lang="zh-CN" altLang="en-US" dirty="0">
              <a:solidFill>
                <a:srgbClr val="715096"/>
              </a:solidFill>
            </a:endParaRP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8895953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12626" y="2865731"/>
            <a:ext cx="7886700" cy="70643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smtClean="0">
                <a:solidFill>
                  <a:srgbClr val="715096"/>
                </a:solidFill>
                <a:latin typeface="微软雅黑" panose="020B0503020204020204" pitchFamily="34" charset="-122"/>
                <a:ea typeface="微软雅黑" panose="020B0503020204020204" pitchFamily="34" charset="-122"/>
              </a:rPr>
              <a:t>能获得世界一流的专业教育</a:t>
            </a:r>
            <a:endParaRPr lang="zh-CN" altLang="en-US" sz="3600" b="1" dirty="0">
              <a:solidFill>
                <a:srgbClr val="7150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44840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28650" y="365127"/>
            <a:ext cx="7886700" cy="70643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smtClean="0">
                <a:solidFill>
                  <a:srgbClr val="715096"/>
                </a:solidFill>
                <a:latin typeface="微软雅黑" panose="020B0503020204020204" pitchFamily="34" charset="-122"/>
                <a:ea typeface="微软雅黑" panose="020B0503020204020204" pitchFamily="34" charset="-122"/>
              </a:rPr>
              <a:t>清华有世界一流的学科群</a:t>
            </a:r>
            <a:endParaRPr lang="zh-CN" altLang="en-US" sz="3600" b="1" dirty="0">
              <a:solidFill>
                <a:srgbClr val="715096"/>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1413752" y="1241774"/>
            <a:ext cx="6448469" cy="523220"/>
          </a:xfrm>
          <a:prstGeom prst="rect">
            <a:avLst/>
          </a:prstGeom>
          <a:noFill/>
        </p:spPr>
        <p:txBody>
          <a:bodyPr wrap="square" rtlCol="0">
            <a:spAutoFit/>
          </a:bodyPr>
          <a:lstStyle/>
          <a:p>
            <a:pPr algn="ctr"/>
            <a:r>
              <a:rPr lang="en-US" altLang="zh-CN" sz="2800" b="1" dirty="0" smtClean="0">
                <a:solidFill>
                  <a:srgbClr val="715096"/>
                </a:solidFill>
                <a:latin typeface="微软雅黑" panose="020B0503020204020204" pitchFamily="34" charset="-122"/>
                <a:ea typeface="微软雅黑" panose="020B0503020204020204" pitchFamily="34" charset="-122"/>
              </a:rPr>
              <a:t>QS</a:t>
            </a:r>
            <a:r>
              <a:rPr lang="zh-CN" altLang="en-US" sz="2800" b="1" dirty="0" smtClean="0">
                <a:solidFill>
                  <a:srgbClr val="715096"/>
                </a:solidFill>
                <a:latin typeface="微软雅黑" panose="020B0503020204020204" pitchFamily="34" charset="-122"/>
                <a:ea typeface="微软雅黑" panose="020B0503020204020204" pitchFamily="34" charset="-122"/>
              </a:rPr>
              <a:t>世界大学学科排名（最新）</a:t>
            </a:r>
            <a:endParaRPr lang="en-US" altLang="zh-CN" sz="2800" b="1" dirty="0" smtClean="0">
              <a:solidFill>
                <a:srgbClr val="715096"/>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625915437"/>
              </p:ext>
            </p:extLst>
          </p:nvPr>
        </p:nvGraphicFramePr>
        <p:xfrm>
          <a:off x="564777" y="2326397"/>
          <a:ext cx="7950574" cy="1106364"/>
        </p:xfrm>
        <a:graphic>
          <a:graphicData uri="http://schemas.openxmlformats.org/drawingml/2006/table">
            <a:tbl>
              <a:tblPr firstRow="1" bandRow="1">
                <a:tableStyleId>{00A15C55-8517-42AA-B614-E9B94910E393}</a:tableStyleId>
              </a:tblPr>
              <a:tblGrid>
                <a:gridCol w="3316941">
                  <a:extLst>
                    <a:ext uri="{9D8B030D-6E8A-4147-A177-3AD203B41FA5}">
                      <a16:colId xmlns="" xmlns:a16="http://schemas.microsoft.com/office/drawing/2014/main" val="20000"/>
                    </a:ext>
                  </a:extLst>
                </a:gridCol>
                <a:gridCol w="2483223">
                  <a:extLst>
                    <a:ext uri="{9D8B030D-6E8A-4147-A177-3AD203B41FA5}">
                      <a16:colId xmlns="" xmlns:a16="http://schemas.microsoft.com/office/drawing/2014/main" val="20001"/>
                    </a:ext>
                  </a:extLst>
                </a:gridCol>
                <a:gridCol w="2150410">
                  <a:extLst>
                    <a:ext uri="{9D8B030D-6E8A-4147-A177-3AD203B41FA5}">
                      <a16:colId xmlns="" xmlns:a16="http://schemas.microsoft.com/office/drawing/2014/main" val="20002"/>
                    </a:ext>
                  </a:extLst>
                </a:gridCol>
              </a:tblGrid>
              <a:tr h="553182">
                <a:tc>
                  <a:txBody>
                    <a:bodyPr/>
                    <a:lstStyle/>
                    <a:p>
                      <a:pPr algn="ctr"/>
                      <a:r>
                        <a:rPr lang="zh-CN" altLang="en-US" sz="2000" dirty="0" smtClean="0">
                          <a:latin typeface="Times New Roman" panose="02020603050405020304" pitchFamily="18" charset="0"/>
                          <a:ea typeface="华文中宋" panose="02010600040101010101" pitchFamily="2" charset="-122"/>
                          <a:cs typeface="Times New Roman" panose="02020603050405020304" pitchFamily="18" charset="0"/>
                        </a:rPr>
                        <a:t>世界大学学科排名</a:t>
                      </a: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txBody>
                  <a:tcPr anchor="ctr">
                    <a:solidFill>
                      <a:srgbClr val="7030A0"/>
                    </a:solidFill>
                  </a:tcPr>
                </a:tc>
                <a:tc>
                  <a:txBody>
                    <a:bodyPr/>
                    <a:lstStyle/>
                    <a:p>
                      <a:pPr algn="ctr"/>
                      <a:r>
                        <a:rPr lang="zh-CN" altLang="en-US" sz="2000" b="1" dirty="0" smtClean="0">
                          <a:latin typeface="Times New Roman" panose="02020603050405020304" pitchFamily="18" charset="0"/>
                          <a:ea typeface="华文中宋" panose="02010600040101010101" pitchFamily="2" charset="-122"/>
                          <a:cs typeface="Times New Roman" panose="02020603050405020304" pitchFamily="18" charset="0"/>
                        </a:rPr>
                        <a:t>清华大学</a:t>
                      </a:r>
                      <a:endParaRPr lang="zh-CN" altLang="en-US" sz="2000" b="1" dirty="0">
                        <a:latin typeface="Times New Roman" panose="02020603050405020304" pitchFamily="18" charset="0"/>
                        <a:ea typeface="华文中宋" panose="02010600040101010101" pitchFamily="2" charset="-122"/>
                        <a:cs typeface="Times New Roman" panose="02020603050405020304" pitchFamily="18" charset="0"/>
                      </a:endParaRPr>
                    </a:p>
                  </a:txBody>
                  <a:tcPr anchor="ctr">
                    <a:solidFill>
                      <a:srgbClr val="7030A0"/>
                    </a:solidFill>
                  </a:tcPr>
                </a:tc>
                <a:tc>
                  <a:txBody>
                    <a:bodyPr/>
                    <a:lstStyle/>
                    <a:p>
                      <a:pPr algn="ctr"/>
                      <a:r>
                        <a:rPr lang="zh-CN" altLang="en-US" sz="2000" dirty="0" smtClean="0">
                          <a:latin typeface="Times New Roman" panose="02020603050405020304" pitchFamily="18" charset="0"/>
                          <a:ea typeface="华文中宋" panose="02010600040101010101" pitchFamily="2" charset="-122"/>
                          <a:cs typeface="Times New Roman" panose="02020603050405020304" pitchFamily="18" charset="0"/>
                        </a:rPr>
                        <a:t>北京大学</a:t>
                      </a: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a:txBody>
                  <a:tcPr anchor="ctr">
                    <a:solidFill>
                      <a:srgbClr val="7030A0"/>
                    </a:solidFill>
                  </a:tcPr>
                </a:tc>
                <a:extLst>
                  <a:ext uri="{0D108BD9-81ED-4DB2-BD59-A6C34878D82A}">
                    <a16:rowId xmlns="" xmlns:a16="http://schemas.microsoft.com/office/drawing/2014/main" val="10000"/>
                  </a:ext>
                </a:extLst>
              </a:tr>
              <a:tr h="553182">
                <a:tc>
                  <a:txBody>
                    <a:bodyPr/>
                    <a:lstStyle/>
                    <a:p>
                      <a:pPr algn="ctr"/>
                      <a:r>
                        <a:rPr lang="zh-CN" altLang="en-US" sz="2000" dirty="0" smtClean="0">
                          <a:latin typeface="华文中宋" panose="02010600040101010101" pitchFamily="2" charset="-122"/>
                          <a:ea typeface="华文中宋" panose="02010600040101010101" pitchFamily="2" charset="-122"/>
                          <a:cs typeface="Times New Roman" panose="02020603050405020304" pitchFamily="18" charset="0"/>
                        </a:rPr>
                        <a:t>排名世界</a:t>
                      </a:r>
                      <a:r>
                        <a:rPr lang="zh-CN" altLang="en-US" sz="20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前</a:t>
                      </a:r>
                      <a:r>
                        <a:rPr lang="en-US" altLang="zh-CN" sz="20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10</a:t>
                      </a:r>
                      <a:r>
                        <a:rPr lang="zh-CN" altLang="en-US" sz="2000" dirty="0" smtClean="0">
                          <a:latin typeface="华文中宋" panose="02010600040101010101" pitchFamily="2" charset="-122"/>
                          <a:ea typeface="华文中宋" panose="02010600040101010101" pitchFamily="2" charset="-122"/>
                          <a:cs typeface="Times New Roman" panose="02020603050405020304" pitchFamily="18" charset="0"/>
                        </a:rPr>
                        <a:t>的学科数</a:t>
                      </a:r>
                      <a:endParaRPr lang="zh-CN" altLang="en-US" sz="2000" dirty="0">
                        <a:latin typeface="华文中宋" panose="02010600040101010101" pitchFamily="2" charset="-122"/>
                        <a:ea typeface="华文中宋" panose="02010600040101010101" pitchFamily="2" charset="-122"/>
                        <a:cs typeface="Times New Roman" panose="02020603050405020304" pitchFamily="18" charset="0"/>
                      </a:endParaRPr>
                    </a:p>
                  </a:txBody>
                  <a:tcPr anchor="ctr"/>
                </a:tc>
                <a:tc>
                  <a:txBody>
                    <a:bodyPr/>
                    <a:lstStyle/>
                    <a:p>
                      <a:pPr algn="ctr"/>
                      <a:r>
                        <a:rPr lang="en-US" altLang="zh-CN" sz="20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4</a:t>
                      </a:r>
                      <a:endParaRPr lang="zh-CN" altLang="en-US" sz="20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a:txBody>
                  <a:tcPr anchor="ctr"/>
                </a:tc>
                <a:tc>
                  <a:txBody>
                    <a:bodyPr/>
                    <a:lstStyle/>
                    <a:p>
                      <a:pPr algn="ctr"/>
                      <a:r>
                        <a:rPr lang="en-US" altLang="zh-CN" sz="2000" dirty="0" smtClean="0">
                          <a:latin typeface="华文中宋" panose="02010600040101010101" pitchFamily="2" charset="-122"/>
                          <a:ea typeface="华文中宋" panose="02010600040101010101" pitchFamily="2" charset="-122"/>
                          <a:cs typeface="Times New Roman" panose="02020603050405020304" pitchFamily="18" charset="0"/>
                        </a:rPr>
                        <a:t>2</a:t>
                      </a:r>
                      <a:endParaRPr lang="zh-CN" altLang="en-US" sz="2000" dirty="0">
                        <a:latin typeface="华文中宋" panose="02010600040101010101" pitchFamily="2" charset="-122"/>
                        <a:ea typeface="华文中宋" panose="02010600040101010101" pitchFamily="2" charset="-122"/>
                        <a:cs typeface="Times New Roman" panose="02020603050405020304" pitchFamily="18" charset="0"/>
                      </a:endParaRPr>
                    </a:p>
                  </a:txBody>
                  <a:tcPr anchor="ctr"/>
                </a:tc>
                <a:extLst>
                  <a:ext uri="{0D108BD9-81ED-4DB2-BD59-A6C34878D82A}">
                    <a16:rowId xmlns="" xmlns:a16="http://schemas.microsoft.com/office/drawing/2014/main" val="10001"/>
                  </a:ext>
                </a:extLst>
              </a:tr>
            </a:tbl>
          </a:graphicData>
        </a:graphic>
      </p:graphicFrame>
      <p:sp>
        <p:nvSpPr>
          <p:cNvPr id="5" name="TextBox 4"/>
          <p:cNvSpPr txBox="1"/>
          <p:nvPr/>
        </p:nvSpPr>
        <p:spPr>
          <a:xfrm>
            <a:off x="1635387" y="1839504"/>
            <a:ext cx="6141725" cy="400110"/>
          </a:xfrm>
          <a:prstGeom prst="rect">
            <a:avLst/>
          </a:prstGeom>
          <a:noFill/>
        </p:spPr>
        <p:txBody>
          <a:bodyPr wrap="square" rtlCol="0">
            <a:spAutoFit/>
          </a:bodyPr>
          <a:lstStyle/>
          <a:p>
            <a:r>
              <a:rPr lang="zh-CN" altLang="en-US" sz="2000" dirty="0" smtClean="0">
                <a:latin typeface="华文中宋" panose="02010600040101010101" pitchFamily="2" charset="-122"/>
                <a:ea typeface="华文中宋" panose="02010600040101010101" pitchFamily="2" charset="-122"/>
              </a:rPr>
              <a:t>进入世界前</a:t>
            </a:r>
            <a:r>
              <a:rPr lang="en-US" altLang="zh-CN" sz="2000" dirty="0" smtClean="0">
                <a:latin typeface="华文中宋" panose="02010600040101010101" pitchFamily="2" charset="-122"/>
                <a:ea typeface="华文中宋" panose="02010600040101010101" pitchFamily="2" charset="-122"/>
              </a:rPr>
              <a:t>10</a:t>
            </a:r>
            <a:r>
              <a:rPr lang="zh-CN" altLang="en-US" sz="2000" dirty="0" smtClean="0">
                <a:latin typeface="华文中宋" panose="02010600040101010101" pitchFamily="2" charset="-122"/>
                <a:ea typeface="华文中宋" panose="02010600040101010101" pitchFamily="2" charset="-122"/>
              </a:rPr>
              <a:t>的学科数，清华保持全国第一</a:t>
            </a:r>
            <a:endParaRPr lang="zh-CN" altLang="en-US" sz="2000" dirty="0">
              <a:latin typeface="华文中宋" panose="02010600040101010101" pitchFamily="2" charset="-122"/>
              <a:ea typeface="华文中宋" panose="02010600040101010101" pitchFamily="2" charset="-122"/>
            </a:endParaRPr>
          </a:p>
        </p:txBody>
      </p:sp>
      <p:sp>
        <p:nvSpPr>
          <p:cNvPr id="6" name="矩形 5"/>
          <p:cNvSpPr/>
          <p:nvPr/>
        </p:nvSpPr>
        <p:spPr>
          <a:xfrm>
            <a:off x="3887321" y="3596476"/>
            <a:ext cx="2611866" cy="1169551"/>
          </a:xfrm>
          <a:prstGeom prst="rect">
            <a:avLst/>
          </a:prstGeom>
        </p:spPr>
        <p:txBody>
          <a:bodyPr wrap="square">
            <a:spAutoFit/>
          </a:bodyPr>
          <a:lstStyle/>
          <a:p>
            <a:pPr marL="285750" indent="-285750" fontAlgn="ctr">
              <a:buFont typeface="Arial" panose="020B0604020202020204" pitchFamily="34" charset="0"/>
              <a:buChar char="•"/>
              <a:defRPr/>
            </a:pPr>
            <a:r>
              <a:rPr lang="zh-CN" altLang="en-US" sz="1400" b="1" dirty="0" smtClean="0">
                <a:solidFill>
                  <a:srgbClr val="715096"/>
                </a:solidFill>
                <a:latin typeface="华文中宋" panose="02010600040101010101" pitchFamily="2" charset="-122"/>
                <a:ea typeface="华文中宋" panose="02010600040101010101" pitchFamily="2" charset="-122"/>
              </a:rPr>
              <a:t>土木与结构工程 </a:t>
            </a:r>
            <a:r>
              <a:rPr lang="en-US" altLang="zh-CN" sz="1400" b="1" dirty="0" smtClean="0">
                <a:solidFill>
                  <a:srgbClr val="715096"/>
                </a:solidFill>
                <a:latin typeface="华文中宋" panose="02010600040101010101" pitchFamily="2" charset="-122"/>
                <a:ea typeface="华文中宋" panose="02010600040101010101" pitchFamily="2" charset="-122"/>
              </a:rPr>
              <a:t>5</a:t>
            </a:r>
          </a:p>
          <a:p>
            <a:pPr marL="285750" indent="-285750" fontAlgn="ctr">
              <a:buFont typeface="Arial" panose="020B0604020202020204" pitchFamily="34" charset="0"/>
              <a:buChar char="•"/>
              <a:defRPr/>
            </a:pPr>
            <a:r>
              <a:rPr lang="zh-CN" altLang="en-US" sz="1400" b="1" dirty="0">
                <a:solidFill>
                  <a:srgbClr val="715096"/>
                </a:solidFill>
                <a:latin typeface="华文中宋" panose="02010600040101010101" pitchFamily="2" charset="-122"/>
                <a:ea typeface="华文中宋" panose="02010600040101010101" pitchFamily="2" charset="-122"/>
              </a:rPr>
              <a:t>电气与电子工程 </a:t>
            </a:r>
            <a:r>
              <a:rPr lang="en-US" altLang="zh-CN" sz="1400" b="1" dirty="0">
                <a:solidFill>
                  <a:srgbClr val="715096"/>
                </a:solidFill>
                <a:latin typeface="华文中宋" panose="02010600040101010101" pitchFamily="2" charset="-122"/>
                <a:ea typeface="华文中宋" panose="02010600040101010101" pitchFamily="2" charset="-122"/>
              </a:rPr>
              <a:t>7</a:t>
            </a:r>
          </a:p>
          <a:p>
            <a:pPr marL="285750" indent="-285750" fontAlgn="ctr">
              <a:buFont typeface="Arial" panose="020B0604020202020204" pitchFamily="34" charset="0"/>
              <a:buChar char="•"/>
              <a:defRPr/>
            </a:pPr>
            <a:r>
              <a:rPr lang="zh-CN" altLang="en-US" sz="1400" b="1" dirty="0" smtClean="0">
                <a:solidFill>
                  <a:srgbClr val="715096"/>
                </a:solidFill>
                <a:latin typeface="华文中宋" panose="02010600040101010101" pitchFamily="2" charset="-122"/>
                <a:ea typeface="华文中宋" panose="02010600040101010101" pitchFamily="2" charset="-122"/>
              </a:rPr>
              <a:t>材料科学与工程 </a:t>
            </a:r>
            <a:r>
              <a:rPr lang="en-US" altLang="zh-CN" sz="1400" b="1" dirty="0">
                <a:solidFill>
                  <a:srgbClr val="715096"/>
                </a:solidFill>
                <a:latin typeface="华文中宋" panose="02010600040101010101" pitchFamily="2" charset="-122"/>
                <a:ea typeface="华文中宋" panose="02010600040101010101" pitchFamily="2" charset="-122"/>
              </a:rPr>
              <a:t>9</a:t>
            </a:r>
            <a:r>
              <a:rPr lang="zh-CN" altLang="en-US" sz="1400" b="1" dirty="0" smtClean="0">
                <a:latin typeface="华文中宋" panose="02010600040101010101" pitchFamily="2" charset="-122"/>
                <a:ea typeface="华文中宋" panose="02010600040101010101" pitchFamily="2" charset="-122"/>
              </a:rPr>
              <a:t>（</a:t>
            </a:r>
            <a:r>
              <a:rPr lang="en-US" altLang="zh-CN" sz="1400" b="1" dirty="0" smtClean="0">
                <a:latin typeface="华文中宋" panose="02010600040101010101" pitchFamily="2" charset="-122"/>
                <a:ea typeface="华文中宋" panose="02010600040101010101" pitchFamily="2" charset="-122"/>
              </a:rPr>
              <a:t> </a:t>
            </a:r>
            <a:r>
              <a:rPr lang="en-US" altLang="zh-CN" sz="1400" b="1" dirty="0" err="1" smtClean="0">
                <a:latin typeface="华文中宋" panose="02010600040101010101" pitchFamily="2" charset="-122"/>
                <a:ea typeface="华文中宋" panose="02010600040101010101" pitchFamily="2" charset="-122"/>
              </a:rPr>
              <a:t>USNews</a:t>
            </a:r>
            <a:r>
              <a:rPr lang="zh-CN" altLang="en-US" sz="1400" b="1" dirty="0">
                <a:latin typeface="华文中宋" panose="02010600040101010101" pitchFamily="2" charset="-122"/>
                <a:ea typeface="华文中宋" panose="02010600040101010101" pitchFamily="2" charset="-122"/>
              </a:rPr>
              <a:t>排名</a:t>
            </a:r>
            <a:r>
              <a:rPr lang="en-US" altLang="zh-CN" sz="1400" b="1" dirty="0" smtClean="0">
                <a:latin typeface="华文中宋" panose="02010600040101010101" pitchFamily="2" charset="-122"/>
                <a:ea typeface="华文中宋" panose="02010600040101010101" pitchFamily="2" charset="-122"/>
              </a:rPr>
              <a:t>8</a:t>
            </a:r>
            <a:r>
              <a:rPr lang="zh-CN" altLang="en-US" sz="1400" b="1" dirty="0" smtClean="0">
                <a:latin typeface="华文中宋" panose="02010600040101010101" pitchFamily="2" charset="-122"/>
                <a:ea typeface="华文中宋" panose="02010600040101010101" pitchFamily="2" charset="-122"/>
              </a:rPr>
              <a:t>）</a:t>
            </a:r>
            <a:endParaRPr lang="en-US" altLang="zh-CN" sz="1400" b="1" dirty="0" smtClean="0">
              <a:latin typeface="华文中宋" panose="02010600040101010101" pitchFamily="2" charset="-122"/>
              <a:ea typeface="华文中宋" panose="02010600040101010101" pitchFamily="2" charset="-122"/>
            </a:endParaRPr>
          </a:p>
          <a:p>
            <a:pPr marL="285750" indent="-285750" fontAlgn="ctr">
              <a:buFont typeface="Arial" panose="020B0604020202020204" pitchFamily="34" charset="0"/>
              <a:buChar char="•"/>
              <a:defRPr/>
            </a:pPr>
            <a:r>
              <a:rPr lang="zh-CN" altLang="en-US" sz="1400" b="1" dirty="0" smtClean="0">
                <a:solidFill>
                  <a:srgbClr val="715096"/>
                </a:solidFill>
                <a:latin typeface="华文中宋" panose="02010600040101010101" pitchFamily="2" charset="-122"/>
                <a:ea typeface="华文中宋" panose="02010600040101010101" pitchFamily="2" charset="-122"/>
              </a:rPr>
              <a:t>机械、航空、制造 </a:t>
            </a:r>
            <a:r>
              <a:rPr lang="en-US" altLang="zh-CN" sz="1400" b="1" dirty="0" smtClean="0">
                <a:solidFill>
                  <a:srgbClr val="715096"/>
                </a:solidFill>
                <a:latin typeface="华文中宋" panose="02010600040101010101" pitchFamily="2" charset="-122"/>
                <a:ea typeface="华文中宋" panose="02010600040101010101" pitchFamily="2" charset="-122"/>
              </a:rPr>
              <a:t>10</a:t>
            </a:r>
          </a:p>
        </p:txBody>
      </p:sp>
      <p:sp>
        <p:nvSpPr>
          <p:cNvPr id="7" name="矩形 6"/>
          <p:cNvSpPr/>
          <p:nvPr/>
        </p:nvSpPr>
        <p:spPr>
          <a:xfrm>
            <a:off x="6400800" y="4072726"/>
            <a:ext cx="2599765" cy="523220"/>
          </a:xfrm>
          <a:prstGeom prst="rect">
            <a:avLst/>
          </a:prstGeom>
        </p:spPr>
        <p:txBody>
          <a:bodyPr wrap="square">
            <a:spAutoFit/>
          </a:bodyPr>
          <a:lstStyle/>
          <a:p>
            <a:pPr marL="285750" indent="-285750" fontAlgn="ctr">
              <a:buFont typeface="Arial" panose="020B0604020202020204" pitchFamily="34" charset="0"/>
              <a:buChar char="•"/>
              <a:defRPr/>
            </a:pPr>
            <a:r>
              <a:rPr lang="zh-CN" altLang="en-US" sz="1400" b="1" dirty="0" smtClean="0">
                <a:solidFill>
                  <a:srgbClr val="715096"/>
                </a:solidFill>
                <a:latin typeface="华文中宋" panose="02010600040101010101" pitchFamily="2" charset="-122"/>
                <a:ea typeface="华文中宋" panose="02010600040101010101" pitchFamily="2" charset="-122"/>
              </a:rPr>
              <a:t>现代语言学</a:t>
            </a:r>
            <a:r>
              <a:rPr lang="en-US" altLang="zh-CN" sz="1400" b="1" dirty="0" smtClean="0">
                <a:solidFill>
                  <a:srgbClr val="715096"/>
                </a:solidFill>
                <a:latin typeface="华文中宋" panose="02010600040101010101" pitchFamily="2" charset="-122"/>
                <a:ea typeface="华文中宋" panose="02010600040101010101" pitchFamily="2" charset="-122"/>
              </a:rPr>
              <a:t> 7</a:t>
            </a:r>
          </a:p>
          <a:p>
            <a:pPr marL="285750" indent="-285750" fontAlgn="ctr">
              <a:buFont typeface="Arial" panose="020B0604020202020204" pitchFamily="34" charset="0"/>
              <a:buChar char="•"/>
              <a:defRPr/>
            </a:pPr>
            <a:r>
              <a:rPr lang="zh-CN" altLang="en-US" sz="1400" b="1" dirty="0" smtClean="0">
                <a:solidFill>
                  <a:srgbClr val="715096"/>
                </a:solidFill>
                <a:latin typeface="华文中宋" panose="02010600040101010101" pitchFamily="2" charset="-122"/>
                <a:ea typeface="华文中宋" panose="02010600040101010101" pitchFamily="2" charset="-122"/>
              </a:rPr>
              <a:t>语言学 </a:t>
            </a:r>
            <a:r>
              <a:rPr lang="en-US" altLang="zh-CN" sz="1400" b="1" dirty="0" smtClean="0">
                <a:solidFill>
                  <a:srgbClr val="715096"/>
                </a:solidFill>
                <a:latin typeface="华文中宋" panose="02010600040101010101" pitchFamily="2" charset="-122"/>
                <a:ea typeface="华文中宋" panose="02010600040101010101" pitchFamily="2" charset="-122"/>
              </a:rPr>
              <a:t>10</a:t>
            </a:r>
          </a:p>
        </p:txBody>
      </p:sp>
    </p:spTree>
    <p:extLst>
      <p:ext uri="{BB962C8B-B14F-4D97-AF65-F5344CB8AC3E}">
        <p14:creationId xmlns:p14="http://schemas.microsoft.com/office/powerpoint/2010/main" val="34762650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28650" y="365127"/>
            <a:ext cx="7886700" cy="70643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smtClean="0">
                <a:solidFill>
                  <a:srgbClr val="715096"/>
                </a:solidFill>
                <a:latin typeface="微软雅黑" panose="020B0503020204020204" pitchFamily="34" charset="-122"/>
                <a:ea typeface="微软雅黑" panose="020B0503020204020204" pitchFamily="34" charset="-122"/>
              </a:rPr>
              <a:t>覆盖绝大多数同学</a:t>
            </a:r>
            <a:endParaRPr lang="zh-CN" altLang="en-US" sz="3600" b="1" dirty="0">
              <a:solidFill>
                <a:srgbClr val="715096"/>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36045187"/>
              </p:ext>
            </p:extLst>
          </p:nvPr>
        </p:nvGraphicFramePr>
        <p:xfrm>
          <a:off x="765132" y="1272281"/>
          <a:ext cx="7613734" cy="2185294"/>
        </p:xfrm>
        <a:graphic>
          <a:graphicData uri="http://schemas.openxmlformats.org/drawingml/2006/table">
            <a:tbl>
              <a:tblPr>
                <a:tableStyleId>{5C22544A-7EE6-4342-B048-85BDC9FD1C3A}</a:tableStyleId>
              </a:tblPr>
              <a:tblGrid>
                <a:gridCol w="3389368">
                  <a:extLst>
                    <a:ext uri="{9D8B030D-6E8A-4147-A177-3AD203B41FA5}">
                      <a16:colId xmlns:a16="http://schemas.microsoft.com/office/drawing/2014/main" xmlns="" val="20000"/>
                    </a:ext>
                  </a:extLst>
                </a:gridCol>
                <a:gridCol w="2721429"/>
                <a:gridCol w="1502937">
                  <a:extLst>
                    <a:ext uri="{9D8B030D-6E8A-4147-A177-3AD203B41FA5}">
                      <a16:colId xmlns:a16="http://schemas.microsoft.com/office/drawing/2014/main" xmlns="" val="20002"/>
                    </a:ext>
                  </a:extLst>
                </a:gridCol>
              </a:tblGrid>
              <a:tr h="530906">
                <a:tc gridSpan="2">
                  <a:txBody>
                    <a:bodyPr/>
                    <a:lstStyle/>
                    <a:p>
                      <a:pPr algn="ctr" fontAlgn="ctr"/>
                      <a:r>
                        <a:rPr lang="zh-CN" altLang="en-US" sz="1600" b="1" i="0" u="none" strike="noStrike" dirty="0" smtClean="0">
                          <a:solidFill>
                            <a:schemeClr val="bg1"/>
                          </a:solidFill>
                          <a:effectLst/>
                          <a:latin typeface="华文中宋" panose="02010600040101010101" pitchFamily="2" charset="-122"/>
                          <a:ea typeface="华文中宋" panose="02010600040101010101" pitchFamily="2" charset="-122"/>
                        </a:rPr>
                        <a:t>排名前</a:t>
                      </a:r>
                      <a:r>
                        <a:rPr lang="en-US" altLang="zh-CN" sz="1600" b="1" i="0" u="none" strike="noStrike" dirty="0" smtClean="0">
                          <a:solidFill>
                            <a:schemeClr val="bg1"/>
                          </a:solidFill>
                          <a:effectLst/>
                          <a:latin typeface="华文中宋" panose="02010600040101010101" pitchFamily="2" charset="-122"/>
                          <a:ea typeface="华文中宋" panose="02010600040101010101" pitchFamily="2" charset="-122"/>
                        </a:rPr>
                        <a:t>20</a:t>
                      </a:r>
                      <a:r>
                        <a:rPr lang="zh-CN" altLang="en-US" sz="1600" b="1" i="0" u="none" strike="noStrike" dirty="0" smtClean="0">
                          <a:solidFill>
                            <a:schemeClr val="bg1"/>
                          </a:solidFill>
                          <a:effectLst/>
                          <a:latin typeface="华文中宋" panose="02010600040101010101" pitchFamily="2" charset="-122"/>
                          <a:ea typeface="华文中宋" panose="02010600040101010101" pitchFamily="2" charset="-122"/>
                        </a:rPr>
                        <a:t>的学科</a:t>
                      </a:r>
                      <a:endParaRPr lang="en-US" sz="1600" b="1" i="0" u="none" strike="noStrike" dirty="0">
                        <a:solidFill>
                          <a:schemeClr val="bg1"/>
                        </a:solidFill>
                        <a:effectLst/>
                        <a:latin typeface="华文中宋" panose="02010600040101010101" pitchFamily="2" charset="-122"/>
                        <a:ea typeface="华文中宋" panose="02010600040101010101" pitchFamily="2" charset="-122"/>
                      </a:endParaRPr>
                    </a:p>
                  </a:txBody>
                  <a:tcPr marL="9525" marR="9525" marT="9525" marB="0" anchor="ctr">
                    <a:solidFill>
                      <a:srgbClr val="7030A0"/>
                    </a:solidFill>
                  </a:tcPr>
                </a:tc>
                <a:tc hMerge="1">
                  <a:txBody>
                    <a:bodyPr/>
                    <a:lstStyle/>
                    <a:p>
                      <a:pPr algn="ctr" fontAlgn="ctr"/>
                      <a:endParaRPr lang="en-US" sz="1600" b="1" i="0" u="none" strike="noStrike" dirty="0">
                        <a:solidFill>
                          <a:schemeClr val="bg1"/>
                        </a:solidFill>
                        <a:effectLst/>
                        <a:latin typeface="华文中宋" panose="02010600040101010101" pitchFamily="2" charset="-122"/>
                        <a:ea typeface="华文中宋" panose="02010600040101010101" pitchFamily="2" charset="-122"/>
                      </a:endParaRPr>
                    </a:p>
                  </a:txBody>
                  <a:tcPr marL="9525" marR="9525" marT="9525" marB="0" anchor="ctr">
                    <a:solidFill>
                      <a:srgbClr val="7030A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600" b="1" i="0" u="none" strike="noStrike" dirty="0" smtClean="0">
                          <a:solidFill>
                            <a:schemeClr val="bg1"/>
                          </a:solidFill>
                          <a:effectLst/>
                          <a:latin typeface="华文中宋" panose="02010600040101010101" pitchFamily="2" charset="-122"/>
                          <a:ea typeface="华文中宋" panose="02010600040101010101" pitchFamily="2" charset="-122"/>
                        </a:rPr>
                        <a:t>招生人数占比</a:t>
                      </a:r>
                      <a:endParaRPr lang="en-US" sz="1600" b="1" i="0" u="none" strike="noStrike" dirty="0">
                        <a:solidFill>
                          <a:schemeClr val="bg1"/>
                        </a:solidFill>
                        <a:effectLst/>
                        <a:latin typeface="华文中宋" panose="02010600040101010101" pitchFamily="2" charset="-122"/>
                        <a:ea typeface="华文中宋" panose="02010600040101010101" pitchFamily="2" charset="-122"/>
                      </a:endParaRPr>
                    </a:p>
                  </a:txBody>
                  <a:tcPr marL="9525" marR="9525" marT="9525" marB="0" anchor="ctr">
                    <a:solidFill>
                      <a:srgbClr val="7030A0"/>
                    </a:solidFill>
                  </a:tcPr>
                </a:tc>
                <a:extLst>
                  <a:ext uri="{0D108BD9-81ED-4DB2-BD59-A6C34878D82A}">
                    <a16:rowId xmlns:a16="http://schemas.microsoft.com/office/drawing/2014/main" xmlns="" val="10000"/>
                  </a:ext>
                </a:extLst>
              </a:tr>
              <a:tr h="1654388">
                <a:tc>
                  <a:txBody>
                    <a:bodyPr/>
                    <a:lstStyle/>
                    <a:p>
                      <a:pPr marL="0" indent="0" algn="l" fontAlgn="ctr">
                        <a:buFont typeface="Arial" panose="020B0604020202020204" pitchFamily="34" charset="0"/>
                        <a:buNone/>
                        <a:defRPr/>
                      </a:pPr>
                      <a:r>
                        <a:rPr lang="zh-CN" altLang="en-US" sz="1800" b="1" dirty="0" smtClean="0">
                          <a:solidFill>
                            <a:srgbClr val="715096"/>
                          </a:solidFill>
                          <a:latin typeface="华文楷体" panose="02010600040101010101" pitchFamily="2" charset="-122"/>
                          <a:ea typeface="华文楷体" panose="02010600040101010101" pitchFamily="2" charset="-122"/>
                        </a:rPr>
                        <a:t>土木</a:t>
                      </a:r>
                      <a:r>
                        <a:rPr lang="en-US" altLang="zh-CN" sz="1800" b="1" dirty="0" smtClean="0">
                          <a:solidFill>
                            <a:srgbClr val="715096"/>
                          </a:solidFill>
                          <a:latin typeface="华文楷体" panose="02010600040101010101" pitchFamily="2" charset="-122"/>
                          <a:ea typeface="华文楷体" panose="02010600040101010101" pitchFamily="2" charset="-122"/>
                        </a:rPr>
                        <a:t>&amp;</a:t>
                      </a:r>
                      <a:r>
                        <a:rPr lang="zh-CN" altLang="en-US" sz="1800" b="1" dirty="0" smtClean="0">
                          <a:solidFill>
                            <a:srgbClr val="715096"/>
                          </a:solidFill>
                          <a:latin typeface="华文楷体" panose="02010600040101010101" pitchFamily="2" charset="-122"/>
                          <a:ea typeface="华文楷体" panose="02010600040101010101" pitchFamily="2" charset="-122"/>
                        </a:rPr>
                        <a:t>结构工程 </a:t>
                      </a:r>
                      <a:r>
                        <a:rPr lang="en-US" altLang="zh-CN" sz="1800" b="1" dirty="0" smtClean="0">
                          <a:solidFill>
                            <a:srgbClr val="715096"/>
                          </a:solidFill>
                          <a:latin typeface="华文楷体" panose="02010600040101010101" pitchFamily="2" charset="-122"/>
                          <a:ea typeface="华文楷体" panose="02010600040101010101" pitchFamily="2" charset="-122"/>
                        </a:rPr>
                        <a:t>5</a:t>
                      </a:r>
                    </a:p>
                    <a:p>
                      <a:pPr marL="0" indent="0" algn="l" fontAlgn="ctr">
                        <a:buFont typeface="Arial" panose="020B0604020202020204" pitchFamily="34" charset="0"/>
                        <a:buNone/>
                        <a:defRPr/>
                      </a:pPr>
                      <a:r>
                        <a:rPr lang="zh-CN" altLang="en-US" sz="1800" b="1" dirty="0" smtClean="0">
                          <a:solidFill>
                            <a:srgbClr val="715096"/>
                          </a:solidFill>
                          <a:latin typeface="华文楷体" panose="02010600040101010101" pitchFamily="2" charset="-122"/>
                          <a:ea typeface="华文楷体" panose="02010600040101010101" pitchFamily="2" charset="-122"/>
                        </a:rPr>
                        <a:t>材料科学与工程 </a:t>
                      </a:r>
                      <a:r>
                        <a:rPr lang="en-US" altLang="zh-CN" sz="1800" b="1" dirty="0" smtClean="0">
                          <a:solidFill>
                            <a:srgbClr val="715096"/>
                          </a:solidFill>
                          <a:latin typeface="华文楷体" panose="02010600040101010101" pitchFamily="2" charset="-122"/>
                          <a:ea typeface="华文楷体" panose="02010600040101010101" pitchFamily="2" charset="-122"/>
                        </a:rPr>
                        <a:t>9</a:t>
                      </a:r>
                      <a:r>
                        <a:rPr lang="zh-CN" altLang="en-US" sz="1400" b="1" dirty="0" smtClean="0">
                          <a:latin typeface="华文楷体" panose="02010600040101010101" pitchFamily="2" charset="-122"/>
                          <a:ea typeface="华文楷体" panose="02010600040101010101" pitchFamily="2" charset="-122"/>
                        </a:rPr>
                        <a:t>（</a:t>
                      </a:r>
                      <a:r>
                        <a:rPr lang="en-US" altLang="zh-CN" sz="1400" b="1" dirty="0" smtClean="0">
                          <a:latin typeface="华文楷体" panose="02010600040101010101" pitchFamily="2" charset="-122"/>
                          <a:ea typeface="华文楷体" panose="02010600040101010101" pitchFamily="2" charset="-122"/>
                        </a:rPr>
                        <a:t> </a:t>
                      </a:r>
                      <a:r>
                        <a:rPr lang="en-US" altLang="zh-CN" sz="1400" b="1" dirty="0" err="1" smtClean="0">
                          <a:latin typeface="华文楷体" panose="02010600040101010101" pitchFamily="2" charset="-122"/>
                          <a:ea typeface="华文楷体" panose="02010600040101010101" pitchFamily="2" charset="-122"/>
                        </a:rPr>
                        <a:t>USNews</a:t>
                      </a:r>
                      <a:r>
                        <a:rPr lang="zh-CN" altLang="en-US" sz="1400" b="1" dirty="0" smtClean="0">
                          <a:latin typeface="华文楷体" panose="02010600040101010101" pitchFamily="2" charset="-122"/>
                          <a:ea typeface="华文楷体" panose="02010600040101010101" pitchFamily="2" charset="-122"/>
                        </a:rPr>
                        <a:t>排名</a:t>
                      </a:r>
                      <a:r>
                        <a:rPr lang="en-US" altLang="zh-CN" sz="1400" b="1" dirty="0" smtClean="0">
                          <a:latin typeface="华文楷体" panose="02010600040101010101" pitchFamily="2" charset="-122"/>
                          <a:ea typeface="华文楷体" panose="02010600040101010101" pitchFamily="2" charset="-122"/>
                        </a:rPr>
                        <a:t>8</a:t>
                      </a:r>
                      <a:r>
                        <a:rPr lang="zh-CN" altLang="en-US" sz="1400" b="1" dirty="0" smtClean="0">
                          <a:latin typeface="华文楷体" panose="02010600040101010101" pitchFamily="2" charset="-122"/>
                          <a:ea typeface="华文楷体" panose="02010600040101010101" pitchFamily="2" charset="-122"/>
                        </a:rPr>
                        <a:t>）</a:t>
                      </a:r>
                      <a:endParaRPr lang="en-US" altLang="zh-CN" sz="1400" b="1" dirty="0" smtClean="0">
                        <a:latin typeface="华文楷体" panose="02010600040101010101" pitchFamily="2" charset="-122"/>
                        <a:ea typeface="华文楷体" panose="02010600040101010101" pitchFamily="2" charset="-122"/>
                      </a:endParaRPr>
                    </a:p>
                    <a:p>
                      <a:pPr marL="0" indent="0" algn="l" fontAlgn="ctr">
                        <a:buFont typeface="Arial" panose="020B0604020202020204" pitchFamily="34" charset="0"/>
                        <a:buNone/>
                        <a:defRPr/>
                      </a:pPr>
                      <a:r>
                        <a:rPr lang="zh-CN" altLang="en-US" sz="1800" b="1" dirty="0" smtClean="0">
                          <a:solidFill>
                            <a:srgbClr val="715096"/>
                          </a:solidFill>
                          <a:latin typeface="华文楷体" panose="02010600040101010101" pitchFamily="2" charset="-122"/>
                          <a:ea typeface="华文楷体" panose="02010600040101010101" pitchFamily="2" charset="-122"/>
                        </a:rPr>
                        <a:t>电气、电子工程 </a:t>
                      </a:r>
                      <a:r>
                        <a:rPr lang="en-US" altLang="zh-CN" sz="1800" b="1" dirty="0" smtClean="0">
                          <a:solidFill>
                            <a:srgbClr val="715096"/>
                          </a:solidFill>
                          <a:latin typeface="华文楷体" panose="02010600040101010101" pitchFamily="2" charset="-122"/>
                          <a:ea typeface="华文楷体" panose="02010600040101010101" pitchFamily="2" charset="-122"/>
                        </a:rPr>
                        <a:t>7</a:t>
                      </a:r>
                    </a:p>
                    <a:p>
                      <a:pPr marL="0" indent="0" algn="l" fontAlgn="ctr">
                        <a:buFont typeface="Arial" panose="020B0604020202020204" pitchFamily="34" charset="0"/>
                        <a:buNone/>
                        <a:defRPr/>
                      </a:pPr>
                      <a:r>
                        <a:rPr lang="zh-CN" altLang="en-US" sz="1800" b="1" dirty="0" smtClean="0">
                          <a:solidFill>
                            <a:srgbClr val="715096"/>
                          </a:solidFill>
                          <a:latin typeface="华文楷体" panose="02010600040101010101" pitchFamily="2" charset="-122"/>
                          <a:ea typeface="华文楷体" panose="02010600040101010101" pitchFamily="2" charset="-122"/>
                        </a:rPr>
                        <a:t>化学 </a:t>
                      </a:r>
                      <a:r>
                        <a:rPr lang="en-US" altLang="zh-CN" sz="1800" b="1" dirty="0" smtClean="0">
                          <a:solidFill>
                            <a:srgbClr val="715096"/>
                          </a:solidFill>
                          <a:latin typeface="华文楷体" panose="02010600040101010101" pitchFamily="2" charset="-122"/>
                          <a:ea typeface="华文楷体" panose="02010600040101010101" pitchFamily="2" charset="-122"/>
                        </a:rPr>
                        <a:t>17</a:t>
                      </a:r>
                      <a:r>
                        <a:rPr lang="zh-CN" altLang="en-US" sz="1400" b="1" dirty="0" smtClean="0">
                          <a:latin typeface="华文楷体" panose="02010600040101010101" pitchFamily="2" charset="-122"/>
                          <a:ea typeface="华文楷体" panose="02010600040101010101" pitchFamily="2" charset="-122"/>
                        </a:rPr>
                        <a:t>（</a:t>
                      </a:r>
                      <a:r>
                        <a:rPr lang="en-US" altLang="zh-CN" sz="1400" b="1" dirty="0" err="1" smtClean="0">
                          <a:latin typeface="华文楷体" panose="02010600040101010101" pitchFamily="2" charset="-122"/>
                          <a:ea typeface="华文楷体" panose="02010600040101010101" pitchFamily="2" charset="-122"/>
                        </a:rPr>
                        <a:t>USNews</a:t>
                      </a:r>
                      <a:r>
                        <a:rPr lang="zh-CN" altLang="en-US" sz="1400" b="1" dirty="0" smtClean="0">
                          <a:latin typeface="华文楷体" panose="02010600040101010101" pitchFamily="2" charset="-122"/>
                          <a:ea typeface="华文楷体" panose="02010600040101010101" pitchFamily="2" charset="-122"/>
                        </a:rPr>
                        <a:t>排名</a:t>
                      </a:r>
                      <a:r>
                        <a:rPr lang="en-US" altLang="zh-CN" sz="1400" b="1" dirty="0" smtClean="0">
                          <a:latin typeface="华文楷体" panose="02010600040101010101" pitchFamily="2" charset="-122"/>
                          <a:ea typeface="华文楷体" panose="02010600040101010101" pitchFamily="2" charset="-122"/>
                        </a:rPr>
                        <a:t>6</a:t>
                      </a:r>
                      <a:r>
                        <a:rPr lang="zh-CN" altLang="en-US" sz="1400" b="1" dirty="0" smtClean="0">
                          <a:solidFill>
                            <a:schemeClr val="tx1"/>
                          </a:solidFill>
                          <a:latin typeface="华文楷体" panose="02010600040101010101" pitchFamily="2" charset="-122"/>
                          <a:ea typeface="华文楷体" panose="02010600040101010101" pitchFamily="2" charset="-122"/>
                        </a:rPr>
                        <a:t>）</a:t>
                      </a:r>
                      <a:endParaRPr lang="en-US" altLang="zh-CN" sz="1400" b="1" dirty="0" smtClean="0">
                        <a:solidFill>
                          <a:schemeClr val="tx1"/>
                        </a:solidFill>
                        <a:latin typeface="华文楷体" panose="02010600040101010101" pitchFamily="2" charset="-122"/>
                        <a:ea typeface="华文楷体" panose="02010600040101010101" pitchFamily="2" charset="-122"/>
                      </a:endParaRPr>
                    </a:p>
                  </a:txBody>
                  <a:tcPr marL="9525" marR="9525" marT="9525" marB="0" anchor="ctr">
                    <a:lnR w="12700" cap="flat" cmpd="sng" algn="ctr">
                      <a:noFill/>
                      <a:prstDash val="solid"/>
                      <a:round/>
                      <a:headEnd type="none" w="med" len="med"/>
                      <a:tailEnd type="none" w="med" len="med"/>
                    </a:lnR>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800" b="1" dirty="0" smtClean="0">
                          <a:solidFill>
                            <a:srgbClr val="715096"/>
                          </a:solidFill>
                          <a:latin typeface="华文楷体" panose="02010600040101010101" pitchFamily="2" charset="-122"/>
                          <a:ea typeface="华文楷体" panose="02010600040101010101" pitchFamily="2" charset="-122"/>
                        </a:rPr>
                        <a:t>建筑与建筑环境 </a:t>
                      </a:r>
                      <a:r>
                        <a:rPr lang="en-US" altLang="zh-CN" sz="1800" b="1" dirty="0" smtClean="0">
                          <a:solidFill>
                            <a:srgbClr val="715096"/>
                          </a:solidFill>
                          <a:latin typeface="华文楷体" panose="02010600040101010101" pitchFamily="2" charset="-122"/>
                          <a:ea typeface="华文楷体" panose="02010600040101010101" pitchFamily="2" charset="-122"/>
                        </a:rPr>
                        <a:t>11</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800" b="1" dirty="0" smtClean="0">
                          <a:solidFill>
                            <a:srgbClr val="715096"/>
                          </a:solidFill>
                          <a:latin typeface="华文楷体" panose="02010600040101010101" pitchFamily="2" charset="-122"/>
                          <a:ea typeface="华文楷体" panose="02010600040101010101" pitchFamily="2" charset="-122"/>
                        </a:rPr>
                        <a:t>机械工程、航空 </a:t>
                      </a:r>
                      <a:r>
                        <a:rPr lang="en-US" altLang="zh-CN" sz="1800" b="1" dirty="0" smtClean="0">
                          <a:solidFill>
                            <a:srgbClr val="715096"/>
                          </a:solidFill>
                          <a:latin typeface="华文楷体" panose="02010600040101010101" pitchFamily="2" charset="-122"/>
                          <a:ea typeface="华文楷体" panose="02010600040101010101" pitchFamily="2" charset="-122"/>
                        </a:rPr>
                        <a:t>10</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800" b="1" dirty="0" smtClean="0">
                          <a:solidFill>
                            <a:srgbClr val="715096"/>
                          </a:solidFill>
                          <a:latin typeface="华文楷体" panose="02010600040101010101" pitchFamily="2" charset="-122"/>
                          <a:ea typeface="华文楷体" panose="02010600040101010101" pitchFamily="2" charset="-122"/>
                        </a:rPr>
                        <a:t>化学工程 </a:t>
                      </a:r>
                      <a:r>
                        <a:rPr lang="en-US" altLang="zh-CN" sz="1800" b="1" dirty="0" smtClean="0">
                          <a:solidFill>
                            <a:srgbClr val="715096"/>
                          </a:solidFill>
                          <a:latin typeface="华文楷体" panose="02010600040101010101" pitchFamily="2" charset="-122"/>
                          <a:ea typeface="华文楷体" panose="02010600040101010101" pitchFamily="2" charset="-122"/>
                        </a:rPr>
                        <a:t>11</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zh-CN" altLang="en-US" sz="1800" b="1" dirty="0" smtClean="0">
                          <a:solidFill>
                            <a:srgbClr val="715096"/>
                          </a:solidFill>
                          <a:latin typeface="华文楷体" panose="02010600040101010101" pitchFamily="2" charset="-122"/>
                          <a:ea typeface="华文楷体" panose="02010600040101010101" pitchFamily="2" charset="-122"/>
                        </a:rPr>
                        <a:t>计算机科学及信息系统 </a:t>
                      </a:r>
                      <a:r>
                        <a:rPr lang="en-US" altLang="zh-CN" sz="1800" b="1" dirty="0" smtClean="0">
                          <a:solidFill>
                            <a:srgbClr val="715096"/>
                          </a:solidFill>
                          <a:latin typeface="华文楷体" panose="02010600040101010101" pitchFamily="2" charset="-122"/>
                          <a:ea typeface="华文楷体" panose="02010600040101010101" pitchFamily="2" charset="-122"/>
                        </a:rPr>
                        <a:t>15 </a:t>
                      </a:r>
                      <a:r>
                        <a:rPr lang="zh-CN" altLang="en-US" sz="1400" b="1" dirty="0" smtClean="0">
                          <a:latin typeface="华文楷体" panose="02010600040101010101" pitchFamily="2" charset="-122"/>
                          <a:ea typeface="华文楷体" panose="02010600040101010101" pitchFamily="2" charset="-122"/>
                        </a:rPr>
                        <a:t>（</a:t>
                      </a:r>
                      <a:r>
                        <a:rPr lang="en-US" altLang="zh-CN" sz="1400" b="1" dirty="0" err="1" smtClean="0">
                          <a:latin typeface="华文楷体" panose="02010600040101010101" pitchFamily="2" charset="-122"/>
                          <a:ea typeface="华文楷体" panose="02010600040101010101" pitchFamily="2" charset="-122"/>
                        </a:rPr>
                        <a:t>USNews</a:t>
                      </a:r>
                      <a:r>
                        <a:rPr lang="zh-CN" altLang="en-US" sz="1400" b="1" dirty="0" smtClean="0">
                          <a:latin typeface="华文楷体" panose="02010600040101010101" pitchFamily="2" charset="-122"/>
                          <a:ea typeface="华文楷体" panose="02010600040101010101" pitchFamily="2" charset="-122"/>
                        </a:rPr>
                        <a:t>排名</a:t>
                      </a:r>
                      <a:r>
                        <a:rPr lang="en-US" altLang="zh-CN" sz="1400" b="1" dirty="0" smtClean="0">
                          <a:latin typeface="华文楷体" panose="02010600040101010101" pitchFamily="2" charset="-122"/>
                          <a:ea typeface="华文楷体" panose="02010600040101010101" pitchFamily="2" charset="-122"/>
                        </a:rPr>
                        <a:t>2</a:t>
                      </a:r>
                      <a:r>
                        <a:rPr lang="zh-CN" altLang="en-US" sz="1400" b="1" dirty="0" smtClean="0">
                          <a:latin typeface="华文楷体" panose="02010600040101010101" pitchFamily="2" charset="-122"/>
                          <a:ea typeface="华文楷体" panose="02010600040101010101" pitchFamily="2" charset="-122"/>
                        </a:rPr>
                        <a:t>）</a:t>
                      </a:r>
                      <a:endParaRPr lang="en-US" altLang="zh-CN" sz="1800" b="1" dirty="0" smtClean="0">
                        <a:solidFill>
                          <a:srgbClr val="715096"/>
                        </a:solidFill>
                        <a:latin typeface="华文楷体" panose="02010600040101010101" pitchFamily="2" charset="-122"/>
                        <a:ea typeface="华文楷体" panose="02010600040101010101" pitchFamily="2" charset="-122"/>
                      </a:endParaRPr>
                    </a:p>
                  </a:txBody>
                  <a:tcPr marL="9525" marR="9525" marT="9525" marB="0" anchor="ctr">
                    <a:lnL w="12700" cap="flat" cmpd="sng" algn="ctr">
                      <a:noFill/>
                      <a:prstDash val="solid"/>
                      <a:round/>
                      <a:headEnd type="none" w="med" len="med"/>
                      <a:tailEnd type="none" w="med" len="med"/>
                    </a:lnL>
                  </a:tcPr>
                </a:tc>
                <a:tc>
                  <a:txBody>
                    <a:bodyPr/>
                    <a:lstStyle/>
                    <a:p>
                      <a:pPr algn="ctr" fontAlgn="ctr"/>
                      <a:r>
                        <a:rPr lang="en-US" altLang="zh-CN" sz="3600" b="1" i="0" u="none" strike="noStrike" dirty="0" smtClean="0">
                          <a:solidFill>
                            <a:srgbClr val="FF0000"/>
                          </a:solidFill>
                          <a:effectLst/>
                          <a:latin typeface="华文中宋" panose="02010600040101010101" pitchFamily="2" charset="-122"/>
                          <a:ea typeface="华文中宋" panose="02010600040101010101" pitchFamily="2" charset="-122"/>
                        </a:rPr>
                        <a:t>58%</a:t>
                      </a:r>
                      <a:endParaRPr lang="zh-CN" altLang="en-US" sz="3600" b="1" i="0" u="none" strike="noStrike" dirty="0" smtClean="0">
                        <a:solidFill>
                          <a:srgbClr val="FF0000"/>
                        </a:solidFill>
                        <a:effectLst/>
                        <a:latin typeface="华文中宋" panose="02010600040101010101" pitchFamily="2" charset="-122"/>
                        <a:ea typeface="华文中宋" panose="02010600040101010101" pitchFamily="2" charset="-122"/>
                      </a:endParaRPr>
                    </a:p>
                  </a:txBody>
                  <a:tcPr marL="9525" marR="9525" marT="9525" marB="0" anchor="ctr"/>
                </a:tc>
                <a:extLst>
                  <a:ext uri="{0D108BD9-81ED-4DB2-BD59-A6C34878D82A}">
                    <a16:rowId xmlns:a16="http://schemas.microsoft.com/office/drawing/2014/main" xmlns="" val="10001"/>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942014132"/>
              </p:ext>
            </p:extLst>
          </p:nvPr>
        </p:nvGraphicFramePr>
        <p:xfrm>
          <a:off x="765132" y="3728286"/>
          <a:ext cx="7613734" cy="2483695"/>
        </p:xfrm>
        <a:graphic>
          <a:graphicData uri="http://schemas.openxmlformats.org/drawingml/2006/table">
            <a:tbl>
              <a:tblPr>
                <a:tableStyleId>{5C22544A-7EE6-4342-B048-85BDC9FD1C3A}</a:tableStyleId>
              </a:tblPr>
              <a:tblGrid>
                <a:gridCol w="3387161">
                  <a:extLst>
                    <a:ext uri="{9D8B030D-6E8A-4147-A177-3AD203B41FA5}">
                      <a16:colId xmlns:a16="http://schemas.microsoft.com/office/drawing/2014/main" xmlns="" val="20000"/>
                    </a:ext>
                  </a:extLst>
                </a:gridCol>
                <a:gridCol w="2741566"/>
                <a:gridCol w="1485007">
                  <a:extLst>
                    <a:ext uri="{9D8B030D-6E8A-4147-A177-3AD203B41FA5}">
                      <a16:colId xmlns:a16="http://schemas.microsoft.com/office/drawing/2014/main" xmlns="" val="20002"/>
                    </a:ext>
                  </a:extLst>
                </a:gridCol>
              </a:tblGrid>
              <a:tr h="609849">
                <a:tc gridSpan="2">
                  <a:txBody>
                    <a:bodyPr/>
                    <a:lstStyle/>
                    <a:p>
                      <a:pPr algn="ctr" fontAlgn="ctr"/>
                      <a:r>
                        <a:rPr lang="zh-CN" altLang="en-US" sz="1600" b="1" i="0" u="none" strike="noStrike" dirty="0" smtClean="0">
                          <a:solidFill>
                            <a:schemeClr val="bg1"/>
                          </a:solidFill>
                          <a:effectLst/>
                          <a:latin typeface="华文中宋" panose="02010600040101010101" pitchFamily="2" charset="-122"/>
                          <a:ea typeface="华文中宋" panose="02010600040101010101" pitchFamily="2" charset="-122"/>
                        </a:rPr>
                        <a:t>排名</a:t>
                      </a:r>
                      <a:r>
                        <a:rPr lang="en-US" altLang="zh-CN" sz="1600" b="1" i="0" u="none" strike="noStrike" dirty="0" smtClean="0">
                          <a:solidFill>
                            <a:schemeClr val="bg1"/>
                          </a:solidFill>
                          <a:effectLst/>
                          <a:latin typeface="华文中宋" panose="02010600040101010101" pitchFamily="2" charset="-122"/>
                          <a:ea typeface="华文中宋" panose="02010600040101010101" pitchFamily="2" charset="-122"/>
                        </a:rPr>
                        <a:t>21~50</a:t>
                      </a:r>
                      <a:r>
                        <a:rPr lang="zh-CN" altLang="en-US" sz="1600" b="1" i="0" u="none" strike="noStrike" dirty="0" smtClean="0">
                          <a:solidFill>
                            <a:schemeClr val="bg1"/>
                          </a:solidFill>
                          <a:effectLst/>
                          <a:latin typeface="华文中宋" panose="02010600040101010101" pitchFamily="2" charset="-122"/>
                          <a:ea typeface="华文中宋" panose="02010600040101010101" pitchFamily="2" charset="-122"/>
                        </a:rPr>
                        <a:t>的学科</a:t>
                      </a:r>
                      <a:endParaRPr lang="en-US" sz="1600" b="1" i="0" u="none" strike="noStrike" dirty="0">
                        <a:solidFill>
                          <a:schemeClr val="bg1"/>
                        </a:solidFill>
                        <a:effectLst/>
                        <a:latin typeface="华文中宋" panose="02010600040101010101" pitchFamily="2" charset="-122"/>
                        <a:ea typeface="华文中宋" panose="02010600040101010101" pitchFamily="2" charset="-122"/>
                      </a:endParaRPr>
                    </a:p>
                  </a:txBody>
                  <a:tcPr marL="9525" marR="9525" marT="9525" marB="0" anchor="ctr">
                    <a:solidFill>
                      <a:schemeClr val="accent3"/>
                    </a:solidFill>
                  </a:tcPr>
                </a:tc>
                <a:tc hMerge="1">
                  <a:txBody>
                    <a:bodyPr/>
                    <a:lstStyle/>
                    <a:p>
                      <a:pPr algn="ctr" fontAlgn="ctr"/>
                      <a:endParaRPr lang="en-US" sz="1600" b="1" i="0" u="none" strike="noStrike" dirty="0">
                        <a:solidFill>
                          <a:schemeClr val="bg1"/>
                        </a:solidFill>
                        <a:effectLst/>
                        <a:latin typeface="华文中宋" panose="02010600040101010101" pitchFamily="2" charset="-122"/>
                        <a:ea typeface="华文中宋" panose="02010600040101010101" pitchFamily="2" charset="-122"/>
                      </a:endParaRPr>
                    </a:p>
                  </a:txBody>
                  <a:tcPr marL="9525" marR="9525" marT="9525" marB="0" anchor="ctr">
                    <a:solidFill>
                      <a:schemeClr val="accent3"/>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600" b="1" i="0" u="none" strike="noStrike" dirty="0" smtClean="0">
                          <a:solidFill>
                            <a:schemeClr val="bg1"/>
                          </a:solidFill>
                          <a:effectLst/>
                          <a:latin typeface="华文中宋" panose="02010600040101010101" pitchFamily="2" charset="-122"/>
                          <a:ea typeface="华文中宋" panose="02010600040101010101" pitchFamily="2" charset="-122"/>
                        </a:rPr>
                        <a:t>招生人数占比</a:t>
                      </a:r>
                      <a:endParaRPr lang="en-US" sz="1600" b="1" i="0" u="none" strike="noStrike" dirty="0">
                        <a:solidFill>
                          <a:schemeClr val="bg1"/>
                        </a:solidFill>
                        <a:effectLst/>
                        <a:latin typeface="华文中宋" panose="02010600040101010101" pitchFamily="2" charset="-122"/>
                        <a:ea typeface="华文中宋" panose="02010600040101010101" pitchFamily="2" charset="-122"/>
                      </a:endParaRPr>
                    </a:p>
                  </a:txBody>
                  <a:tcPr marL="9525" marR="9525" marT="9525" marB="0" anchor="ctr">
                    <a:solidFill>
                      <a:schemeClr val="accent3"/>
                    </a:solidFill>
                  </a:tcPr>
                </a:tc>
                <a:extLst>
                  <a:ext uri="{0D108BD9-81ED-4DB2-BD59-A6C34878D82A}">
                    <a16:rowId xmlns:a16="http://schemas.microsoft.com/office/drawing/2014/main" xmlns="" val="10000"/>
                  </a:ext>
                </a:extLst>
              </a:tr>
              <a:tr h="187384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艺术与设计 </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25</a:t>
                      </a: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统计与运筹学 </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22</a:t>
                      </a: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物理</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&amp;</a:t>
                      </a: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天文学 </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24</a:t>
                      </a:r>
                      <a:r>
                        <a:rPr lang="zh-CN" altLang="en-US" sz="1400" b="1" dirty="0" smtClean="0">
                          <a:latin typeface="华文楷体" panose="02010600040101010101" pitchFamily="2" charset="-122"/>
                          <a:ea typeface="华文楷体" panose="02010600040101010101" pitchFamily="2" charset="-122"/>
                        </a:rPr>
                        <a:t>（</a:t>
                      </a:r>
                      <a:r>
                        <a:rPr lang="en-US" altLang="zh-CN" sz="1400" b="1" dirty="0" err="1" smtClean="0">
                          <a:latin typeface="华文楷体" panose="02010600040101010101" pitchFamily="2" charset="-122"/>
                          <a:ea typeface="华文楷体" panose="02010600040101010101" pitchFamily="2" charset="-122"/>
                        </a:rPr>
                        <a:t>USNews</a:t>
                      </a:r>
                      <a:r>
                        <a:rPr lang="zh-CN" altLang="en-US" sz="1400" b="1" dirty="0" smtClean="0">
                          <a:latin typeface="华文楷体" panose="02010600040101010101" pitchFamily="2" charset="-122"/>
                          <a:ea typeface="华文楷体" panose="02010600040101010101" pitchFamily="2" charset="-122"/>
                        </a:rPr>
                        <a:t>排名</a:t>
                      </a:r>
                      <a:r>
                        <a:rPr lang="en-US" altLang="zh-CN" sz="1400" b="1" dirty="0" smtClean="0">
                          <a:latin typeface="华文楷体" panose="02010600040101010101" pitchFamily="2" charset="-122"/>
                          <a:ea typeface="华文楷体" panose="02010600040101010101" pitchFamily="2" charset="-122"/>
                        </a:rPr>
                        <a:t>24</a:t>
                      </a:r>
                      <a:r>
                        <a:rPr lang="zh-CN" altLang="en-US" sz="1400" b="1" dirty="0" smtClean="0">
                          <a:latin typeface="华文楷体" panose="02010600040101010101" pitchFamily="2" charset="-122"/>
                          <a:ea typeface="华文楷体" panose="02010600040101010101" pitchFamily="2" charset="-122"/>
                        </a:rPr>
                        <a:t>）</a:t>
                      </a:r>
                      <a:endPar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现代语言学 </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33</a:t>
                      </a: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法学 </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33</a:t>
                      </a: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社会政策与行政 </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19</a:t>
                      </a:r>
                    </a:p>
                  </a:txBody>
                  <a:tcPr marL="9525" marR="9525" marT="9525" marB="0" anchor="ctr">
                    <a:lnR w="12700" cap="flat" cmpd="sng" algn="ctr">
                      <a:noFill/>
                      <a:prstDash val="solid"/>
                      <a:round/>
                      <a:headEnd type="none" w="med" len="med"/>
                      <a:tailEnd type="none" w="med" len="med"/>
                    </a:lnR>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smtClean="0">
                          <a:solidFill>
                            <a:srgbClr val="715096"/>
                          </a:solidFill>
                          <a:latin typeface="华文楷体" panose="02010600040101010101" pitchFamily="2" charset="-122"/>
                          <a:ea typeface="华文楷体" panose="02010600040101010101" pitchFamily="2" charset="-122"/>
                        </a:rPr>
                        <a:t>环境科学与工程 </a:t>
                      </a:r>
                      <a:r>
                        <a:rPr lang="en-US" altLang="zh-CN" sz="1800" b="1" dirty="0" smtClean="0">
                          <a:solidFill>
                            <a:srgbClr val="715096"/>
                          </a:solidFill>
                          <a:latin typeface="华文楷体" panose="02010600040101010101" pitchFamily="2" charset="-122"/>
                          <a:ea typeface="华文楷体" panose="02010600040101010101" pitchFamily="2" charset="-122"/>
                        </a:rPr>
                        <a:t>22</a:t>
                      </a: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政治</a:t>
                      </a: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与国际关系 </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35</a:t>
                      </a: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 </a:t>
                      </a:r>
                      <a:endPar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数学 </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26</a:t>
                      </a:r>
                      <a:r>
                        <a:rPr lang="zh-CN" altLang="en-US" sz="1400" b="1" dirty="0" smtClean="0">
                          <a:latin typeface="华文楷体" panose="02010600040101010101" pitchFamily="2" charset="-122"/>
                          <a:ea typeface="华文楷体" panose="02010600040101010101" pitchFamily="2" charset="-122"/>
                        </a:rPr>
                        <a:t>（</a:t>
                      </a:r>
                      <a:r>
                        <a:rPr lang="en-US" altLang="zh-CN" sz="1400" b="1" dirty="0" err="1" smtClean="0">
                          <a:latin typeface="华文楷体" panose="02010600040101010101" pitchFamily="2" charset="-122"/>
                          <a:ea typeface="华文楷体" panose="02010600040101010101" pitchFamily="2" charset="-122"/>
                        </a:rPr>
                        <a:t>USNews</a:t>
                      </a:r>
                      <a:r>
                        <a:rPr lang="zh-CN" altLang="en-US" sz="1400" b="1" dirty="0" smtClean="0">
                          <a:latin typeface="华文楷体" panose="02010600040101010101" pitchFamily="2" charset="-122"/>
                          <a:ea typeface="华文楷体" panose="02010600040101010101" pitchFamily="2" charset="-122"/>
                        </a:rPr>
                        <a:t>排名</a:t>
                      </a:r>
                      <a:r>
                        <a:rPr lang="en-US" altLang="zh-CN" sz="1400" b="1" dirty="0" smtClean="0">
                          <a:latin typeface="华文楷体" panose="02010600040101010101" pitchFamily="2" charset="-122"/>
                          <a:ea typeface="华文楷体" panose="02010600040101010101" pitchFamily="2" charset="-122"/>
                        </a:rPr>
                        <a:t>41</a:t>
                      </a:r>
                      <a:r>
                        <a:rPr lang="zh-CN" altLang="en-US" sz="1400" b="1" dirty="0" smtClean="0">
                          <a:latin typeface="华文楷体" panose="02010600040101010101" pitchFamily="2" charset="-122"/>
                          <a:ea typeface="华文楷体" panose="02010600040101010101" pitchFamily="2" charset="-122"/>
                        </a:rPr>
                        <a:t>）</a:t>
                      </a:r>
                      <a:endParaRPr lang="en-US" altLang="zh-CN" sz="1400" b="1" i="0" u="none" strike="noStrike" dirty="0" smtClean="0">
                        <a:solidFill>
                          <a:srgbClr val="715096"/>
                        </a:solidFill>
                        <a:effectLst/>
                        <a:latin typeface="华文楷体" panose="02010600040101010101" pitchFamily="2" charset="-122"/>
                        <a:ea typeface="华文楷体" panose="02010600040101010101" pitchFamily="2" charset="-122"/>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经济学与计量经济学 </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36</a:t>
                      </a:r>
                      <a:endPar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会计与金融 </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39</a:t>
                      </a: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800" b="1" i="0" u="none" strike="noStrike" dirty="0" smtClean="0">
                          <a:solidFill>
                            <a:srgbClr val="715096"/>
                          </a:solidFill>
                          <a:effectLst/>
                          <a:latin typeface="华文楷体" panose="02010600040101010101" pitchFamily="2" charset="-122"/>
                          <a:ea typeface="华文楷体" panose="02010600040101010101" pitchFamily="2" charset="-122"/>
                        </a:rPr>
                        <a:t>商业及管理学 </a:t>
                      </a:r>
                      <a:r>
                        <a:rPr lang="en-US" altLang="zh-CN" sz="1800" b="1" i="0" u="none" strike="noStrike" dirty="0" smtClean="0">
                          <a:solidFill>
                            <a:srgbClr val="715096"/>
                          </a:solidFill>
                          <a:effectLst/>
                          <a:latin typeface="华文楷体" panose="02010600040101010101" pitchFamily="2" charset="-122"/>
                          <a:ea typeface="华文楷体" panose="02010600040101010101" pitchFamily="2" charset="-122"/>
                        </a:rPr>
                        <a:t>40</a:t>
                      </a:r>
                    </a:p>
                  </a:txBody>
                  <a:tcPr marL="9525" marR="9525" marT="9525" marB="0" anchor="ctr">
                    <a:lnL w="12700" cap="flat" cmpd="sng" algn="ctr">
                      <a:noFill/>
                      <a:prstDash val="solid"/>
                      <a:round/>
                      <a:headEnd type="none" w="med" len="med"/>
                      <a:tailEnd type="none" w="med" len="med"/>
                    </a:lnL>
                  </a:tcPr>
                </a:tc>
                <a:tc>
                  <a:txBody>
                    <a:bodyPr/>
                    <a:lstStyle/>
                    <a:p>
                      <a:pPr marL="0" algn="ctr" defTabSz="914400" rtl="0" eaLnBrk="1" fontAlgn="ctr" latinLnBrk="0" hangingPunct="1"/>
                      <a:r>
                        <a:rPr lang="en-US" altLang="zh-CN" sz="3600" b="1" i="0" u="none" strike="noStrike" kern="1200" dirty="0" smtClean="0">
                          <a:solidFill>
                            <a:srgbClr val="FF0000"/>
                          </a:solidFill>
                          <a:effectLst/>
                          <a:latin typeface="华文中宋" panose="02010600040101010101" pitchFamily="2" charset="-122"/>
                          <a:ea typeface="华文中宋" panose="02010600040101010101" pitchFamily="2" charset="-122"/>
                          <a:cs typeface="+mn-cs"/>
                        </a:rPr>
                        <a:t>26%</a:t>
                      </a:r>
                      <a:endParaRPr lang="en-US" altLang="zh-CN" sz="3600" b="1" i="0" u="none" strike="noStrike" kern="1200" dirty="0">
                        <a:solidFill>
                          <a:srgbClr val="FF0000"/>
                        </a:solidFill>
                        <a:effectLst/>
                        <a:latin typeface="华文中宋" panose="02010600040101010101" pitchFamily="2" charset="-122"/>
                        <a:ea typeface="华文中宋" panose="02010600040101010101" pitchFamily="2" charset="-122"/>
                        <a:cs typeface="+mn-cs"/>
                      </a:endParaRPr>
                    </a:p>
                  </a:txBody>
                  <a:tcPr marL="9525" marR="9525" marT="9525" marB="0" anchor="ct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3050663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总之，清华没有“差”专业</a:t>
            </a:r>
            <a:endParaRPr lang="zh-CN" altLang="en-US" sz="3600" dirty="0"/>
          </a:p>
        </p:txBody>
      </p:sp>
      <p:graphicFrame>
        <p:nvGraphicFramePr>
          <p:cNvPr id="7" name="内容占位符 6"/>
          <p:cNvGraphicFramePr>
            <a:graphicFrameLocks noGrp="1"/>
          </p:cNvGraphicFramePr>
          <p:nvPr>
            <p:ph idx="1"/>
            <p:extLst/>
          </p:nvPr>
        </p:nvGraphicFramePr>
        <p:xfrm>
          <a:off x="628650" y="1336170"/>
          <a:ext cx="7886700" cy="4795838"/>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p:cNvSpPr txBox="1"/>
          <p:nvPr/>
        </p:nvSpPr>
        <p:spPr>
          <a:xfrm>
            <a:off x="5335674" y="5014128"/>
            <a:ext cx="3099289" cy="984885"/>
          </a:xfrm>
          <a:prstGeom prst="rect">
            <a:avLst/>
          </a:prstGeom>
          <a:noFill/>
        </p:spPr>
        <p:txBody>
          <a:bodyPr wrap="square" rtlCol="0">
            <a:spAutoFit/>
          </a:bodyPr>
          <a:lstStyle/>
          <a:p>
            <a:r>
              <a:rPr lang="en-US" altLang="zh-CN" sz="4000" b="1" dirty="0" smtClean="0">
                <a:solidFill>
                  <a:srgbClr val="C00000"/>
                </a:solidFill>
                <a:latin typeface="微软雅黑" panose="020B0503020204020204" pitchFamily="34" charset="-122"/>
                <a:ea typeface="微软雅黑" panose="020B0503020204020204" pitchFamily="34" charset="-122"/>
              </a:rPr>
              <a:t>84%</a:t>
            </a:r>
            <a:r>
              <a:rPr lang="zh-CN" altLang="en-US" b="1" dirty="0" smtClean="0">
                <a:solidFill>
                  <a:srgbClr val="715096"/>
                </a:solidFill>
                <a:latin typeface="微软雅黑" panose="020B0503020204020204" pitchFamily="34" charset="-122"/>
                <a:ea typeface="微软雅黑" panose="020B0503020204020204" pitchFamily="34" charset="-122"/>
              </a:rPr>
              <a:t>以上的学生进入世界前</a:t>
            </a:r>
            <a:r>
              <a:rPr lang="en-US" altLang="zh-CN" b="1" dirty="0" smtClean="0">
                <a:solidFill>
                  <a:srgbClr val="715096"/>
                </a:solidFill>
                <a:latin typeface="微软雅黑" panose="020B0503020204020204" pitchFamily="34" charset="-122"/>
                <a:ea typeface="微软雅黑" panose="020B0503020204020204" pitchFamily="34" charset="-122"/>
              </a:rPr>
              <a:t>50</a:t>
            </a:r>
            <a:r>
              <a:rPr lang="zh-CN" altLang="en-US" b="1" dirty="0" smtClean="0">
                <a:solidFill>
                  <a:srgbClr val="715096"/>
                </a:solidFill>
                <a:latin typeface="微软雅黑" panose="020B0503020204020204" pitchFamily="34" charset="-122"/>
                <a:ea typeface="微软雅黑" panose="020B0503020204020204" pitchFamily="34" charset="-122"/>
              </a:rPr>
              <a:t>专业学习</a:t>
            </a:r>
            <a:endParaRPr lang="zh-CN" altLang="en-US" b="1" dirty="0">
              <a:solidFill>
                <a:srgbClr val="7150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20180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03296" y="2632464"/>
            <a:ext cx="7886700" cy="124906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600"/>
              </a:spcBef>
            </a:pPr>
            <a:r>
              <a:rPr lang="zh-CN" altLang="en-US" sz="3600" b="1" dirty="0" smtClean="0">
                <a:solidFill>
                  <a:srgbClr val="715096"/>
                </a:solidFill>
                <a:latin typeface="微软雅黑" panose="020B0503020204020204" pitchFamily="34" charset="-122"/>
                <a:ea typeface="微软雅黑" panose="020B0503020204020204" pitchFamily="34" charset="-122"/>
              </a:rPr>
              <a:t>能获得自主选择、多样成长的空间</a:t>
            </a:r>
            <a:endParaRPr lang="en-US" altLang="zh-CN" sz="3600" b="1" dirty="0" smtClean="0">
              <a:solidFill>
                <a:srgbClr val="715096"/>
              </a:solidFill>
              <a:latin typeface="微软雅黑" panose="020B0503020204020204" pitchFamily="34" charset="-122"/>
              <a:ea typeface="微软雅黑" panose="020B0503020204020204" pitchFamily="34" charset="-122"/>
            </a:endParaRPr>
          </a:p>
          <a:p>
            <a:pPr algn="l">
              <a:spcBef>
                <a:spcPts val="600"/>
              </a:spcBef>
            </a:pPr>
            <a:endParaRPr lang="en-US" altLang="zh-CN" sz="2400" b="1" dirty="0" smtClean="0">
              <a:solidFill>
                <a:srgbClr val="715096"/>
              </a:solidFill>
              <a:latin typeface="微软雅黑" panose="020B0503020204020204" pitchFamily="34" charset="-122"/>
              <a:ea typeface="微软雅黑" panose="020B0503020204020204" pitchFamily="34" charset="-122"/>
            </a:endParaRPr>
          </a:p>
          <a:p>
            <a:pPr algn="l">
              <a:spcBef>
                <a:spcPts val="600"/>
              </a:spcBef>
            </a:pPr>
            <a:r>
              <a:rPr lang="zh-CN" altLang="en-US" sz="2400" b="1" dirty="0" smtClean="0">
                <a:solidFill>
                  <a:srgbClr val="715096"/>
                </a:solidFill>
                <a:latin typeface="微软雅黑" panose="020B0503020204020204" pitchFamily="34" charset="-122"/>
                <a:ea typeface="微软雅黑" panose="020B0503020204020204" pitchFamily="34" charset="-122"/>
              </a:rPr>
              <a:t>“自主必定自由，自由未必自主”</a:t>
            </a:r>
            <a:endParaRPr lang="zh-CN" altLang="en-US" sz="2400" b="1" dirty="0">
              <a:solidFill>
                <a:srgbClr val="7150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77450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226372"/>
            <a:ext cx="7886700" cy="5010940"/>
          </a:xfrm>
        </p:spPr>
        <p:txBody>
          <a:bodyPr>
            <a:normAutofit fontScale="70000" lnSpcReduction="20000"/>
          </a:bodyPr>
          <a:lstStyle/>
          <a:p>
            <a:pPr marL="0" indent="0">
              <a:buNone/>
            </a:pPr>
            <a:r>
              <a:rPr lang="zh-CN" altLang="en-US" sz="4000" dirty="0"/>
              <a:t>这是一篇十足大气的演讲，开启了清华大气的胸怀，开创了中华大气的希望</a:t>
            </a:r>
            <a:r>
              <a:rPr lang="zh-CN" altLang="en-US" sz="4000" dirty="0" smtClean="0"/>
              <a:t>。演讲节选如下：</a:t>
            </a:r>
            <a:endParaRPr lang="en-US" altLang="zh-CN" sz="4000" dirty="0" smtClean="0"/>
          </a:p>
          <a:p>
            <a:r>
              <a:rPr lang="zh-CN" altLang="en-US" b="0" dirty="0" smtClean="0">
                <a:solidFill>
                  <a:schemeClr val="tx1"/>
                </a:solidFill>
              </a:rPr>
              <a:t>“</a:t>
            </a:r>
            <a:r>
              <a:rPr lang="zh-CN" altLang="en-US" b="0" dirty="0">
                <a:solidFill>
                  <a:schemeClr val="tx1"/>
                </a:solidFill>
              </a:rPr>
              <a:t>乾象曰：‘天行健，君子以自强不息’。坤象曰：‘地势坤，君子以厚德载物’。推本乎此，君子之条件庶几近之矣。”</a:t>
            </a:r>
          </a:p>
          <a:p>
            <a:r>
              <a:rPr lang="zh-CN" altLang="en-US" b="0" dirty="0" smtClean="0">
                <a:solidFill>
                  <a:schemeClr val="tx1"/>
                </a:solidFill>
              </a:rPr>
              <a:t>“乾象</a:t>
            </a:r>
            <a:r>
              <a:rPr lang="zh-CN" altLang="en-US" b="0" dirty="0">
                <a:solidFill>
                  <a:schemeClr val="tx1"/>
                </a:solidFill>
              </a:rPr>
              <a:t>言，君子</a:t>
            </a:r>
            <a:r>
              <a:rPr lang="zh-CN" altLang="en-US" b="0" dirty="0" smtClean="0">
                <a:solidFill>
                  <a:schemeClr val="tx1"/>
                </a:solidFill>
              </a:rPr>
              <a:t>自励，犹</a:t>
            </a:r>
            <a:r>
              <a:rPr lang="zh-CN" altLang="en-US" b="0" dirty="0">
                <a:solidFill>
                  <a:schemeClr val="tx1"/>
                </a:solidFill>
              </a:rPr>
              <a:t>天之运行不息，不得有一暴十寒之弊”；“坤象</a:t>
            </a:r>
            <a:r>
              <a:rPr lang="zh-CN" altLang="en-US" b="0" dirty="0" smtClean="0">
                <a:solidFill>
                  <a:schemeClr val="tx1"/>
                </a:solidFill>
              </a:rPr>
              <a:t>言，君子</a:t>
            </a:r>
            <a:r>
              <a:rPr lang="zh-CN" altLang="en-US" b="0" dirty="0">
                <a:solidFill>
                  <a:schemeClr val="tx1"/>
                </a:solidFill>
              </a:rPr>
              <a:t>接物，度量宽厚，犹大地之博，无所不载”</a:t>
            </a:r>
            <a:r>
              <a:rPr lang="zh-CN" altLang="en-US" b="0" dirty="0" smtClean="0">
                <a:solidFill>
                  <a:schemeClr val="tx1"/>
                </a:solidFill>
              </a:rPr>
              <a:t>。</a:t>
            </a:r>
            <a:endParaRPr lang="en-US" altLang="zh-CN" b="0" dirty="0" smtClean="0">
              <a:solidFill>
                <a:schemeClr val="tx1"/>
              </a:solidFill>
            </a:endParaRPr>
          </a:p>
          <a:p>
            <a:r>
              <a:rPr lang="zh-CN" altLang="en-US" b="0" dirty="0" smtClean="0">
                <a:solidFill>
                  <a:schemeClr val="tx1"/>
                </a:solidFill>
              </a:rPr>
              <a:t>“</a:t>
            </a:r>
            <a:r>
              <a:rPr lang="zh-CN" altLang="en-US" b="0" dirty="0">
                <a:solidFill>
                  <a:schemeClr val="tx1"/>
                </a:solidFill>
              </a:rPr>
              <a:t>清华学子，荟中西之鸿儒，集四方之俊秀，为师为友，相蹉相磨，他年遨游海外，吸收新文明，改良我社会，促进我政治，所谓君子人者，非清华学子，行将焉属？</a:t>
            </a:r>
            <a:r>
              <a:rPr lang="zh-CN" altLang="en-US" b="0" dirty="0" smtClean="0">
                <a:solidFill>
                  <a:schemeClr val="tx1"/>
                </a:solidFill>
              </a:rPr>
              <a:t>”</a:t>
            </a:r>
            <a:endParaRPr lang="en-US" altLang="zh-CN" b="0" dirty="0" smtClean="0">
              <a:solidFill>
                <a:schemeClr val="tx1"/>
              </a:solidFill>
            </a:endParaRPr>
          </a:p>
          <a:p>
            <a:r>
              <a:rPr lang="zh-CN" altLang="en-US" b="0" dirty="0" smtClean="0">
                <a:solidFill>
                  <a:schemeClr val="tx1"/>
                </a:solidFill>
              </a:rPr>
              <a:t>“</a:t>
            </a:r>
            <a:r>
              <a:rPr lang="zh-CN" altLang="en-US" b="0" dirty="0">
                <a:solidFill>
                  <a:schemeClr val="tx1"/>
                </a:solidFill>
              </a:rPr>
              <a:t>深愿及此时机，崇德修学，勉为君子，异日出膺大任，足以挽既倒之狂澜，作中流之砥柱</a:t>
            </a:r>
            <a:r>
              <a:rPr lang="en-US" altLang="zh-CN" b="0" dirty="0" smtClean="0">
                <a:solidFill>
                  <a:schemeClr val="tx1"/>
                </a:solidFill>
              </a:rPr>
              <a:t>……”</a:t>
            </a:r>
          </a:p>
        </p:txBody>
      </p:sp>
      <p:sp>
        <p:nvSpPr>
          <p:cNvPr id="4"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校训延伸：何谓君子？</a:t>
            </a:r>
            <a:endParaRPr lang="zh-CN" dirty="0"/>
          </a:p>
        </p:txBody>
      </p:sp>
    </p:spTree>
    <p:extLst>
      <p:ext uri="{BB962C8B-B14F-4D97-AF65-F5344CB8AC3E}">
        <p14:creationId xmlns:p14="http://schemas.microsoft.com/office/powerpoint/2010/main" val="640426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28650" y="365127"/>
            <a:ext cx="7886700" cy="70643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smtClean="0">
                <a:solidFill>
                  <a:srgbClr val="715096"/>
                </a:solidFill>
                <a:latin typeface="微软雅黑" panose="020B0503020204020204" pitchFamily="34" charset="-122"/>
                <a:ea typeface="微软雅黑" panose="020B0503020204020204" pitchFamily="34" charset="-122"/>
              </a:rPr>
              <a:t>获得自主选择、多样成长的空间</a:t>
            </a:r>
            <a:endParaRPr lang="zh-CN" altLang="en-US" sz="2000" b="1" dirty="0">
              <a:solidFill>
                <a:srgbClr val="715096"/>
              </a:solidFill>
              <a:latin typeface="微软雅黑" panose="020B0503020204020204" pitchFamily="34" charset="-122"/>
              <a:ea typeface="微软雅黑" panose="020B0503020204020204" pitchFamily="34" charset="-122"/>
            </a:endParaRPr>
          </a:p>
        </p:txBody>
      </p:sp>
      <p:graphicFrame>
        <p:nvGraphicFramePr>
          <p:cNvPr id="8" name="图示 7"/>
          <p:cNvGraphicFramePr/>
          <p:nvPr>
            <p:extLst>
              <p:ext uri="{D42A27DB-BD31-4B8C-83A1-F6EECF244321}">
                <p14:modId xmlns:p14="http://schemas.microsoft.com/office/powerpoint/2010/main" val="405556815"/>
              </p:ext>
            </p:extLst>
          </p:nvPr>
        </p:nvGraphicFramePr>
        <p:xfrm>
          <a:off x="4065596" y="1595534"/>
          <a:ext cx="5078404" cy="466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1"/>
          <p:cNvSpPr txBox="1"/>
          <p:nvPr/>
        </p:nvSpPr>
        <p:spPr>
          <a:xfrm>
            <a:off x="404716" y="1468733"/>
            <a:ext cx="4251260" cy="10772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rtl="0" latinLnBrk="1" hangingPunct="0"/>
            <a:r>
              <a:rPr kumimoji="0" lang="zh-CN" altLang="en-US" sz="3200" b="1" i="0" u="none" strike="noStrike" cap="none" spc="0" normalizeH="0" baseline="0" dirty="0" smtClean="0">
                <a:ln>
                  <a:noFill/>
                </a:ln>
                <a:solidFill>
                  <a:srgbClr val="715096"/>
                </a:solidFill>
                <a:effectLst/>
                <a:uFillTx/>
                <a:latin typeface="微软雅黑" panose="020B0503020204020204" pitchFamily="34" charset="-122"/>
                <a:ea typeface="微软雅黑" panose="020B0503020204020204" pitchFamily="34" charset="-122"/>
                <a:sym typeface="Calibri"/>
              </a:rPr>
              <a:t>三位一体  以学为主</a:t>
            </a:r>
            <a:endParaRPr kumimoji="0" lang="en-US" altLang="zh-CN" sz="3200" b="1" i="0" u="none" strike="noStrike" cap="none" spc="0" normalizeH="0" baseline="0" dirty="0" smtClean="0">
              <a:ln>
                <a:noFill/>
              </a:ln>
              <a:solidFill>
                <a:srgbClr val="715096"/>
              </a:solidFill>
              <a:effectLst/>
              <a:uFillTx/>
              <a:latin typeface="微软雅黑" panose="020B0503020204020204" pitchFamily="34" charset="-122"/>
              <a:ea typeface="微软雅黑" panose="020B0503020204020204" pitchFamily="34" charset="-122"/>
              <a:sym typeface="Calibri"/>
            </a:endParaRPr>
          </a:p>
          <a:p>
            <a:pPr algn="ctr" rtl="0" latinLnBrk="1" hangingPunct="0"/>
            <a:r>
              <a:rPr lang="zh-CN" altLang="en-US" sz="3200" b="1" dirty="0" smtClean="0">
                <a:solidFill>
                  <a:srgbClr val="715096"/>
                </a:solidFill>
                <a:latin typeface="微软雅黑" panose="020B0503020204020204" pitchFamily="34" charset="-122"/>
                <a:ea typeface="微软雅黑" panose="020B0503020204020204" pitchFamily="34" charset="-122"/>
              </a:rPr>
              <a:t>通专融合  多样成长</a:t>
            </a:r>
            <a:endParaRPr kumimoji="0" lang="zh-CN" altLang="en-US" sz="3200" b="1" i="0" u="none" strike="noStrike" cap="none" spc="0" normalizeH="0" baseline="0" dirty="0">
              <a:ln>
                <a:noFill/>
              </a:ln>
              <a:solidFill>
                <a:srgbClr val="715096"/>
              </a:solidFill>
              <a:effectLst/>
              <a:uFillTx/>
              <a:latin typeface="微软雅黑" panose="020B0503020204020204" pitchFamily="34" charset="-122"/>
              <a:ea typeface="微软雅黑" panose="020B0503020204020204" pitchFamily="34" charset="-122"/>
              <a:sym typeface="Calibri"/>
            </a:endParaRPr>
          </a:p>
        </p:txBody>
      </p:sp>
      <p:sp>
        <p:nvSpPr>
          <p:cNvPr id="12" name="矩形 11"/>
          <p:cNvSpPr/>
          <p:nvPr/>
        </p:nvSpPr>
        <p:spPr>
          <a:xfrm>
            <a:off x="828384" y="2710711"/>
            <a:ext cx="3547673" cy="3385542"/>
          </a:xfrm>
          <a:prstGeom prst="rect">
            <a:avLst/>
          </a:prstGeom>
        </p:spPr>
        <p:txBody>
          <a:bodyPr wrap="square">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大学应该给予学生三样</a:t>
            </a:r>
            <a:r>
              <a:rPr lang="zh-CN" altLang="en-US" sz="2000" dirty="0" smtClean="0">
                <a:solidFill>
                  <a:srgbClr val="000000"/>
                </a:solidFill>
                <a:latin typeface="微软雅黑" panose="020B0503020204020204" pitchFamily="34" charset="-122"/>
                <a:ea typeface="微软雅黑" panose="020B0503020204020204" pitchFamily="34" charset="-122"/>
              </a:rPr>
              <a:t>东西</a:t>
            </a:r>
            <a:endParaRPr lang="en-US" altLang="zh-CN" sz="2000" dirty="0" smtClean="0">
              <a:solidFill>
                <a:srgbClr val="0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solidFill>
                  <a:srgbClr val="000000"/>
                </a:solidFill>
                <a:latin typeface="微软雅黑" panose="020B0503020204020204" pitchFamily="34" charset="-122"/>
                <a:ea typeface="微软雅黑" panose="020B0503020204020204" pitchFamily="34" charset="-122"/>
              </a:rPr>
              <a:t>一</a:t>
            </a:r>
            <a:r>
              <a:rPr lang="zh-CN" altLang="en-US" sz="2000" dirty="0">
                <a:solidFill>
                  <a:srgbClr val="000000"/>
                </a:solidFill>
                <a:latin typeface="微软雅黑" panose="020B0503020204020204" pitchFamily="34" charset="-122"/>
                <a:ea typeface="微软雅黑" panose="020B0503020204020204" pitchFamily="34" charset="-122"/>
              </a:rPr>
              <a:t>是给学生学习上选择的自由</a:t>
            </a:r>
            <a:r>
              <a:rPr lang="zh-CN" altLang="en-US" sz="2000" dirty="0" smtClean="0">
                <a:solidFill>
                  <a:srgbClr val="000000"/>
                </a:solidFill>
                <a:latin typeface="微软雅黑" panose="020B0503020204020204" pitchFamily="34" charset="-122"/>
                <a:ea typeface="微软雅黑" panose="020B0503020204020204" pitchFamily="34" charset="-122"/>
              </a:rPr>
              <a:t>；</a:t>
            </a:r>
            <a:endParaRPr lang="en-US" altLang="zh-CN" sz="2000" dirty="0" smtClean="0">
              <a:solidFill>
                <a:srgbClr val="0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solidFill>
                  <a:srgbClr val="000000"/>
                </a:solidFill>
                <a:latin typeface="微软雅黑" panose="020B0503020204020204" pitchFamily="34" charset="-122"/>
                <a:ea typeface="微软雅黑" panose="020B0503020204020204" pitchFamily="34" charset="-122"/>
              </a:rPr>
              <a:t>二</a:t>
            </a:r>
            <a:r>
              <a:rPr lang="zh-CN" altLang="en-US" sz="2000" dirty="0">
                <a:solidFill>
                  <a:srgbClr val="000000"/>
                </a:solidFill>
                <a:latin typeface="微软雅黑" panose="020B0503020204020204" pitchFamily="34" charset="-122"/>
                <a:ea typeface="微软雅黑" panose="020B0503020204020204" pitchFamily="34" charset="-122"/>
              </a:rPr>
              <a:t>是使学生在所擅长的学科上有施展才能的机会</a:t>
            </a:r>
            <a:r>
              <a:rPr lang="zh-CN" altLang="en-US" sz="2000" dirty="0" smtClean="0">
                <a:solidFill>
                  <a:srgbClr val="000000"/>
                </a:solidFill>
                <a:latin typeface="微软雅黑" panose="020B0503020204020204" pitchFamily="34" charset="-122"/>
                <a:ea typeface="微软雅黑" panose="020B0503020204020204" pitchFamily="34" charset="-122"/>
              </a:rPr>
              <a:t>；</a:t>
            </a:r>
            <a:endParaRPr lang="en-US" altLang="zh-CN" sz="2000" dirty="0" smtClean="0">
              <a:solidFill>
                <a:srgbClr val="0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smtClean="0">
                <a:solidFill>
                  <a:srgbClr val="000000"/>
                </a:solidFill>
                <a:latin typeface="微软雅黑" panose="020B0503020204020204" pitchFamily="34" charset="-122"/>
                <a:ea typeface="微软雅黑" panose="020B0503020204020204" pitchFamily="34" charset="-122"/>
              </a:rPr>
              <a:t>三</a:t>
            </a:r>
            <a:r>
              <a:rPr lang="zh-CN" altLang="en-US" sz="2000" dirty="0">
                <a:solidFill>
                  <a:srgbClr val="000000"/>
                </a:solidFill>
                <a:latin typeface="微软雅黑" panose="020B0503020204020204" pitchFamily="34" charset="-122"/>
                <a:ea typeface="微软雅黑" panose="020B0503020204020204" pitchFamily="34" charset="-122"/>
              </a:rPr>
              <a:t>是使学生的学习从被动的行为转化为自主的行为，使学生从对教师的依赖和从属关系中解放</a:t>
            </a:r>
            <a:r>
              <a:rPr lang="zh-CN" altLang="en-US" sz="2000" dirty="0" smtClean="0">
                <a:solidFill>
                  <a:srgbClr val="000000"/>
                </a:solidFill>
                <a:latin typeface="微软雅黑" panose="020B0503020204020204" pitchFamily="34" charset="-122"/>
                <a:ea typeface="微软雅黑" panose="020B0503020204020204" pitchFamily="34" charset="-122"/>
              </a:rPr>
              <a:t>出来</a:t>
            </a:r>
            <a:endParaRPr lang="en-US" altLang="zh-CN" sz="2000" dirty="0" smtClean="0">
              <a:solidFill>
                <a:srgbClr val="0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smtClean="0">
              <a:solidFill>
                <a:srgbClr val="000000"/>
              </a:solidFill>
              <a:latin typeface="微软雅黑" panose="020B0503020204020204" pitchFamily="34" charset="-122"/>
              <a:ea typeface="微软雅黑" panose="020B0503020204020204" pitchFamily="34" charset="-122"/>
            </a:endParaRPr>
          </a:p>
          <a:p>
            <a:pPr algn="r"/>
            <a:r>
              <a:rPr lang="en-US" altLang="zh-CN" sz="1400" dirty="0" smtClean="0">
                <a:solidFill>
                  <a:srgbClr val="000000"/>
                </a:solidFill>
                <a:latin typeface="微软雅黑" panose="020B0503020204020204" pitchFamily="34" charset="-122"/>
                <a:ea typeface="微软雅黑" panose="020B0503020204020204" pitchFamily="34" charset="-122"/>
              </a:rPr>
              <a:t>——</a:t>
            </a:r>
            <a:r>
              <a:rPr lang="zh-CN" altLang="en-US" sz="1400" dirty="0" smtClean="0">
                <a:solidFill>
                  <a:srgbClr val="000000"/>
                </a:solidFill>
                <a:latin typeface="微软雅黑" panose="020B0503020204020204" pitchFamily="34" charset="-122"/>
                <a:ea typeface="微软雅黑" panose="020B0503020204020204" pitchFamily="34" charset="-122"/>
              </a:rPr>
              <a:t>哈佛校长 艾略特</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60059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672" y="1567390"/>
            <a:ext cx="3784511" cy="2520391"/>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4825277"/>
            <a:ext cx="1918928" cy="1277959"/>
          </a:xfrm>
          <a:prstGeom prst="rect">
            <a:avLst/>
          </a:prstGeom>
          <a:ln>
            <a:noFill/>
          </a:ln>
          <a:effectLst>
            <a:outerShdw blurRad="190500" algn="tl" rotWithShape="0">
              <a:srgbClr val="000000">
                <a:alpha val="70000"/>
              </a:srgbClr>
            </a:outerShdw>
          </a:effec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8208" y="4825277"/>
            <a:ext cx="1897927" cy="1263972"/>
          </a:xfrm>
          <a:prstGeom prst="rect">
            <a:avLst/>
          </a:prstGeom>
          <a:ln>
            <a:noFill/>
          </a:ln>
          <a:effectLst>
            <a:outerShdw blurRad="190500" algn="tl" rotWithShape="0">
              <a:srgbClr val="000000">
                <a:alpha val="70000"/>
              </a:srgbClr>
            </a:outerShdw>
          </a:effectLst>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270" y="4472509"/>
            <a:ext cx="1562201" cy="1780490"/>
          </a:xfrm>
          <a:prstGeom prst="rect">
            <a:avLst/>
          </a:prstGeom>
          <a:ln>
            <a:noFill/>
          </a:ln>
          <a:effectLst>
            <a:outerShdw blurRad="190500" algn="tl" rotWithShape="0">
              <a:srgbClr val="000000">
                <a:alpha val="70000"/>
              </a:srgbClr>
            </a:outerShdw>
          </a:effectLst>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7012" y="4483634"/>
            <a:ext cx="1547447" cy="1769365"/>
          </a:xfrm>
          <a:prstGeom prst="rect">
            <a:avLst/>
          </a:prstGeom>
          <a:ln>
            <a:noFill/>
          </a:ln>
          <a:effectLst>
            <a:outerShdw blurRad="190500" algn="tl" rotWithShape="0">
              <a:srgbClr val="000000">
                <a:alpha val="70000"/>
              </a:srgbClr>
            </a:outerShdw>
          </a:effectLst>
        </p:spPr>
      </p:pic>
      <p:sp>
        <p:nvSpPr>
          <p:cNvPr id="13" name="标题 1"/>
          <p:cNvSpPr>
            <a:spLocks noGrp="1"/>
          </p:cNvSpPr>
          <p:nvPr>
            <p:ph type="title"/>
          </p:nvPr>
        </p:nvSpPr>
        <p:spPr>
          <a:xfrm>
            <a:off x="628650" y="365127"/>
            <a:ext cx="7886700" cy="706436"/>
          </a:xfrm>
        </p:spPr>
        <p:txBody>
          <a:bodyPr>
            <a:normAutofit/>
          </a:bodyPr>
          <a:lstStyle/>
          <a:p>
            <a:r>
              <a:rPr lang="zh-CN" altLang="en-US" dirty="0" smtClean="0"/>
              <a:t>以学为主 </a:t>
            </a:r>
            <a:r>
              <a:rPr lang="en-US" altLang="zh-CN" dirty="0" smtClean="0"/>
              <a:t>| </a:t>
            </a:r>
            <a:r>
              <a:rPr lang="zh-CN" altLang="en-US" sz="2200" dirty="0" smtClean="0"/>
              <a:t>学生对于课程等培养环节有更大的话语权</a:t>
            </a:r>
            <a:endParaRPr lang="zh-CN" altLang="en-US" sz="2200" dirty="0"/>
          </a:p>
        </p:txBody>
      </p:sp>
      <p:sp>
        <p:nvSpPr>
          <p:cNvPr id="14" name="Text Box 5"/>
          <p:cNvSpPr txBox="1">
            <a:spLocks noChangeArrowheads="1"/>
          </p:cNvSpPr>
          <p:nvPr/>
        </p:nvSpPr>
        <p:spPr bwMode="auto">
          <a:xfrm>
            <a:off x="664216" y="1456291"/>
            <a:ext cx="3717659"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a:lnSpc>
                <a:spcPts val="2200"/>
              </a:lnSpc>
            </a:pPr>
            <a:r>
              <a:rPr lang="zh-CN" altLang="en-US" dirty="0" smtClean="0">
                <a:latin typeface="微软雅黑" panose="020B0503020204020204" pitchFamily="34" charset="-122"/>
                <a:ea typeface="微软雅黑" panose="020B0503020204020204" pitchFamily="34" charset="-122"/>
              </a:rPr>
              <a:t>       成立</a:t>
            </a:r>
            <a:r>
              <a:rPr lang="zh-CN" altLang="en-US" b="1" dirty="0" smtClean="0">
                <a:latin typeface="微软雅黑" panose="020B0503020204020204" pitchFamily="34" charset="-122"/>
                <a:ea typeface="微软雅黑" panose="020B0503020204020204" pitchFamily="34" charset="-122"/>
              </a:rPr>
              <a:t>清华大学教学委员会</a:t>
            </a:r>
            <a:r>
              <a:rPr lang="zh-CN" altLang="en-US" dirty="0" smtClean="0">
                <a:latin typeface="微软雅黑" panose="020B0503020204020204" pitchFamily="34" charset="-122"/>
                <a:ea typeface="微软雅黑" panose="020B0503020204020204" pitchFamily="34" charset="-122"/>
              </a:rPr>
              <a:t>，下设</a:t>
            </a:r>
            <a:r>
              <a:rPr lang="zh-CN" altLang="en-US" b="1" dirty="0" smtClean="0">
                <a:latin typeface="微软雅黑" panose="020B0503020204020204" pitchFamily="34" charset="-122"/>
                <a:ea typeface="微软雅黑" panose="020B0503020204020204" pitchFamily="34" charset="-122"/>
              </a:rPr>
              <a:t>培养</a:t>
            </a:r>
            <a:r>
              <a:rPr lang="zh-CN" altLang="en-US" b="1" dirty="0">
                <a:latin typeface="微软雅黑" panose="020B0503020204020204" pitchFamily="34" charset="-122"/>
                <a:ea typeface="微软雅黑" panose="020B0503020204020204" pitchFamily="34" charset="-122"/>
              </a:rPr>
              <a:t>与课程</a:t>
            </a:r>
            <a:r>
              <a:rPr lang="zh-CN" altLang="en-US" b="1" dirty="0" smtClean="0">
                <a:latin typeface="微软雅黑" panose="020B0503020204020204" pitchFamily="34" charset="-122"/>
                <a:ea typeface="微软雅黑" panose="020B0503020204020204" pitchFamily="34" charset="-122"/>
              </a:rPr>
              <a:t>委员会</a:t>
            </a: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通</a:t>
            </a:r>
            <a:r>
              <a:rPr lang="zh-CN" altLang="en-US" b="1" dirty="0">
                <a:latin typeface="微软雅黑" panose="020B0503020204020204" pitchFamily="34" charset="-122"/>
                <a:ea typeface="微软雅黑" panose="020B0503020204020204" pitchFamily="34" charset="-122"/>
              </a:rPr>
              <a:t>识教育</a:t>
            </a:r>
            <a:r>
              <a:rPr lang="zh-CN" altLang="en-US" b="1" dirty="0" smtClean="0">
                <a:latin typeface="微软雅黑" panose="020B0503020204020204" pitchFamily="34" charset="-122"/>
                <a:ea typeface="微软雅黑" panose="020B0503020204020204" pitchFamily="34" charset="-122"/>
              </a:rPr>
              <a:t>委员会</a:t>
            </a: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教学</a:t>
            </a:r>
            <a:r>
              <a:rPr lang="zh-CN" altLang="en-US" b="1" dirty="0">
                <a:latin typeface="微软雅黑" panose="020B0503020204020204" pitchFamily="34" charset="-122"/>
                <a:ea typeface="微软雅黑" panose="020B0503020204020204" pitchFamily="34" charset="-122"/>
              </a:rPr>
              <a:t>评定</a:t>
            </a:r>
            <a:r>
              <a:rPr lang="zh-CN" altLang="en-US" b="1" dirty="0" smtClean="0">
                <a:latin typeface="微软雅黑" panose="020B0503020204020204" pitchFamily="34" charset="-122"/>
                <a:ea typeface="微软雅黑" panose="020B0503020204020204" pitchFamily="34" charset="-122"/>
              </a:rPr>
              <a:t>委员会</a:t>
            </a:r>
            <a:r>
              <a:rPr lang="zh-CN" altLang="en-US" dirty="0" smtClean="0">
                <a:latin typeface="微软雅黑" panose="020B0503020204020204" pitchFamily="34" charset="-122"/>
                <a:ea typeface="微软雅黑" panose="020B0503020204020204" pitchFamily="34" charset="-122"/>
              </a:rPr>
              <a:t>等</a:t>
            </a:r>
            <a:r>
              <a:rPr lang="en-US" altLang="zh-CN" dirty="0" smtClean="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个常设工作委员会</a:t>
            </a:r>
            <a:r>
              <a:rPr lang="zh-CN" altLang="en-US" dirty="0" smtClean="0">
                <a:latin typeface="微软雅黑" panose="020B0503020204020204" pitchFamily="34" charset="-122"/>
                <a:ea typeface="微软雅黑" panose="020B0503020204020204" pitchFamily="34" charset="-122"/>
              </a:rPr>
              <a:t>和</a:t>
            </a:r>
            <a:r>
              <a:rPr lang="zh-CN" altLang="en-US" b="1" dirty="0" smtClean="0">
                <a:latin typeface="微软雅黑" panose="020B0503020204020204" pitchFamily="34" charset="-122"/>
                <a:ea typeface="微软雅黑" panose="020B0503020204020204" pitchFamily="34" charset="-122"/>
              </a:rPr>
              <a:t>创新</a:t>
            </a:r>
            <a:r>
              <a:rPr lang="zh-CN" altLang="en-US" b="1" dirty="0">
                <a:latin typeface="微软雅黑" panose="020B0503020204020204" pitchFamily="34" charset="-122"/>
                <a:ea typeface="微软雅黑" panose="020B0503020204020204" pitchFamily="34" charset="-122"/>
              </a:rPr>
              <a:t>创业教学</a:t>
            </a:r>
            <a:r>
              <a:rPr lang="zh-CN" altLang="en-US" b="1" dirty="0" smtClean="0">
                <a:latin typeface="微软雅黑" panose="020B0503020204020204" pitchFamily="34" charset="-122"/>
                <a:ea typeface="微软雅黑" panose="020B0503020204020204" pitchFamily="34" charset="-122"/>
              </a:rPr>
              <a:t>委员会</a:t>
            </a:r>
            <a:r>
              <a:rPr lang="en-US" altLang="zh-CN" dirty="0" smtClean="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个专项工作</a:t>
            </a:r>
            <a:r>
              <a:rPr lang="zh-CN" altLang="en-US" dirty="0" smtClean="0">
                <a:latin typeface="微软雅黑" panose="020B0503020204020204" pitchFamily="34" charset="-122"/>
                <a:ea typeface="微软雅黑" panose="020B0503020204020204" pitchFamily="34" charset="-122"/>
              </a:rPr>
              <a:t>委员会，推动教育教学创新。</a:t>
            </a:r>
            <a:endParaRPr lang="en-US" altLang="zh-CN" dirty="0" smtClean="0">
              <a:latin typeface="微软雅黑" panose="020B0503020204020204" pitchFamily="34" charset="-122"/>
              <a:ea typeface="微软雅黑" panose="020B0503020204020204" pitchFamily="34" charset="-122"/>
            </a:endParaRPr>
          </a:p>
          <a:p>
            <a:pPr algn="just" eaLnBrk="1">
              <a:lnSpc>
                <a:spcPts val="2200"/>
              </a:lnSpc>
            </a:pPr>
            <a:r>
              <a:rPr lang="zh-CN" altLang="en-US" dirty="0" smtClean="0">
                <a:latin typeface="微软雅黑" panose="020B0503020204020204" pitchFamily="34" charset="-122"/>
                <a:ea typeface="微软雅黑" panose="020B0503020204020204" pitchFamily="34" charset="-122"/>
              </a:rPr>
              <a:t>       改革学业评价体系，</a:t>
            </a:r>
            <a:r>
              <a:rPr lang="zh-CN" altLang="en-US" b="1" dirty="0" smtClean="0">
                <a:latin typeface="微软雅黑" panose="020B0503020204020204" pitchFamily="34" charset="-122"/>
                <a:ea typeface="微软雅黑" panose="020B0503020204020204" pitchFamily="34" charset="-122"/>
              </a:rPr>
              <a:t>变百分制为相对等级制</a:t>
            </a:r>
            <a:r>
              <a:rPr lang="zh-CN" altLang="en-US"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重构本科生培养方案</a:t>
            </a:r>
            <a:r>
              <a:rPr lang="zh-CN" altLang="en-US" dirty="0" smtClean="0">
                <a:latin typeface="微软雅黑" panose="020B0503020204020204" pitchFamily="34" charset="-122"/>
                <a:ea typeface="微软雅黑" panose="020B0503020204020204" pitchFamily="34" charset="-122"/>
              </a:rPr>
              <a:t>，给学生更多的自主选择空间。</a:t>
            </a:r>
            <a:endParaRPr lang="nl-NL"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88332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628650" y="1319753"/>
            <a:ext cx="7886700" cy="45084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smtClean="0">
                <a:solidFill>
                  <a:srgbClr val="715096"/>
                </a:solidFill>
                <a:latin typeface="华文中宋" panose="02010600040101010101" pitchFamily="2" charset="-122"/>
                <a:ea typeface="华文中宋" panose="02010600040101010101" pitchFamily="2" charset="-122"/>
              </a:rPr>
              <a:t>进入</a:t>
            </a:r>
            <a:r>
              <a:rPr lang="zh-CN" altLang="en-US" sz="2400" b="1" dirty="0">
                <a:solidFill>
                  <a:srgbClr val="715096"/>
                </a:solidFill>
                <a:latin typeface="华文中宋" panose="02010600040101010101" pitchFamily="2" charset="-122"/>
                <a:ea typeface="华文中宋" panose="02010600040101010101" pitchFamily="2" charset="-122"/>
              </a:rPr>
              <a:t>清华学习后，学生可根据自己的学习</a:t>
            </a:r>
            <a:r>
              <a:rPr lang="zh-CN" altLang="en-US" sz="2400" b="1" dirty="0" smtClean="0">
                <a:solidFill>
                  <a:srgbClr val="715096"/>
                </a:solidFill>
                <a:latin typeface="华文中宋" panose="02010600040101010101" pitchFamily="2" charset="-122"/>
                <a:ea typeface="华文中宋" panose="02010600040101010101" pitchFamily="2" charset="-122"/>
              </a:rPr>
              <a:t>志趣</a:t>
            </a:r>
            <a:r>
              <a:rPr lang="zh-CN" altLang="en-US" sz="2400" b="1" dirty="0">
                <a:solidFill>
                  <a:srgbClr val="715096"/>
                </a:solidFill>
                <a:latin typeface="华文中宋" panose="02010600040101010101" pitchFamily="2" charset="-122"/>
                <a:ea typeface="华文中宋" panose="02010600040101010101" pitchFamily="2" charset="-122"/>
              </a:rPr>
              <a:t>和已具备的相应特长再次选择、调整</a:t>
            </a:r>
            <a:r>
              <a:rPr lang="zh-CN" altLang="en-US" sz="2400" b="1" dirty="0" smtClean="0">
                <a:solidFill>
                  <a:srgbClr val="715096"/>
                </a:solidFill>
                <a:latin typeface="华文中宋" panose="02010600040101010101" pitchFamily="2" charset="-122"/>
                <a:ea typeface="华文中宋" panose="02010600040101010101" pitchFamily="2" charset="-122"/>
              </a:rPr>
              <a:t>所学专业</a:t>
            </a:r>
            <a:endParaRPr lang="en-US" altLang="zh-CN" sz="2400" b="1" dirty="0" smtClean="0">
              <a:solidFill>
                <a:srgbClr val="715096"/>
              </a:solidFill>
              <a:latin typeface="华文中宋" panose="02010600040101010101" pitchFamily="2" charset="-122"/>
              <a:ea typeface="华文中宋" panose="02010600040101010101" pitchFamily="2" charset="-122"/>
            </a:endParaRPr>
          </a:p>
          <a:p>
            <a:r>
              <a:rPr lang="zh-CN" altLang="en-US" sz="2400" b="1" dirty="0">
                <a:solidFill>
                  <a:srgbClr val="C00000"/>
                </a:solidFill>
                <a:latin typeface="华文中宋" panose="02010600040101010101" pitchFamily="2" charset="-122"/>
                <a:ea typeface="华文中宋" panose="02010600040101010101" pitchFamily="2" charset="-122"/>
              </a:rPr>
              <a:t>转</a:t>
            </a:r>
            <a:r>
              <a:rPr lang="zh-CN" altLang="en-US" sz="2400" b="1" dirty="0" smtClean="0">
                <a:solidFill>
                  <a:srgbClr val="C00000"/>
                </a:solidFill>
                <a:latin typeface="华文中宋" panose="02010600040101010101" pitchFamily="2" charset="-122"/>
                <a:ea typeface="华文中宋" panose="02010600040101010101" pitchFamily="2" charset="-122"/>
              </a:rPr>
              <a:t>出时无需原院系盖章同意</a:t>
            </a:r>
            <a:endParaRPr lang="en-US" altLang="zh-CN" sz="2400" b="1" dirty="0" smtClean="0">
              <a:solidFill>
                <a:srgbClr val="C00000"/>
              </a:solidFill>
              <a:latin typeface="华文中宋" panose="02010600040101010101" pitchFamily="2" charset="-122"/>
              <a:ea typeface="华文中宋" panose="02010600040101010101" pitchFamily="2" charset="-122"/>
            </a:endParaRPr>
          </a:p>
          <a:p>
            <a:r>
              <a:rPr lang="zh-CN" altLang="en-US" sz="2400" b="1" dirty="0" smtClean="0">
                <a:solidFill>
                  <a:srgbClr val="715096"/>
                </a:solidFill>
                <a:latin typeface="华文中宋" panose="02010600040101010101" pitchFamily="2" charset="-122"/>
                <a:ea typeface="华文中宋" panose="02010600040101010101" pitchFamily="2" charset="-122"/>
              </a:rPr>
              <a:t>除了</a:t>
            </a:r>
            <a:r>
              <a:rPr lang="zh-CN" altLang="en-US" sz="2400" b="1" dirty="0">
                <a:solidFill>
                  <a:srgbClr val="715096"/>
                </a:solidFill>
                <a:latin typeface="华文中宋" panose="02010600040101010101" pitchFamily="2" charset="-122"/>
                <a:ea typeface="华文中宋" panose="02010600040101010101" pitchFamily="2" charset="-122"/>
              </a:rPr>
              <a:t>新生报到后部分院系举行</a:t>
            </a:r>
            <a:r>
              <a:rPr lang="zh-CN" altLang="en-US" sz="2400" b="1" dirty="0" smtClean="0">
                <a:solidFill>
                  <a:srgbClr val="715096"/>
                </a:solidFill>
                <a:latin typeface="华文中宋" panose="02010600040101010101" pitchFamily="2" charset="-122"/>
                <a:ea typeface="华文中宋" panose="02010600040101010101" pitchFamily="2" charset="-122"/>
              </a:rPr>
              <a:t>的二</a:t>
            </a:r>
            <a:r>
              <a:rPr lang="zh-CN" altLang="en-US" sz="2400" b="1" dirty="0">
                <a:solidFill>
                  <a:srgbClr val="715096"/>
                </a:solidFill>
                <a:latin typeface="华文中宋" panose="02010600040101010101" pitchFamily="2" charset="-122"/>
                <a:ea typeface="华文中宋" panose="02010600040101010101" pitchFamily="2" charset="-122"/>
              </a:rPr>
              <a:t>次招生外，学生还可在大一、大二</a:t>
            </a:r>
            <a:r>
              <a:rPr lang="zh-CN" altLang="en-US" sz="2400" b="1" dirty="0" smtClean="0">
                <a:solidFill>
                  <a:srgbClr val="715096"/>
                </a:solidFill>
                <a:latin typeface="华文中宋" panose="02010600040101010101" pitchFamily="2" charset="-122"/>
                <a:ea typeface="华文中宋" panose="02010600040101010101" pitchFamily="2" charset="-122"/>
              </a:rPr>
              <a:t>春季学期</a:t>
            </a:r>
            <a:r>
              <a:rPr lang="zh-CN" altLang="en-US" sz="2400" b="1" dirty="0">
                <a:solidFill>
                  <a:srgbClr val="715096"/>
                </a:solidFill>
                <a:latin typeface="华文中宋" panose="02010600040101010101" pitchFamily="2" charset="-122"/>
                <a:ea typeface="华文中宋" panose="02010600040101010101" pitchFamily="2" charset="-122"/>
              </a:rPr>
              <a:t>提出转专业申请，本科毕业时还可</a:t>
            </a:r>
            <a:r>
              <a:rPr lang="zh-CN" altLang="en-US" sz="2400" b="1" dirty="0" smtClean="0">
                <a:solidFill>
                  <a:srgbClr val="715096"/>
                </a:solidFill>
                <a:latin typeface="华文中宋" panose="02010600040101010101" pitchFamily="2" charset="-122"/>
                <a:ea typeface="华文中宋" panose="02010600040101010101" pitchFamily="2" charset="-122"/>
              </a:rPr>
              <a:t>申请</a:t>
            </a:r>
            <a:r>
              <a:rPr lang="zh-CN" altLang="en-US" sz="2400" b="1" dirty="0">
                <a:solidFill>
                  <a:srgbClr val="715096"/>
                </a:solidFill>
                <a:latin typeface="华文中宋" panose="02010600040101010101" pitchFamily="2" charset="-122"/>
                <a:ea typeface="华文中宋" panose="02010600040101010101" pitchFamily="2" charset="-122"/>
              </a:rPr>
              <a:t>其它专业交叉推免</a:t>
            </a:r>
            <a:r>
              <a:rPr lang="zh-CN" altLang="en-US" sz="2400" b="1" dirty="0" smtClean="0">
                <a:solidFill>
                  <a:srgbClr val="715096"/>
                </a:solidFill>
                <a:latin typeface="华文中宋" panose="02010600040101010101" pitchFamily="2" charset="-122"/>
                <a:ea typeface="华文中宋" panose="02010600040101010101" pitchFamily="2" charset="-122"/>
              </a:rPr>
              <a:t>研究生</a:t>
            </a:r>
            <a:endParaRPr lang="en-US" altLang="zh-CN" sz="2400" b="1" dirty="0" smtClean="0">
              <a:solidFill>
                <a:srgbClr val="715096"/>
              </a:solidFill>
              <a:latin typeface="华文中宋" panose="02010600040101010101" pitchFamily="2" charset="-122"/>
              <a:ea typeface="华文中宋" panose="02010600040101010101" pitchFamily="2" charset="-122"/>
            </a:endParaRPr>
          </a:p>
          <a:p>
            <a:pPr marL="0" indent="0">
              <a:buNone/>
            </a:pPr>
            <a:endParaRPr lang="en-US" altLang="zh-CN" sz="2400" b="1" dirty="0">
              <a:solidFill>
                <a:srgbClr val="715096"/>
              </a:solidFill>
              <a:latin typeface="华文中宋" panose="02010600040101010101" pitchFamily="2" charset="-122"/>
              <a:ea typeface="华文中宋" panose="02010600040101010101" pitchFamily="2" charset="-122"/>
            </a:endParaRPr>
          </a:p>
          <a:p>
            <a:pPr marL="342900" lvl="1" indent="-342900">
              <a:spcBef>
                <a:spcPts val="900"/>
              </a:spcBef>
            </a:pPr>
            <a:endParaRPr lang="zh-CN" altLang="en-US" sz="2000" b="1" dirty="0">
              <a:solidFill>
                <a:srgbClr val="715096"/>
              </a:solidFill>
              <a:latin typeface="华文中宋" panose="02010600040101010101" pitchFamily="2" charset="-122"/>
              <a:ea typeface="华文中宋" panose="02010600040101010101" pitchFamily="2" charset="-122"/>
            </a:endParaRPr>
          </a:p>
        </p:txBody>
      </p:sp>
      <p:sp>
        <p:nvSpPr>
          <p:cNvPr id="7" name="标题 1"/>
          <p:cNvSpPr txBox="1">
            <a:spLocks/>
          </p:cNvSpPr>
          <p:nvPr/>
        </p:nvSpPr>
        <p:spPr>
          <a:xfrm>
            <a:off x="628650" y="365127"/>
            <a:ext cx="7886700" cy="706436"/>
          </a:xfrm>
          <a:prstGeom prst="rect">
            <a:avLst/>
          </a:prstGeom>
        </p:spPr>
        <p:txBody>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自由转系转专业</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802251207"/>
              </p:ext>
            </p:extLst>
          </p:nvPr>
        </p:nvGraphicFramePr>
        <p:xfrm>
          <a:off x="914052" y="4272596"/>
          <a:ext cx="7315895" cy="1676115"/>
        </p:xfrm>
        <a:graphic>
          <a:graphicData uri="http://schemas.openxmlformats.org/drawingml/2006/table">
            <a:tbl>
              <a:tblPr firstRow="1" bandRow="1">
                <a:tableStyleId>{5C22544A-7EE6-4342-B048-85BDC9FD1C3A}</a:tableStyleId>
              </a:tblPr>
              <a:tblGrid>
                <a:gridCol w="1442299">
                  <a:extLst>
                    <a:ext uri="{9D8B030D-6E8A-4147-A177-3AD203B41FA5}">
                      <a16:colId xmlns="" xmlns:a16="http://schemas.microsoft.com/office/drawing/2014/main" val="20000"/>
                    </a:ext>
                  </a:extLst>
                </a:gridCol>
                <a:gridCol w="823491">
                  <a:extLst>
                    <a:ext uri="{9D8B030D-6E8A-4147-A177-3AD203B41FA5}">
                      <a16:colId xmlns="" xmlns:a16="http://schemas.microsoft.com/office/drawing/2014/main" val="20001"/>
                    </a:ext>
                  </a:extLst>
                </a:gridCol>
                <a:gridCol w="1010021">
                  <a:extLst>
                    <a:ext uri="{9D8B030D-6E8A-4147-A177-3AD203B41FA5}">
                      <a16:colId xmlns="" xmlns:a16="http://schemas.microsoft.com/office/drawing/2014/main" val="20002"/>
                    </a:ext>
                  </a:extLst>
                </a:gridCol>
                <a:gridCol w="1010021">
                  <a:extLst>
                    <a:ext uri="{9D8B030D-6E8A-4147-A177-3AD203B41FA5}">
                      <a16:colId xmlns="" xmlns:a16="http://schemas.microsoft.com/office/drawing/2014/main" val="20003"/>
                    </a:ext>
                  </a:extLst>
                </a:gridCol>
                <a:gridCol w="1010021">
                  <a:extLst>
                    <a:ext uri="{9D8B030D-6E8A-4147-A177-3AD203B41FA5}">
                      <a16:colId xmlns="" xmlns:a16="http://schemas.microsoft.com/office/drawing/2014/main" val="20004"/>
                    </a:ext>
                  </a:extLst>
                </a:gridCol>
                <a:gridCol w="1010021">
                  <a:extLst>
                    <a:ext uri="{9D8B030D-6E8A-4147-A177-3AD203B41FA5}">
                      <a16:colId xmlns="" xmlns:a16="http://schemas.microsoft.com/office/drawing/2014/main" val="20005"/>
                    </a:ext>
                  </a:extLst>
                </a:gridCol>
                <a:gridCol w="1010021">
                  <a:extLst>
                    <a:ext uri="{9D8B030D-6E8A-4147-A177-3AD203B41FA5}">
                      <a16:colId xmlns="" xmlns:a16="http://schemas.microsoft.com/office/drawing/2014/main" val="20006"/>
                    </a:ext>
                  </a:extLst>
                </a:gridCol>
              </a:tblGrid>
              <a:tr h="304639">
                <a:tc>
                  <a:txBody>
                    <a:bodyPr/>
                    <a:lstStyle/>
                    <a:p>
                      <a:pPr algn="ctr"/>
                      <a:endParaRPr lang="zh-CN" altLang="en-US" sz="1600" dirty="0"/>
                    </a:p>
                  </a:txBody>
                  <a:tcPr anchor="ctr"/>
                </a:tc>
                <a:tc>
                  <a:txBody>
                    <a:bodyPr/>
                    <a:lstStyle/>
                    <a:p>
                      <a:pPr algn="ctr"/>
                      <a:r>
                        <a:rPr lang="en-US" altLang="zh-CN" sz="1600" dirty="0" smtClean="0">
                          <a:latin typeface="微软雅黑" panose="020B0503020204020204" pitchFamily="34" charset="-122"/>
                          <a:ea typeface="微软雅黑" panose="020B0503020204020204" pitchFamily="34" charset="-122"/>
                        </a:rPr>
                        <a:t>2011</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smtClean="0">
                          <a:latin typeface="微软雅黑" panose="020B0503020204020204" pitchFamily="34" charset="-122"/>
                          <a:ea typeface="微软雅黑" panose="020B0503020204020204" pitchFamily="34" charset="-122"/>
                        </a:rPr>
                        <a:t>2012</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smtClean="0">
                          <a:latin typeface="微软雅黑" panose="020B0503020204020204" pitchFamily="34" charset="-122"/>
                          <a:ea typeface="微软雅黑" panose="020B0503020204020204" pitchFamily="34" charset="-122"/>
                        </a:rPr>
                        <a:t>2013</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smtClean="0">
                          <a:latin typeface="微软雅黑" panose="020B0503020204020204" pitchFamily="34" charset="-122"/>
                          <a:ea typeface="微软雅黑" panose="020B0503020204020204" pitchFamily="34" charset="-122"/>
                        </a:rPr>
                        <a:t>2014</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smtClean="0">
                          <a:latin typeface="微软雅黑" panose="020B0503020204020204" pitchFamily="34" charset="-122"/>
                          <a:ea typeface="微软雅黑" panose="020B0503020204020204" pitchFamily="34" charset="-122"/>
                        </a:rPr>
                        <a:t>2015</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smtClean="0">
                          <a:latin typeface="微软雅黑" panose="020B0503020204020204" pitchFamily="34" charset="-122"/>
                          <a:ea typeface="微软雅黑" panose="020B0503020204020204" pitchFamily="34" charset="-122"/>
                        </a:rPr>
                        <a:t>2016</a:t>
                      </a:r>
                      <a:endParaRPr lang="zh-CN" altLang="en-US" sz="1600" dirty="0">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0"/>
                  </a:ext>
                </a:extLst>
              </a:tr>
              <a:tr h="446945">
                <a:tc>
                  <a:txBody>
                    <a:bodyPr/>
                    <a:lstStyle/>
                    <a:p>
                      <a:pPr marL="0" algn="ctr" defTabSz="914400" rtl="0" eaLnBrk="1" latinLnBrk="0" hangingPunct="1"/>
                      <a:r>
                        <a:rPr lang="zh-CN" altLang="en-US" sz="1600" b="1" kern="1200" dirty="0" smtClean="0">
                          <a:solidFill>
                            <a:srgbClr val="715096"/>
                          </a:solidFill>
                          <a:latin typeface="华文中宋" panose="02010600040101010101" pitchFamily="2" charset="-122"/>
                          <a:ea typeface="华文中宋" panose="02010600040101010101" pitchFamily="2" charset="-122"/>
                          <a:cs typeface="+mn-cs"/>
                        </a:rPr>
                        <a:t>计划接收人数</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algn="ctr" defTabSz="914400" rtl="0" eaLnBrk="1" latinLnBrk="0" hangingPunct="1"/>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352</a:t>
                      </a:r>
                      <a:endParaRPr lang="en-US" altLang="zh-CN"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374</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389</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399</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403</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382</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extLst>
                  <a:ext uri="{0D108BD9-81ED-4DB2-BD59-A6C34878D82A}">
                    <a16:rowId xmlns="" xmlns:a16="http://schemas.microsoft.com/office/drawing/2014/main" val="10001"/>
                  </a:ext>
                </a:extLst>
              </a:tr>
              <a:tr h="446945">
                <a:tc>
                  <a:txBody>
                    <a:bodyPr/>
                    <a:lstStyle/>
                    <a:p>
                      <a:pPr marL="0" algn="ctr" defTabSz="914400" rtl="0" eaLnBrk="1" latinLnBrk="0" hangingPunct="1"/>
                      <a:r>
                        <a:rPr lang="zh-CN" altLang="en-US" sz="1600" b="1" kern="1200" dirty="0" smtClean="0">
                          <a:solidFill>
                            <a:srgbClr val="715096"/>
                          </a:solidFill>
                          <a:latin typeface="华文中宋" panose="02010600040101010101" pitchFamily="2" charset="-122"/>
                          <a:ea typeface="华文中宋" panose="02010600040101010101" pitchFamily="2" charset="-122"/>
                          <a:cs typeface="+mn-cs"/>
                        </a:rPr>
                        <a:t>申  请  人  数</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algn="ctr" defTabSz="914400" rtl="0" eaLnBrk="1" latinLnBrk="0" hangingPunct="1"/>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239</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262</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237</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231</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314</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366</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extLst>
                  <a:ext uri="{0D108BD9-81ED-4DB2-BD59-A6C34878D82A}">
                    <a16:rowId xmlns="" xmlns:a16="http://schemas.microsoft.com/office/drawing/2014/main" val="10002"/>
                  </a:ext>
                </a:extLst>
              </a:tr>
              <a:tr h="446945">
                <a:tc>
                  <a:txBody>
                    <a:bodyPr/>
                    <a:lstStyle/>
                    <a:p>
                      <a:pPr marL="0" algn="ctr" defTabSz="914400" rtl="0" eaLnBrk="1" latinLnBrk="0" hangingPunct="1"/>
                      <a:r>
                        <a:rPr lang="zh-CN" altLang="en-US" sz="1600" b="1" kern="1200" dirty="0" smtClean="0">
                          <a:solidFill>
                            <a:srgbClr val="715096"/>
                          </a:solidFill>
                          <a:latin typeface="华文中宋" panose="02010600040101010101" pitchFamily="2" charset="-122"/>
                          <a:ea typeface="华文中宋" panose="02010600040101010101" pitchFamily="2" charset="-122"/>
                          <a:cs typeface="+mn-cs"/>
                        </a:rPr>
                        <a:t>最终接收人数</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166</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178</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180</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195</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215</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smtClean="0">
                          <a:solidFill>
                            <a:srgbClr val="715096"/>
                          </a:solidFill>
                          <a:latin typeface="华文中宋" panose="02010600040101010101" pitchFamily="2" charset="-122"/>
                          <a:ea typeface="华文中宋" panose="02010600040101010101" pitchFamily="2" charset="-122"/>
                          <a:cs typeface="+mn-cs"/>
                        </a:rPr>
                        <a:t>252</a:t>
                      </a:r>
                      <a:endParaRPr lang="zh-CN" altLang="en-US" sz="1600" b="1" kern="1200" dirty="0">
                        <a:solidFill>
                          <a:srgbClr val="715096"/>
                        </a:solidFill>
                        <a:latin typeface="华文中宋" panose="02010600040101010101" pitchFamily="2" charset="-122"/>
                        <a:ea typeface="华文中宋" panose="02010600040101010101" pitchFamily="2" charset="-122"/>
                        <a:cs typeface="+mn-cs"/>
                      </a:endParaRPr>
                    </a:p>
                  </a:txBody>
                  <a:tcPr anchor="ctr"/>
                </a:tc>
                <a:extLst>
                  <a:ext uri="{0D108BD9-81ED-4DB2-BD59-A6C34878D82A}">
                    <a16:rowId xmlns="" xmlns:a16="http://schemas.microsoft.com/office/drawing/2014/main" val="10003"/>
                  </a:ext>
                </a:extLst>
              </a:tr>
            </a:tbl>
          </a:graphicData>
        </a:graphic>
      </p:graphicFrame>
      <p:sp>
        <p:nvSpPr>
          <p:cNvPr id="9" name="文本框 8"/>
          <p:cNvSpPr txBox="1"/>
          <p:nvPr/>
        </p:nvSpPr>
        <p:spPr>
          <a:xfrm>
            <a:off x="2701135" y="3849247"/>
            <a:ext cx="3741730" cy="338554"/>
          </a:xfrm>
          <a:prstGeom prst="rect">
            <a:avLst/>
          </a:prstGeom>
          <a:noFill/>
        </p:spPr>
        <p:txBody>
          <a:bodyPr wrap="none" rtlCol="0">
            <a:spAutoFit/>
          </a:bodyPr>
          <a:lstStyle/>
          <a:p>
            <a:r>
              <a:rPr lang="en-US" altLang="zh-CN" sz="1600" b="1" dirty="0" smtClean="0">
                <a:solidFill>
                  <a:srgbClr val="715096"/>
                </a:solidFill>
                <a:latin typeface="华文中宋" panose="02010600040101010101" pitchFamily="2" charset="-122"/>
                <a:ea typeface="华文中宋" panose="02010600040101010101" pitchFamily="2" charset="-122"/>
              </a:rPr>
              <a:t>2011-2016</a:t>
            </a:r>
            <a:r>
              <a:rPr lang="zh-CN" altLang="en-US" sz="1600" b="1" dirty="0" smtClean="0">
                <a:solidFill>
                  <a:srgbClr val="715096"/>
                </a:solidFill>
                <a:latin typeface="华文中宋" panose="02010600040101010101" pitchFamily="2" charset="-122"/>
                <a:ea typeface="华文中宋" panose="02010600040101010101" pitchFamily="2" charset="-122"/>
              </a:rPr>
              <a:t>年</a:t>
            </a:r>
            <a:r>
              <a:rPr lang="zh-CN" altLang="en-US" sz="1600" b="1" dirty="0">
                <a:solidFill>
                  <a:srgbClr val="715096"/>
                </a:solidFill>
                <a:latin typeface="华文中宋" panose="02010600040101010101" pitchFamily="2" charset="-122"/>
                <a:ea typeface="华文中宋" panose="02010600040101010101" pitchFamily="2" charset="-122"/>
              </a:rPr>
              <a:t>清华大学转专业人数统计</a:t>
            </a:r>
          </a:p>
        </p:txBody>
      </p:sp>
    </p:spTree>
    <p:extLst>
      <p:ext uri="{BB962C8B-B14F-4D97-AF65-F5344CB8AC3E}">
        <p14:creationId xmlns:p14="http://schemas.microsoft.com/office/powerpoint/2010/main" val="9496125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2"/>
          <p:cNvSpPr>
            <a:spLocks noGrp="1"/>
          </p:cNvSpPr>
          <p:nvPr>
            <p:ph type="dt" sz="quarter" idx="10"/>
          </p:nvPr>
        </p:nvSpPr>
        <p:spPr>
          <a:noFill/>
        </p:spPr>
        <p:txBody>
          <a:bodyPr/>
          <a:lstStyle>
            <a:lvl1pPr>
              <a:spcBef>
                <a:spcPct val="20000"/>
              </a:spcBef>
              <a:buFont typeface="Arial" panose="020B0604020202020204" pitchFamily="34" charset="0"/>
              <a:buChar char="•"/>
              <a:defRPr sz="2401">
                <a:solidFill>
                  <a:schemeClr val="tx1"/>
                </a:solidFill>
                <a:latin typeface="Calibri" panose="020F0502020204030204" pitchFamily="34" charset="0"/>
                <a:ea typeface="宋体" panose="02010600030101010101" pitchFamily="2" charset="-122"/>
                <a:sym typeface="PMingLiU" panose="02020500000000000000" pitchFamily="18" charset="-120"/>
              </a:defRPr>
            </a:lvl1pPr>
            <a:lvl2pPr marL="557361" indent="-214370">
              <a:spcBef>
                <a:spcPct val="20000"/>
              </a:spcBef>
              <a:buFont typeface="Arial" panose="020B0604020202020204" pitchFamily="34" charset="0"/>
              <a:buChar char="–"/>
              <a:defRPr sz="2101">
                <a:solidFill>
                  <a:schemeClr val="tx1"/>
                </a:solidFill>
                <a:latin typeface="Calibri" panose="020F0502020204030204" pitchFamily="34" charset="0"/>
                <a:ea typeface="宋体" panose="02010600030101010101" pitchFamily="2" charset="-122"/>
                <a:sym typeface="PMingLiU" panose="02020500000000000000" pitchFamily="18" charset="-120"/>
              </a:defRPr>
            </a:lvl2pPr>
            <a:lvl3pPr marL="857479" indent="-171496">
              <a:spcBef>
                <a:spcPct val="20000"/>
              </a:spcBef>
              <a:buFont typeface="Arial" panose="020B0604020202020204" pitchFamily="34" charset="0"/>
              <a:buChar char="•"/>
              <a:defRPr sz="1800">
                <a:solidFill>
                  <a:schemeClr val="tx1"/>
                </a:solidFill>
                <a:latin typeface="Calibri" panose="020F0502020204030204" pitchFamily="34" charset="0"/>
                <a:ea typeface="宋体" panose="02010600030101010101" pitchFamily="2" charset="-122"/>
                <a:sym typeface="PMingLiU" panose="02020500000000000000" pitchFamily="18" charset="-120"/>
              </a:defRPr>
            </a:lvl3pPr>
            <a:lvl4pPr marL="1200470" indent="-171496">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PMingLiU" panose="02020500000000000000" pitchFamily="18" charset="-120"/>
              </a:defRPr>
            </a:lvl4pPr>
            <a:lvl5pPr marL="1543461" indent="-171496">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PMingLiU" panose="02020500000000000000" pitchFamily="18" charset="-120"/>
              </a:defRPr>
            </a:lvl5pPr>
            <a:lvl6pPr marL="1886453" indent="-171496"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PMingLiU" panose="02020500000000000000" pitchFamily="18" charset="-120"/>
              </a:defRPr>
            </a:lvl6pPr>
            <a:lvl7pPr marL="2229444" indent="-171496"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PMingLiU" panose="02020500000000000000" pitchFamily="18" charset="-120"/>
              </a:defRPr>
            </a:lvl7pPr>
            <a:lvl8pPr marL="2572436" indent="-171496"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PMingLiU" panose="02020500000000000000" pitchFamily="18" charset="-120"/>
              </a:defRPr>
            </a:lvl8pPr>
            <a:lvl9pPr marL="2915427" indent="-171496"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PMingLiU" panose="02020500000000000000" pitchFamily="18" charset="-120"/>
              </a:defRPr>
            </a:lvl9pPr>
          </a:lstStyle>
          <a:p>
            <a:pPr>
              <a:spcBef>
                <a:spcPct val="0"/>
              </a:spcBef>
              <a:buFont typeface="Arial" panose="020B0604020202020204" pitchFamily="34" charset="0"/>
              <a:buNone/>
            </a:pPr>
            <a:fld id="{081D7F90-EF89-4708-8976-7387FBD445FD}" type="datetime1">
              <a:rPr lang="en-US" altLang="zh-CN" sz="900">
                <a:solidFill>
                  <a:srgbClr val="898989"/>
                </a:solidFill>
                <a:latin typeface="Arial" panose="020B0604020202020204" pitchFamily="34" charset="0"/>
              </a:rPr>
              <a:pPr>
                <a:spcBef>
                  <a:spcPct val="0"/>
                </a:spcBef>
                <a:buFont typeface="Arial" panose="020B0604020202020204" pitchFamily="34" charset="0"/>
                <a:buNone/>
              </a:pPr>
              <a:t>3/10/2017</a:t>
            </a:fld>
            <a:endParaRPr lang="zh-CN" altLang="zh-CN" sz="1350">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027956783"/>
              </p:ext>
            </p:extLst>
          </p:nvPr>
        </p:nvGraphicFramePr>
        <p:xfrm>
          <a:off x="903500" y="1234099"/>
          <a:ext cx="7486356" cy="4823462"/>
        </p:xfrm>
        <a:graphic>
          <a:graphicData uri="http://schemas.openxmlformats.org/drawingml/2006/table">
            <a:tbl>
              <a:tblPr firstRow="1" bandRow="1">
                <a:tableStyleId>{69012ECD-51FC-41F1-AA8D-1B2483CD663E}</a:tableStyleId>
              </a:tblPr>
              <a:tblGrid>
                <a:gridCol w="3461110">
                  <a:extLst>
                    <a:ext uri="{9D8B030D-6E8A-4147-A177-3AD203B41FA5}">
                      <a16:colId xmlns="" xmlns:a16="http://schemas.microsoft.com/office/drawing/2014/main" val="20000"/>
                    </a:ext>
                  </a:extLst>
                </a:gridCol>
                <a:gridCol w="4025246">
                  <a:extLst>
                    <a:ext uri="{9D8B030D-6E8A-4147-A177-3AD203B41FA5}">
                      <a16:colId xmlns="" xmlns:a16="http://schemas.microsoft.com/office/drawing/2014/main" val="20001"/>
                    </a:ext>
                  </a:extLst>
                </a:gridCol>
              </a:tblGrid>
              <a:tr h="342974">
                <a:tc>
                  <a:txBody>
                    <a:bodyPr/>
                    <a:lstStyle/>
                    <a:p>
                      <a:pPr marL="0" algn="l" defTabSz="914400" rtl="0" eaLnBrk="1" latinLnBrk="0" hangingPunct="1"/>
                      <a:r>
                        <a:rPr lang="zh-CN" altLang="en-US" sz="2400" b="1" kern="1200" baseline="0" dirty="0" smtClean="0">
                          <a:latin typeface="华文楷体" panose="02010600040101010101" pitchFamily="2" charset="-122"/>
                          <a:ea typeface="华文楷体" panose="02010600040101010101" pitchFamily="2" charset="-122"/>
                        </a:rPr>
                        <a:t>二学位（</a:t>
                      </a:r>
                      <a:r>
                        <a:rPr lang="en-US" altLang="zh-CN" sz="2400" b="1" kern="1200" baseline="0" dirty="0" smtClean="0">
                          <a:latin typeface="华文楷体" panose="02010600040101010101" pitchFamily="2" charset="-122"/>
                          <a:ea typeface="华文楷体" panose="02010600040101010101" pitchFamily="2" charset="-122"/>
                        </a:rPr>
                        <a:t>13</a:t>
                      </a:r>
                      <a:r>
                        <a:rPr lang="zh-CN" altLang="en-US" sz="2400" b="1" kern="1200" baseline="0" dirty="0" smtClean="0">
                          <a:latin typeface="华文楷体" panose="02010600040101010101" pitchFamily="2" charset="-122"/>
                          <a:ea typeface="华文楷体" panose="02010600040101010101" pitchFamily="2" charset="-122"/>
                        </a:rPr>
                        <a:t>个）</a:t>
                      </a:r>
                      <a:endParaRPr lang="zh-CN" altLang="en-US" sz="2400" b="1" kern="1200" baseline="0" dirty="0">
                        <a:solidFill>
                          <a:schemeClr val="bg1"/>
                        </a:solidFill>
                        <a:latin typeface="华文楷体" panose="02010600040101010101" pitchFamily="2" charset="-122"/>
                        <a:ea typeface="华文楷体" panose="02010600040101010101" pitchFamily="2" charset="-122"/>
                        <a:cs typeface="+mn-cs"/>
                      </a:endParaRPr>
                    </a:p>
                  </a:txBody>
                  <a:tcPr marL="68594" marR="68594" marT="34291" marB="34291"/>
                </a:tc>
                <a:tc>
                  <a:txBody>
                    <a:bodyPr/>
                    <a:lstStyle/>
                    <a:p>
                      <a:pPr algn="l"/>
                      <a:r>
                        <a:rPr lang="zh-CN" altLang="en-US" sz="2400" b="1" baseline="0" dirty="0" smtClean="0">
                          <a:latin typeface="华文楷体" panose="02010600040101010101" pitchFamily="2" charset="-122"/>
                          <a:ea typeface="华文楷体" panose="02010600040101010101" pitchFamily="2" charset="-122"/>
                        </a:rPr>
                        <a:t>辅修专业（</a:t>
                      </a:r>
                      <a:r>
                        <a:rPr lang="en-US" altLang="zh-CN" sz="2400" b="1" baseline="0" dirty="0" smtClean="0">
                          <a:latin typeface="华文楷体" panose="02010600040101010101" pitchFamily="2" charset="-122"/>
                          <a:ea typeface="华文楷体" panose="02010600040101010101" pitchFamily="2" charset="-122"/>
                        </a:rPr>
                        <a:t>11</a:t>
                      </a:r>
                      <a:r>
                        <a:rPr lang="zh-CN" altLang="en-US" sz="2400" b="1" baseline="0" dirty="0" smtClean="0">
                          <a:latin typeface="华文楷体" panose="02010600040101010101" pitchFamily="2" charset="-122"/>
                          <a:ea typeface="华文楷体" panose="02010600040101010101" pitchFamily="2" charset="-122"/>
                        </a:rPr>
                        <a:t>个）</a:t>
                      </a:r>
                      <a:endParaRPr lang="zh-CN" altLang="en-US" sz="2400" b="1" dirty="0">
                        <a:solidFill>
                          <a:schemeClr val="tx1"/>
                        </a:solidFill>
                        <a:latin typeface="华文楷体" panose="02010600040101010101" pitchFamily="2" charset="-122"/>
                        <a:ea typeface="华文楷体" panose="02010600040101010101" pitchFamily="2" charset="-122"/>
                      </a:endParaRPr>
                    </a:p>
                  </a:txBody>
                  <a:tcPr marL="68594" marR="68594" marT="34291" marB="34291"/>
                </a:tc>
                <a:extLst>
                  <a:ext uri="{0D108BD9-81ED-4DB2-BD59-A6C34878D82A}">
                    <a16:rowId xmlns="" xmlns:a16="http://schemas.microsoft.com/office/drawing/2014/main" val="10000"/>
                  </a:ext>
                </a:extLst>
              </a:tr>
              <a:tr h="228660">
                <a:tc>
                  <a:txBody>
                    <a:bodyPr/>
                    <a:lstStyle/>
                    <a:p>
                      <a:r>
                        <a:rPr lang="zh-CN" altLang="en-US" sz="2000" b="1" dirty="0" smtClean="0">
                          <a:latin typeface="华文楷体" panose="02010600040101010101" pitchFamily="2" charset="-122"/>
                          <a:ea typeface="华文楷体" panose="02010600040101010101" pitchFamily="2" charset="-122"/>
                        </a:rPr>
                        <a:t>经济学</a:t>
                      </a:r>
                      <a:endParaRPr lang="zh-CN" altLang="en-US" sz="2000" b="1" dirty="0">
                        <a:latin typeface="华文楷体" panose="02010600040101010101" pitchFamily="2" charset="-122"/>
                        <a:ea typeface="华文楷体" panose="02010600040101010101" pitchFamily="2" charset="-122"/>
                      </a:endParaRPr>
                    </a:p>
                  </a:txBody>
                  <a:tcPr marL="51445" marR="51445" marT="0" marB="0" anchor="ctr"/>
                </a:tc>
                <a:tc>
                  <a:txBody>
                    <a:bodyPr/>
                    <a:lstStyle/>
                    <a:p>
                      <a:pPr marL="0" algn="l" defTabSz="914400" rtl="0" eaLnBrk="1" latinLnBrk="0" hangingPunct="1">
                        <a:spcAft>
                          <a:spcPts val="0"/>
                        </a:spcAft>
                      </a:pPr>
                      <a:r>
                        <a:rPr lang="zh-CN" altLang="en-US" sz="2000" b="1" kern="1200" dirty="0" smtClean="0">
                          <a:effectLst/>
                          <a:latin typeface="华文楷体" panose="02010600040101010101" pitchFamily="2" charset="-122"/>
                          <a:ea typeface="华文楷体" panose="02010600040101010101" pitchFamily="2" charset="-122"/>
                        </a:rPr>
                        <a:t>金融学</a:t>
                      </a:r>
                      <a:endPar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endParaRPr>
                    </a:p>
                  </a:txBody>
                  <a:tcPr marL="51445" marR="51445" marT="0" marB="0" anchor="ctr"/>
                </a:tc>
                <a:extLst>
                  <a:ext uri="{0D108BD9-81ED-4DB2-BD59-A6C34878D82A}">
                    <a16:rowId xmlns="" xmlns:a16="http://schemas.microsoft.com/office/drawing/2014/main" val="10001"/>
                  </a:ext>
                </a:extLst>
              </a:tr>
              <a:tr h="265853">
                <a:tc>
                  <a:txBody>
                    <a:bodyPr/>
                    <a:lstStyle/>
                    <a:p>
                      <a:r>
                        <a:rPr lang="zh-CN" altLang="en-US" sz="2000" b="1" dirty="0" smtClean="0">
                          <a:latin typeface="华文楷体" panose="02010600040101010101" pitchFamily="2" charset="-122"/>
                          <a:ea typeface="华文楷体" panose="02010600040101010101" pitchFamily="2" charset="-122"/>
                        </a:rPr>
                        <a:t>工商管理</a:t>
                      </a:r>
                      <a:endParaRPr lang="zh-CN" altLang="en-US" sz="2000" b="1" dirty="0">
                        <a:latin typeface="华文楷体" panose="02010600040101010101" pitchFamily="2" charset="-122"/>
                        <a:ea typeface="华文楷体" panose="02010600040101010101" pitchFamily="2" charset="-122"/>
                      </a:endParaRPr>
                    </a:p>
                  </a:txBody>
                  <a:tcPr marL="51445" marR="51445" marT="0" marB="0" anchor="ctr"/>
                </a:tc>
                <a:tc>
                  <a:txBody>
                    <a:bodyPr/>
                    <a:lstStyle/>
                    <a:p>
                      <a:pPr marL="0" algn="l" defTabSz="914400" rtl="0" eaLnBrk="1" latinLnBrk="0" hangingPunct="1">
                        <a:spcAft>
                          <a:spcPts val="0"/>
                        </a:spcAft>
                      </a:pPr>
                      <a:r>
                        <a:rPr lang="zh-CN" altLang="en-US" sz="2000" b="1" kern="1200" dirty="0" smtClean="0">
                          <a:effectLst/>
                          <a:latin typeface="华文楷体" panose="02010600040101010101" pitchFamily="2" charset="-122"/>
                          <a:ea typeface="华文楷体" panose="02010600040101010101" pitchFamily="2" charset="-122"/>
                        </a:rPr>
                        <a:t>互联网金融与创业</a:t>
                      </a:r>
                      <a:endPar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endParaRPr>
                    </a:p>
                  </a:txBody>
                  <a:tcPr marL="51445" marR="51445" marT="0" marB="0" anchor="ctr"/>
                </a:tc>
                <a:extLst>
                  <a:ext uri="{0D108BD9-81ED-4DB2-BD59-A6C34878D82A}">
                    <a16:rowId xmlns="" xmlns:a16="http://schemas.microsoft.com/office/drawing/2014/main" val="10002"/>
                  </a:ext>
                </a:extLst>
              </a:tr>
              <a:tr h="228660">
                <a:tc>
                  <a:txBody>
                    <a:bodyPr/>
                    <a:lstStyle/>
                    <a:p>
                      <a:r>
                        <a:rPr lang="zh-CN" altLang="en-US" sz="2000" b="1" dirty="0" smtClean="0">
                          <a:latin typeface="华文楷体" panose="02010600040101010101" pitchFamily="2" charset="-122"/>
                          <a:ea typeface="华文楷体" panose="02010600040101010101" pitchFamily="2" charset="-122"/>
                        </a:rPr>
                        <a:t>社会学</a:t>
                      </a:r>
                      <a:endParaRPr lang="zh-CN" altLang="en-US" sz="2000" b="1" dirty="0">
                        <a:latin typeface="华文楷体" panose="02010600040101010101" pitchFamily="2" charset="-122"/>
                        <a:ea typeface="华文楷体" panose="02010600040101010101" pitchFamily="2" charset="-122"/>
                      </a:endParaRPr>
                    </a:p>
                  </a:txBody>
                  <a:tcPr marL="51445" marR="51445"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2000" b="1" kern="1200" dirty="0" smtClean="0">
                          <a:effectLst/>
                          <a:latin typeface="华文楷体" panose="02010600040101010101" pitchFamily="2" charset="-122"/>
                          <a:ea typeface="华文楷体" panose="02010600040101010101" pitchFamily="2" charset="-122"/>
                        </a:rPr>
                        <a:t>大气科学</a:t>
                      </a:r>
                      <a:r>
                        <a:rPr lang="zh-CN" altLang="en-US" sz="2000" b="1" kern="1200" dirty="0" smtClean="0">
                          <a:effectLst/>
                          <a:latin typeface="华文楷体" panose="02010600040101010101" pitchFamily="2" charset="-122"/>
                          <a:ea typeface="华文楷体" panose="02010600040101010101" pitchFamily="2" charset="-122"/>
                        </a:rPr>
                        <a:t>（全球变化方向）</a:t>
                      </a:r>
                      <a:endPar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endParaRPr>
                    </a:p>
                  </a:txBody>
                  <a:tcPr marL="51445" marR="51445" marT="0" marB="0" anchor="ctr"/>
                </a:tc>
                <a:extLst>
                  <a:ext uri="{0D108BD9-81ED-4DB2-BD59-A6C34878D82A}">
                    <a16:rowId xmlns="" xmlns:a16="http://schemas.microsoft.com/office/drawing/2014/main" val="10003"/>
                  </a:ext>
                </a:extLst>
              </a:tr>
              <a:tr h="228660">
                <a:tc>
                  <a:txBody>
                    <a:bodyPr/>
                    <a:lstStyle/>
                    <a:p>
                      <a:pPr marL="0" algn="l" defTabSz="914400" rtl="0" eaLnBrk="1" latinLnBrk="0" hangingPunct="1">
                        <a:spcAft>
                          <a:spcPts val="0"/>
                        </a:spcAft>
                      </a:pPr>
                      <a:r>
                        <a:rPr lang="zh-CN" altLang="en-US" sz="2000" b="1" kern="1200" dirty="0" smtClean="0">
                          <a:effectLst/>
                          <a:latin typeface="华文楷体" panose="02010600040101010101" pitchFamily="2" charset="-122"/>
                          <a:ea typeface="华文楷体" panose="02010600040101010101" pitchFamily="2" charset="-122"/>
                        </a:rPr>
                        <a:t>汉语言文学</a:t>
                      </a:r>
                      <a:endPar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endParaRPr>
                    </a:p>
                  </a:txBody>
                  <a:tcPr marL="51445" marR="51445"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2000" b="1" kern="2200" dirty="0" smtClean="0">
                          <a:effectLst/>
                          <a:latin typeface="华文楷体" panose="02010600040101010101" pitchFamily="2" charset="-122"/>
                          <a:ea typeface="华文楷体" panose="02010600040101010101" pitchFamily="2" charset="-122"/>
                        </a:rPr>
                        <a:t>统计学</a:t>
                      </a:r>
                      <a:endParaRPr lang="zh-CN" sz="2000" b="1"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extLst>
                  <a:ext uri="{0D108BD9-81ED-4DB2-BD59-A6C34878D82A}">
                    <a16:rowId xmlns="" xmlns:a16="http://schemas.microsoft.com/office/drawing/2014/main" val="10004"/>
                  </a:ext>
                </a:extLst>
              </a:tr>
              <a:tr h="228660">
                <a:tc>
                  <a:txBody>
                    <a:bodyPr/>
                    <a:lstStyle/>
                    <a:p>
                      <a:pPr marL="0" algn="l" defTabSz="914400" rtl="0" eaLnBrk="1" latinLnBrk="0" hangingPunct="1">
                        <a:spcAft>
                          <a:spcPts val="0"/>
                        </a:spcAft>
                      </a:pPr>
                      <a:r>
                        <a:rPr lang="zh-CN" altLang="en-US" sz="2000" b="1" kern="1200" dirty="0" smtClean="0">
                          <a:effectLst/>
                          <a:latin typeface="华文楷体" panose="02010600040101010101" pitchFamily="2" charset="-122"/>
                          <a:ea typeface="华文楷体" panose="02010600040101010101" pitchFamily="2" charset="-122"/>
                        </a:rPr>
                        <a:t>哲学</a:t>
                      </a:r>
                      <a:endPar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endParaRPr>
                    </a:p>
                  </a:txBody>
                  <a:tcPr marL="51445" marR="51445" marT="0" marB="0" anchor="ctr"/>
                </a:tc>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rPr>
                        <a:t>智能硬件技术创新创业</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extLst>
                  <a:ext uri="{0D108BD9-81ED-4DB2-BD59-A6C34878D82A}">
                    <a16:rowId xmlns="" xmlns:a16="http://schemas.microsoft.com/office/drawing/2014/main" val="10005"/>
                  </a:ext>
                </a:extLst>
              </a:tr>
              <a:tr h="2286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kern="1200" dirty="0" smtClean="0">
                          <a:effectLst/>
                          <a:latin typeface="华文楷体" panose="02010600040101010101" pitchFamily="2" charset="-122"/>
                          <a:ea typeface="华文楷体" panose="02010600040101010101" pitchFamily="2" charset="-122"/>
                        </a:rPr>
                        <a:t>历史学</a:t>
                      </a:r>
                      <a:endParaRPr lang="zh-CN" altLang="zh-CN" sz="2000" b="1" kern="1200" dirty="0" smtClean="0">
                        <a:solidFill>
                          <a:schemeClr val="dk1"/>
                        </a:solidFill>
                        <a:effectLst/>
                        <a:latin typeface="华文楷体" panose="02010600040101010101" pitchFamily="2" charset="-122"/>
                        <a:ea typeface="华文楷体" panose="02010600040101010101" pitchFamily="2" charset="-122"/>
                        <a:cs typeface="+mn-cs"/>
                      </a:endParaRPr>
                    </a:p>
                  </a:txBody>
                  <a:tcPr marL="51445" marR="51445" marT="0" marB="0" anchor="ctr"/>
                </a:tc>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cs typeface="Times New Roman" panose="02020603050405020304" pitchFamily="18" charset="0"/>
                        </a:rPr>
                        <a:t>机器人技术创新创业</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extLst>
                  <a:ext uri="{0D108BD9-81ED-4DB2-BD59-A6C34878D82A}">
                    <a16:rowId xmlns="" xmlns:a16="http://schemas.microsoft.com/office/drawing/2014/main" val="10006"/>
                  </a:ext>
                </a:extLst>
              </a:tr>
              <a:tr h="2286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kern="100" dirty="0" smtClean="0">
                          <a:effectLst/>
                          <a:latin typeface="华文楷体" panose="02010600040101010101" pitchFamily="2" charset="-122"/>
                          <a:ea typeface="华文楷体" panose="02010600040101010101" pitchFamily="2" charset="-122"/>
                        </a:rPr>
                        <a:t>国际政治</a:t>
                      </a:r>
                      <a:endParaRPr lang="zh-CN" sz="2000" b="1"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cs typeface="Times New Roman" panose="02020603050405020304" pitchFamily="18" charset="0"/>
                        </a:rPr>
                        <a:t>智能交通基础创新创业</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extLst>
                  <a:ext uri="{0D108BD9-81ED-4DB2-BD59-A6C34878D82A}">
                    <a16:rowId xmlns="" xmlns:a16="http://schemas.microsoft.com/office/drawing/2014/main" val="10007"/>
                  </a:ext>
                </a:extLst>
              </a:tr>
              <a:tr h="228660">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rPr>
                        <a:t>新闻学</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cs typeface="Times New Roman" panose="02020603050405020304" pitchFamily="18" charset="0"/>
                        </a:rPr>
                        <a:t>计算机应用</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extLst>
                  <a:ext uri="{0D108BD9-81ED-4DB2-BD59-A6C34878D82A}">
                    <a16:rowId xmlns="" xmlns:a16="http://schemas.microsoft.com/office/drawing/2014/main" val="10008"/>
                  </a:ext>
                </a:extLst>
              </a:tr>
              <a:tr h="228660">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cs typeface="Times New Roman" panose="02020603050405020304" pitchFamily="18" charset="0"/>
                        </a:rPr>
                        <a:t>心理学</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cs typeface="Times New Roman" panose="02020603050405020304" pitchFamily="18" charset="0"/>
                        </a:rPr>
                        <a:t>工业工程</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extLst>
                  <a:ext uri="{0D108BD9-81ED-4DB2-BD59-A6C34878D82A}">
                    <a16:rowId xmlns="" xmlns:a16="http://schemas.microsoft.com/office/drawing/2014/main" val="10009"/>
                  </a:ext>
                </a:extLst>
              </a:tr>
              <a:tr h="228660">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cs typeface="Times New Roman" panose="02020603050405020304" pitchFamily="18" charset="0"/>
                        </a:rPr>
                        <a:t>法学</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cs typeface="Times New Roman" panose="02020603050405020304" pitchFamily="18" charset="0"/>
                        </a:rPr>
                        <a:t>行政管理</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extLst>
                  <a:ext uri="{0D108BD9-81ED-4DB2-BD59-A6C34878D82A}">
                    <a16:rowId xmlns="" xmlns:a16="http://schemas.microsoft.com/office/drawing/2014/main" val="10010"/>
                  </a:ext>
                </a:extLst>
              </a:tr>
              <a:tr h="228660">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cs typeface="Times New Roman" panose="02020603050405020304" pitchFamily="18" charset="0"/>
                        </a:rPr>
                        <a:t>英语</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cs typeface="Times New Roman" panose="02020603050405020304" pitchFamily="18" charset="0"/>
                        </a:rPr>
                        <a:t>政治学与行政学</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extLst>
                  <a:ext uri="{0D108BD9-81ED-4DB2-BD59-A6C34878D82A}">
                    <a16:rowId xmlns="" xmlns:a16="http://schemas.microsoft.com/office/drawing/2014/main" val="10011"/>
                  </a:ext>
                </a:extLst>
              </a:tr>
              <a:tr h="228660">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cs typeface="Times New Roman" panose="02020603050405020304" pitchFamily="18" charset="0"/>
                        </a:rPr>
                        <a:t>数学与应用数学</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tc>
                  <a:txBody>
                    <a:bodyPr/>
                    <a:lstStyle/>
                    <a:p>
                      <a:pPr algn="l">
                        <a:spcAft>
                          <a:spcPts val="0"/>
                        </a:spcAft>
                      </a:pP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extLst>
                  <a:ext uri="{0D108BD9-81ED-4DB2-BD59-A6C34878D82A}">
                    <a16:rowId xmlns="" xmlns:a16="http://schemas.microsoft.com/office/drawing/2014/main" val="10012"/>
                  </a:ext>
                </a:extLst>
              </a:tr>
              <a:tr h="228660">
                <a:tc>
                  <a:txBody>
                    <a:bodyPr/>
                    <a:lstStyle/>
                    <a:p>
                      <a:pPr algn="l">
                        <a:spcAft>
                          <a:spcPts val="0"/>
                        </a:spcAft>
                      </a:pPr>
                      <a:r>
                        <a:rPr lang="zh-CN" altLang="en-US" sz="2000" b="1" kern="100" dirty="0" smtClean="0">
                          <a:effectLst/>
                          <a:latin typeface="华文楷体" panose="02010600040101010101" pitchFamily="2" charset="-122"/>
                          <a:ea typeface="华文楷体" panose="02010600040101010101" pitchFamily="2" charset="-122"/>
                          <a:cs typeface="Times New Roman" panose="02020603050405020304" pitchFamily="18" charset="0"/>
                        </a:rPr>
                        <a:t>数字媒体艺术</a:t>
                      </a: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tc>
                  <a:txBody>
                    <a:bodyPr/>
                    <a:lstStyle/>
                    <a:p>
                      <a:pPr algn="l">
                        <a:spcAft>
                          <a:spcPts val="0"/>
                        </a:spcAft>
                      </a:pP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extLst>
                  <a:ext uri="{0D108BD9-81ED-4DB2-BD59-A6C34878D82A}">
                    <a16:rowId xmlns="" xmlns:a16="http://schemas.microsoft.com/office/drawing/2014/main" val="10013"/>
                  </a:ext>
                </a:extLst>
              </a:tr>
              <a:tr h="228660">
                <a:tc gridSpan="2">
                  <a:txBody>
                    <a:bodyPr/>
                    <a:lstStyle/>
                    <a:p>
                      <a:pPr algn="ctr">
                        <a:spcAft>
                          <a:spcPts val="0"/>
                        </a:spcAft>
                      </a:pPr>
                      <a:r>
                        <a:rPr lang="zh-CN" altLang="en-US" sz="2800" b="1" kern="100" dirty="0" smtClean="0">
                          <a:solidFill>
                            <a:srgbClr val="C00000"/>
                          </a:solidFill>
                          <a:effectLst/>
                          <a:latin typeface="华文楷体" panose="02010600040101010101" pitchFamily="2" charset="-122"/>
                          <a:ea typeface="华文楷体" panose="02010600040101010101" pitchFamily="2" charset="-122"/>
                          <a:cs typeface="Times New Roman" panose="02020603050405020304" pitchFamily="18" charset="0"/>
                        </a:rPr>
                        <a:t>招生规模均为</a:t>
                      </a:r>
                      <a:r>
                        <a:rPr lang="en-US" altLang="zh-CN" sz="2800" b="1" kern="100" dirty="0" smtClean="0">
                          <a:solidFill>
                            <a:srgbClr val="C00000"/>
                          </a:solidFill>
                          <a:effectLst/>
                          <a:latin typeface="华文楷体" panose="02010600040101010101" pitchFamily="2" charset="-122"/>
                          <a:ea typeface="华文楷体" panose="02010600040101010101" pitchFamily="2" charset="-122"/>
                          <a:cs typeface="Times New Roman" panose="02020603050405020304" pitchFamily="18" charset="0"/>
                        </a:rPr>
                        <a:t>900</a:t>
                      </a:r>
                      <a:r>
                        <a:rPr lang="zh-CN" altLang="en-US" sz="2800" b="1" kern="100" dirty="0" smtClean="0">
                          <a:solidFill>
                            <a:srgbClr val="C00000"/>
                          </a:solidFill>
                          <a:effectLst/>
                          <a:latin typeface="华文楷体" panose="02010600040101010101" pitchFamily="2" charset="-122"/>
                          <a:ea typeface="华文楷体" panose="02010600040101010101" pitchFamily="2" charset="-122"/>
                          <a:cs typeface="Times New Roman" panose="02020603050405020304" pitchFamily="18" charset="0"/>
                        </a:rPr>
                        <a:t>余人，合计占招生规模</a:t>
                      </a:r>
                      <a:r>
                        <a:rPr lang="en-US" altLang="zh-CN" sz="2800" b="1" kern="100" dirty="0" smtClean="0">
                          <a:solidFill>
                            <a:srgbClr val="C00000"/>
                          </a:solidFill>
                          <a:effectLst/>
                          <a:latin typeface="华文楷体" panose="02010600040101010101" pitchFamily="2" charset="-122"/>
                          <a:ea typeface="华文楷体" panose="02010600040101010101" pitchFamily="2" charset="-122"/>
                          <a:cs typeface="Times New Roman" panose="02020603050405020304" pitchFamily="18" charset="0"/>
                        </a:rPr>
                        <a:t>56%</a:t>
                      </a:r>
                      <a:endParaRPr lang="zh-CN" sz="2800" b="1" kern="100" dirty="0">
                        <a:solidFill>
                          <a:srgbClr val="C00000"/>
                        </a:solidFill>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tc hMerge="1">
                  <a:txBody>
                    <a:bodyPr/>
                    <a:lstStyle/>
                    <a:p>
                      <a:pPr algn="l">
                        <a:spcAft>
                          <a:spcPts val="0"/>
                        </a:spcAft>
                      </a:pPr>
                      <a:endParaRPr 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51445" marR="51445" marT="0" marB="0" anchor="ctr"/>
                </a:tc>
                <a:extLst>
                  <a:ext uri="{0D108BD9-81ED-4DB2-BD59-A6C34878D82A}">
                    <a16:rowId xmlns="" xmlns:a16="http://schemas.microsoft.com/office/drawing/2014/main" val="10014"/>
                  </a:ext>
                </a:extLst>
              </a:tr>
            </a:tbl>
          </a:graphicData>
        </a:graphic>
      </p:graphicFrame>
      <p:sp>
        <p:nvSpPr>
          <p:cNvPr id="8" name="标题 3"/>
          <p:cNvSpPr>
            <a:spLocks noGrp="1"/>
          </p:cNvSpPr>
          <p:nvPr>
            <p:ph type="title"/>
          </p:nvPr>
        </p:nvSpPr>
        <p:spPr>
          <a:xfrm>
            <a:off x="628650" y="365127"/>
            <a:ext cx="7886700" cy="706436"/>
          </a:xfrm>
        </p:spPr>
        <p:txBody>
          <a:bodyPr/>
          <a:lstStyle/>
          <a:p>
            <a:r>
              <a:rPr lang="zh-CN" altLang="en-US" dirty="0" smtClean="0"/>
              <a:t>选择心仪的二学位、辅修专业</a:t>
            </a:r>
            <a:endParaRPr lang="zh-CN" altLang="en-US" dirty="0"/>
          </a:p>
        </p:txBody>
      </p:sp>
    </p:spTree>
    <p:extLst>
      <p:ext uri="{BB962C8B-B14F-4D97-AF65-F5344CB8AC3E}">
        <p14:creationId xmlns:p14="http://schemas.microsoft.com/office/powerpoint/2010/main" val="3742688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荣誉学位 </a:t>
            </a:r>
            <a:r>
              <a:rPr lang="en-US" altLang="zh-CN" dirty="0" smtClean="0"/>
              <a:t>|</a:t>
            </a:r>
            <a:r>
              <a:rPr lang="zh-CN" altLang="en-US" sz="2700" dirty="0" smtClean="0"/>
              <a:t>“学神”们有了</a:t>
            </a:r>
            <a:r>
              <a:rPr lang="zh-CN" altLang="en-US" sz="2700" dirty="0"/>
              <a:t>更高的奋斗目标</a:t>
            </a:r>
          </a:p>
        </p:txBody>
      </p:sp>
      <p:sp>
        <p:nvSpPr>
          <p:cNvPr id="3" name="内容占位符 2"/>
          <p:cNvSpPr>
            <a:spLocks noGrp="1"/>
          </p:cNvSpPr>
          <p:nvPr>
            <p:ph idx="1"/>
          </p:nvPr>
        </p:nvSpPr>
        <p:spPr/>
        <p:txBody>
          <a:bodyPr>
            <a:normAutofit fontScale="85000" lnSpcReduction="20000"/>
          </a:bodyPr>
          <a:lstStyle/>
          <a:p>
            <a:r>
              <a:rPr lang="zh-CN" altLang="zh-CN" dirty="0" smtClean="0"/>
              <a:t>为</a:t>
            </a:r>
            <a:r>
              <a:rPr lang="zh-CN" altLang="zh-CN" dirty="0"/>
              <a:t>培养本科生的学术志趣而设计，旨在为进一步积极探索优秀学生的多样化成长路径，提升学生学习的挑战性、自主性和</a:t>
            </a:r>
            <a:r>
              <a:rPr lang="zh-CN" altLang="zh-CN" dirty="0" smtClean="0"/>
              <a:t>开放性</a:t>
            </a:r>
            <a:endParaRPr lang="en-US" altLang="zh-CN" dirty="0" smtClean="0"/>
          </a:p>
          <a:p>
            <a:r>
              <a:rPr lang="en-US" altLang="zh-CN" dirty="0"/>
              <a:t>2016</a:t>
            </a:r>
            <a:r>
              <a:rPr lang="zh-CN" altLang="zh-CN" dirty="0"/>
              <a:t>年</a:t>
            </a:r>
            <a:r>
              <a:rPr lang="en-US" altLang="zh-CN" dirty="0"/>
              <a:t>9</a:t>
            </a:r>
            <a:r>
              <a:rPr lang="zh-CN" altLang="zh-CN" dirty="0"/>
              <a:t>月</a:t>
            </a:r>
            <a:r>
              <a:rPr lang="en-US" altLang="zh-CN" dirty="0"/>
              <a:t>21</a:t>
            </a:r>
            <a:r>
              <a:rPr lang="zh-CN" altLang="zh-CN" dirty="0"/>
              <a:t>日，本科荣誉学位首届学生开班仪式举行。</a:t>
            </a:r>
            <a:endParaRPr lang="en-US" altLang="zh-CN" dirty="0" smtClean="0"/>
          </a:p>
          <a:p>
            <a:r>
              <a:rPr lang="zh-CN" altLang="zh-CN" dirty="0" smtClean="0"/>
              <a:t>首次</a:t>
            </a:r>
            <a:r>
              <a:rPr lang="zh-CN" altLang="zh-CN" dirty="0"/>
              <a:t>试点计划招生</a:t>
            </a:r>
            <a:r>
              <a:rPr lang="en-US" altLang="zh-CN" dirty="0"/>
              <a:t>50</a:t>
            </a:r>
            <a:r>
              <a:rPr lang="zh-CN" altLang="zh-CN" dirty="0"/>
              <a:t>人，未来在试点院系的基础上逐渐在全校积极推行</a:t>
            </a:r>
            <a:r>
              <a:rPr lang="zh-CN" altLang="zh-CN" dirty="0" smtClean="0"/>
              <a:t>。</a:t>
            </a:r>
            <a:endParaRPr lang="en-US" altLang="zh-CN" dirty="0" smtClean="0"/>
          </a:p>
          <a:p>
            <a:r>
              <a:rPr lang="zh-CN" altLang="zh-CN" dirty="0" smtClean="0"/>
              <a:t>申请</a:t>
            </a:r>
            <a:r>
              <a:rPr lang="zh-CN" altLang="zh-CN" dirty="0"/>
              <a:t>荣誉学位的学生将主修</a:t>
            </a:r>
            <a:r>
              <a:rPr lang="zh-CN" altLang="zh-CN" dirty="0">
                <a:solidFill>
                  <a:srgbClr val="C00000"/>
                </a:solidFill>
              </a:rPr>
              <a:t>数学、自然科学、工科、研究、人文、综合</a:t>
            </a:r>
            <a:r>
              <a:rPr lang="zh-CN" altLang="zh-CN" dirty="0"/>
              <a:t>等</a:t>
            </a:r>
            <a:r>
              <a:rPr lang="en-US" altLang="zh-CN" dirty="0"/>
              <a:t>6</a:t>
            </a:r>
            <a:r>
              <a:rPr lang="zh-CN" altLang="zh-CN" dirty="0"/>
              <a:t>大领域的</a:t>
            </a:r>
            <a:r>
              <a:rPr lang="en-US" altLang="zh-CN" dirty="0"/>
              <a:t>18</a:t>
            </a:r>
            <a:r>
              <a:rPr lang="zh-CN" altLang="zh-CN" dirty="0"/>
              <a:t>门荣誉课程，并高质量完成“</a:t>
            </a:r>
            <a:r>
              <a:rPr lang="zh-CN" altLang="zh-CN" dirty="0">
                <a:solidFill>
                  <a:srgbClr val="C00000"/>
                </a:solidFill>
              </a:rPr>
              <a:t>高年级学生研究员计划</a:t>
            </a:r>
            <a:r>
              <a:rPr lang="zh-CN" altLang="zh-CN" dirty="0"/>
              <a:t>”及学位论文、承担</a:t>
            </a:r>
            <a:r>
              <a:rPr lang="zh-CN" altLang="zh-CN" dirty="0">
                <a:solidFill>
                  <a:srgbClr val="C00000"/>
                </a:solidFill>
              </a:rPr>
              <a:t>低年级荣誉课程助教</a:t>
            </a:r>
            <a:r>
              <a:rPr lang="zh-CN" altLang="zh-CN" dirty="0"/>
              <a:t>工作。</a:t>
            </a:r>
            <a:endParaRPr lang="zh-CN" altLang="en-US" dirty="0"/>
          </a:p>
        </p:txBody>
      </p:sp>
    </p:spTree>
    <p:extLst>
      <p:ext uri="{BB962C8B-B14F-4D97-AF65-F5344CB8AC3E}">
        <p14:creationId xmlns:p14="http://schemas.microsoft.com/office/powerpoint/2010/main" val="36164927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790344506"/>
              </p:ext>
            </p:extLst>
          </p:nvPr>
        </p:nvGraphicFramePr>
        <p:xfrm>
          <a:off x="365332" y="1248220"/>
          <a:ext cx="9489517" cy="505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1"/>
          <p:cNvSpPr>
            <a:spLocks noGrp="1"/>
          </p:cNvSpPr>
          <p:nvPr>
            <p:ph type="title"/>
          </p:nvPr>
        </p:nvSpPr>
        <p:spPr>
          <a:xfrm>
            <a:off x="490195" y="374554"/>
            <a:ext cx="8168613" cy="706436"/>
          </a:xfrm>
        </p:spPr>
        <p:txBody>
          <a:bodyPr>
            <a:normAutofit/>
          </a:bodyPr>
          <a:lstStyle/>
          <a:p>
            <a:pPr>
              <a:lnSpc>
                <a:spcPct val="100000"/>
              </a:lnSpc>
            </a:pPr>
            <a:r>
              <a:rPr lang="zh-CN" altLang="en-US" dirty="0" smtClean="0"/>
              <a:t>多样成长 </a:t>
            </a:r>
            <a:r>
              <a:rPr lang="en-US" altLang="zh-CN" dirty="0" smtClean="0"/>
              <a:t>| </a:t>
            </a:r>
            <a:r>
              <a:rPr lang="zh-CN" altLang="en-US" sz="2200" dirty="0" smtClean="0"/>
              <a:t>培养方案从刚性到柔性，自由度大增</a:t>
            </a:r>
            <a:endParaRPr lang="zh-CN" altLang="en-US" sz="2200" dirty="0"/>
          </a:p>
        </p:txBody>
      </p:sp>
    </p:spTree>
    <p:extLst>
      <p:ext uri="{BB962C8B-B14F-4D97-AF65-F5344CB8AC3E}">
        <p14:creationId xmlns:p14="http://schemas.microsoft.com/office/powerpoint/2010/main" val="7164592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多样成长 </a:t>
            </a:r>
            <a:r>
              <a:rPr lang="en-US" altLang="zh-CN" dirty="0" smtClean="0"/>
              <a:t>|</a:t>
            </a:r>
            <a:r>
              <a:rPr lang="en-US" altLang="zh-CN" sz="2400" dirty="0" smtClean="0"/>
              <a:t>《</a:t>
            </a:r>
            <a:r>
              <a:rPr lang="en-US" altLang="zh-CN" sz="2400" dirty="0" err="1"/>
              <a:t>iTsinghua</a:t>
            </a:r>
            <a:r>
              <a:rPr lang="zh-CN" altLang="en-US" sz="2400" dirty="0"/>
              <a:t>，自定义</a:t>
            </a:r>
            <a:r>
              <a:rPr lang="en-US" altLang="zh-CN" sz="2400" dirty="0"/>
              <a:t>》</a:t>
            </a:r>
            <a:endParaRPr lang="zh-CN" altLang="en-US" sz="2400" dirty="0"/>
          </a:p>
        </p:txBody>
      </p:sp>
      <p:sp>
        <p:nvSpPr>
          <p:cNvPr id="3" name="内容占位符 2"/>
          <p:cNvSpPr>
            <a:spLocks noGrp="1"/>
          </p:cNvSpPr>
          <p:nvPr>
            <p:ph idx="1"/>
          </p:nvPr>
        </p:nvSpPr>
        <p:spPr>
          <a:xfrm>
            <a:off x="628650" y="1276350"/>
            <a:ext cx="7886700" cy="5409121"/>
          </a:xfrm>
        </p:spPr>
        <p:txBody>
          <a:bodyPr>
            <a:normAutofit/>
          </a:bodyPr>
          <a:lstStyle/>
          <a:p>
            <a:r>
              <a:rPr lang="zh-CN" altLang="en-US" sz="2400" dirty="0" smtClean="0"/>
              <a:t>评价标准多样化：</a:t>
            </a:r>
            <a:r>
              <a:rPr lang="en-US" altLang="zh-CN" sz="2400" dirty="0" smtClean="0">
                <a:solidFill>
                  <a:srgbClr val="FF0000"/>
                </a:solidFill>
              </a:rPr>
              <a:t>A</a:t>
            </a:r>
            <a:r>
              <a:rPr lang="en-US" altLang="zh-CN" sz="2400" dirty="0">
                <a:solidFill>
                  <a:srgbClr val="FF0000"/>
                </a:solidFill>
                <a:sym typeface="Wingdings" panose="05000000000000000000" pitchFamily="2" charset="2"/>
              </a:rPr>
              <a:t>X</a:t>
            </a:r>
            <a:endParaRPr lang="en-US" altLang="zh-CN" sz="2400" dirty="0">
              <a:solidFill>
                <a:srgbClr val="FF0000"/>
              </a:solidFill>
            </a:endParaRPr>
          </a:p>
          <a:p>
            <a:pPr lvl="1"/>
            <a:r>
              <a:rPr lang="zh-CN" altLang="en-US" sz="1600" dirty="0" smtClean="0">
                <a:solidFill>
                  <a:srgbClr val="715096"/>
                </a:solidFill>
                <a:latin typeface="华文中宋" panose="02010600040101010101" pitchFamily="2" charset="-122"/>
                <a:ea typeface="华文中宋" panose="02010600040101010101" pitchFamily="2" charset="-122"/>
              </a:rPr>
              <a:t>清华大学丰富了学生的培养方向和评价标准，提升学生多样化成长的自主性、自信心和开放性。</a:t>
            </a:r>
            <a:endParaRPr lang="en-US" altLang="zh-CN" sz="1600" dirty="0">
              <a:solidFill>
                <a:srgbClr val="715096"/>
              </a:solidFill>
              <a:latin typeface="华文中宋" panose="02010600040101010101" pitchFamily="2" charset="-122"/>
              <a:ea typeface="华文中宋" panose="02010600040101010101" pitchFamily="2" charset="-122"/>
            </a:endParaRPr>
          </a:p>
          <a:p>
            <a:pPr lvl="1"/>
            <a:r>
              <a:rPr lang="zh-CN" altLang="en-US" sz="1600" dirty="0" smtClean="0">
                <a:solidFill>
                  <a:srgbClr val="715096"/>
                </a:solidFill>
                <a:latin typeface="华文中宋" panose="02010600040101010101" pitchFamily="2" charset="-122"/>
                <a:ea typeface="华文中宋" panose="02010600040101010101" pitchFamily="2" charset="-122"/>
              </a:rPr>
              <a:t>我们并不是只把学生培养成一种类型</a:t>
            </a:r>
            <a:r>
              <a:rPr lang="en-US" altLang="zh-CN" sz="1600" dirty="0" smtClean="0">
                <a:solidFill>
                  <a:srgbClr val="715096"/>
                </a:solidFill>
                <a:latin typeface="华文中宋" panose="02010600040101010101" pitchFamily="2" charset="-122"/>
                <a:ea typeface="华文中宋" panose="02010600040101010101" pitchFamily="2" charset="-122"/>
              </a:rPr>
              <a:t>A——</a:t>
            </a:r>
            <a:r>
              <a:rPr lang="zh-CN" altLang="en-US" sz="1600" dirty="0" smtClean="0">
                <a:solidFill>
                  <a:srgbClr val="715096"/>
                </a:solidFill>
                <a:latin typeface="华文中宋" panose="02010600040101010101" pitchFamily="2" charset="-122"/>
                <a:ea typeface="华文中宋" panose="02010600040101010101" pitchFamily="2" charset="-122"/>
              </a:rPr>
              <a:t>通过学得早一点、深一点、多一点，使之从</a:t>
            </a:r>
            <a:r>
              <a:rPr lang="en-US" altLang="zh-CN" sz="1600" dirty="0" smtClean="0">
                <a:solidFill>
                  <a:srgbClr val="715096"/>
                </a:solidFill>
                <a:latin typeface="华文中宋" panose="02010600040101010101" pitchFamily="2" charset="-122"/>
                <a:ea typeface="华文中宋" panose="02010600040101010101" pitchFamily="2" charset="-122"/>
              </a:rPr>
              <a:t>A</a:t>
            </a:r>
            <a:r>
              <a:rPr lang="zh-CN" altLang="en-US" sz="1600" dirty="0" smtClean="0">
                <a:solidFill>
                  <a:srgbClr val="715096"/>
                </a:solidFill>
                <a:latin typeface="华文中宋" panose="02010600040101010101" pitchFamily="2" charset="-122"/>
                <a:ea typeface="华文中宋" panose="02010600040101010101" pitchFamily="2" charset="-122"/>
              </a:rPr>
              <a:t>变成</a:t>
            </a:r>
            <a:r>
              <a:rPr lang="en-US" altLang="zh-CN" sz="1600" dirty="0" smtClean="0">
                <a:solidFill>
                  <a:srgbClr val="FF0000"/>
                </a:solidFill>
                <a:latin typeface="华文中宋" panose="02010600040101010101" pitchFamily="2" charset="-122"/>
                <a:ea typeface="华文中宋" panose="02010600040101010101" pitchFamily="2" charset="-122"/>
              </a:rPr>
              <a:t>A</a:t>
            </a:r>
            <a:r>
              <a:rPr lang="en-US" altLang="zh-CN" sz="1600" dirty="0">
                <a:solidFill>
                  <a:srgbClr val="FF0000"/>
                </a:solidFill>
                <a:latin typeface="华文中宋" panose="02010600040101010101" pitchFamily="2" charset="-122"/>
                <a:ea typeface="华文中宋" panose="02010600040101010101" pitchFamily="2" charset="-122"/>
              </a:rPr>
              <a:t>+</a:t>
            </a:r>
            <a:r>
              <a:rPr lang="zh-CN" altLang="en-US" sz="1600" dirty="0">
                <a:solidFill>
                  <a:srgbClr val="715096"/>
                </a:solidFill>
                <a:latin typeface="华文中宋" panose="02010600040101010101" pitchFamily="2" charset="-122"/>
                <a:ea typeface="华文中宋" panose="02010600040101010101" pitchFamily="2" charset="-122"/>
              </a:rPr>
              <a:t>。</a:t>
            </a:r>
            <a:endParaRPr lang="en-US" altLang="zh-CN" sz="1600" dirty="0">
              <a:solidFill>
                <a:srgbClr val="715096"/>
              </a:solidFill>
              <a:latin typeface="华文中宋" panose="02010600040101010101" pitchFamily="2" charset="-122"/>
              <a:ea typeface="华文中宋" panose="02010600040101010101" pitchFamily="2" charset="-122"/>
            </a:endParaRPr>
          </a:p>
          <a:p>
            <a:pPr lvl="1"/>
            <a:r>
              <a:rPr lang="zh-CN" altLang="en-US" sz="1600" dirty="0" smtClean="0">
                <a:solidFill>
                  <a:srgbClr val="715096"/>
                </a:solidFill>
                <a:latin typeface="华文中宋" panose="02010600040101010101" pitchFamily="2" charset="-122"/>
                <a:ea typeface="华文中宋" panose="02010600040101010101" pitchFamily="2" charset="-122"/>
              </a:rPr>
              <a:t>清华要从</a:t>
            </a:r>
            <a:r>
              <a:rPr lang="en-US" altLang="zh-CN" sz="1600" dirty="0" smtClean="0">
                <a:solidFill>
                  <a:srgbClr val="715096"/>
                </a:solidFill>
                <a:latin typeface="华文中宋" panose="02010600040101010101" pitchFamily="2" charset="-122"/>
                <a:ea typeface="华文中宋" panose="02010600040101010101" pitchFamily="2" charset="-122"/>
              </a:rPr>
              <a:t>A</a:t>
            </a:r>
            <a:r>
              <a:rPr lang="zh-CN" altLang="en-US" sz="1600" dirty="0">
                <a:solidFill>
                  <a:srgbClr val="715096"/>
                </a:solidFill>
                <a:latin typeface="华文中宋" panose="02010600040101010101" pitchFamily="2" charset="-122"/>
                <a:ea typeface="华文中宋" panose="02010600040101010101" pitchFamily="2" charset="-122"/>
              </a:rPr>
              <a:t>到</a:t>
            </a:r>
            <a:r>
              <a:rPr lang="en-US" altLang="zh-CN" sz="1600" dirty="0" smtClean="0">
                <a:solidFill>
                  <a:srgbClr val="FF0000"/>
                </a:solidFill>
                <a:latin typeface="华文中宋" panose="02010600040101010101" pitchFamily="2" charset="-122"/>
                <a:ea typeface="华文中宋" panose="02010600040101010101" pitchFamily="2" charset="-122"/>
              </a:rPr>
              <a:t>X</a:t>
            </a:r>
            <a:r>
              <a:rPr lang="zh-CN" altLang="en-US" sz="1600" dirty="0" smtClean="0">
                <a:solidFill>
                  <a:srgbClr val="715096"/>
                </a:solidFill>
                <a:latin typeface="华文中宋" panose="02010600040101010101" pitchFamily="2" charset="-122"/>
                <a:ea typeface="华文中宋" panose="02010600040101010101" pitchFamily="2" charset="-122"/>
              </a:rPr>
              <a:t>，培养多种类型的人，使学生在多样化的成长路径上各具特色</a:t>
            </a:r>
            <a:endParaRPr lang="en-US" altLang="zh-CN" sz="1600" dirty="0"/>
          </a:p>
          <a:p>
            <a:r>
              <a:rPr lang="zh-CN" altLang="en-US" sz="2400" dirty="0"/>
              <a:t>奖</a:t>
            </a:r>
            <a:r>
              <a:rPr lang="zh-CN" altLang="en-US" sz="2400" dirty="0" smtClean="0"/>
              <a:t>助体系多样化</a:t>
            </a:r>
            <a:endParaRPr lang="en-US" altLang="zh-CN" sz="2400" dirty="0"/>
          </a:p>
          <a:p>
            <a:pPr lvl="1"/>
            <a:r>
              <a:rPr lang="zh-CN" altLang="en-US" sz="1600" dirty="0" smtClean="0">
                <a:solidFill>
                  <a:srgbClr val="715096"/>
                </a:solidFill>
                <a:latin typeface="华文中宋" panose="02010600040101010101" pitchFamily="2" charset="-122"/>
                <a:ea typeface="华文中宋" panose="02010600040101010101" pitchFamily="2" charset="-122"/>
              </a:rPr>
              <a:t>鼓励学生根据自身特点和发展志趣自主选择学习和成长路径，支持院系根据各自人才培养目标灵活设置各种单项奖学金，鼓励学生发掘自身优势，实现多样化成长</a:t>
            </a:r>
            <a:endParaRPr lang="en-US" altLang="zh-CN" sz="1600" dirty="0" smtClean="0">
              <a:solidFill>
                <a:srgbClr val="715096"/>
              </a:solidFill>
              <a:latin typeface="华文中宋" panose="02010600040101010101" pitchFamily="2" charset="-122"/>
              <a:ea typeface="华文中宋" panose="02010600040101010101" pitchFamily="2" charset="-122"/>
            </a:endParaRPr>
          </a:p>
          <a:p>
            <a:pPr lvl="1"/>
            <a:r>
              <a:rPr lang="en-US" altLang="zh-CN" sz="1600" dirty="0" smtClean="0">
                <a:solidFill>
                  <a:srgbClr val="715096"/>
                </a:solidFill>
                <a:latin typeface="华文中宋" panose="02010600040101010101" pitchFamily="2" charset="-122"/>
                <a:ea typeface="华文中宋" panose="02010600040101010101" pitchFamily="2" charset="-122"/>
              </a:rPr>
              <a:t>2014-2015</a:t>
            </a:r>
            <a:r>
              <a:rPr lang="zh-CN" altLang="en-US" sz="1600" dirty="0">
                <a:solidFill>
                  <a:srgbClr val="715096"/>
                </a:solidFill>
                <a:latin typeface="华文中宋" panose="02010600040101010101" pitchFamily="2" charset="-122"/>
                <a:ea typeface="华文中宋" panose="02010600040101010101" pitchFamily="2" charset="-122"/>
              </a:rPr>
              <a:t>学年度，清华大学共设立</a:t>
            </a:r>
            <a:r>
              <a:rPr lang="en-US" altLang="zh-CN" sz="1600" dirty="0">
                <a:solidFill>
                  <a:srgbClr val="715096"/>
                </a:solidFill>
                <a:latin typeface="华文中宋" panose="02010600040101010101" pitchFamily="2" charset="-122"/>
                <a:ea typeface="华文中宋" panose="02010600040101010101" pitchFamily="2" charset="-122"/>
              </a:rPr>
              <a:t>78</a:t>
            </a:r>
            <a:r>
              <a:rPr lang="zh-CN" altLang="en-US" sz="1600" dirty="0">
                <a:solidFill>
                  <a:srgbClr val="715096"/>
                </a:solidFill>
                <a:latin typeface="华文中宋" panose="02010600040101010101" pitchFamily="2" charset="-122"/>
                <a:ea typeface="华文中宋" panose="02010600040101010101" pitchFamily="2" charset="-122"/>
              </a:rPr>
              <a:t>项奖学金，</a:t>
            </a:r>
            <a:r>
              <a:rPr lang="en-US" altLang="zh-CN" sz="1600" dirty="0">
                <a:solidFill>
                  <a:srgbClr val="715096"/>
                </a:solidFill>
                <a:latin typeface="华文中宋" panose="02010600040101010101" pitchFamily="2" charset="-122"/>
                <a:ea typeface="华文中宋" panose="02010600040101010101" pitchFamily="2" charset="-122"/>
              </a:rPr>
              <a:t>172</a:t>
            </a:r>
            <a:r>
              <a:rPr lang="zh-CN" altLang="en-US" sz="1600" dirty="0">
                <a:solidFill>
                  <a:srgbClr val="715096"/>
                </a:solidFill>
                <a:latin typeface="华文中宋" panose="02010600040101010101" pitchFamily="2" charset="-122"/>
                <a:ea typeface="华文中宋" panose="02010600040101010101" pitchFamily="2" charset="-122"/>
              </a:rPr>
              <a:t>项励学</a:t>
            </a:r>
            <a:r>
              <a:rPr lang="zh-CN" altLang="en-US" sz="1600" dirty="0" smtClean="0">
                <a:solidFill>
                  <a:srgbClr val="715096"/>
                </a:solidFill>
                <a:latin typeface="华文中宋" panose="02010600040101010101" pitchFamily="2" charset="-122"/>
                <a:ea typeface="华文中宋" panose="02010600040101010101" pitchFamily="2" charset="-122"/>
              </a:rPr>
              <a:t>金。全校</a:t>
            </a:r>
            <a:r>
              <a:rPr lang="zh-CN" altLang="en-US" sz="1600" dirty="0">
                <a:solidFill>
                  <a:srgbClr val="715096"/>
                </a:solidFill>
                <a:latin typeface="华文中宋" panose="02010600040101010101" pitchFamily="2" charset="-122"/>
                <a:ea typeface="华文中宋" panose="02010600040101010101" pitchFamily="2" charset="-122"/>
              </a:rPr>
              <a:t>每年有三分之一左右的学生可以获得奖学金</a:t>
            </a:r>
            <a:r>
              <a:rPr lang="zh-CN" altLang="en-US" sz="1600" dirty="0" smtClean="0">
                <a:solidFill>
                  <a:srgbClr val="715096"/>
                </a:solidFill>
                <a:latin typeface="华文中宋" panose="02010600040101010101" pitchFamily="2" charset="-122"/>
                <a:ea typeface="华文中宋" panose="02010600040101010101" pitchFamily="2" charset="-122"/>
              </a:rPr>
              <a:t>。</a:t>
            </a:r>
            <a:endParaRPr lang="en-US" altLang="zh-CN" sz="1600" dirty="0" smtClean="0">
              <a:solidFill>
                <a:srgbClr val="715096"/>
              </a:solidFill>
              <a:latin typeface="华文中宋" panose="02010600040101010101" pitchFamily="2" charset="-122"/>
              <a:ea typeface="华文中宋" panose="02010600040101010101" pitchFamily="2" charset="-122"/>
            </a:endParaRPr>
          </a:p>
          <a:p>
            <a:r>
              <a:rPr lang="zh-CN" altLang="en-US" sz="2400" dirty="0" smtClean="0"/>
              <a:t>就业指导专业化、个性化</a:t>
            </a:r>
            <a:endParaRPr lang="en-US" altLang="zh-CN" sz="2400" dirty="0"/>
          </a:p>
          <a:p>
            <a:endParaRPr lang="en-US" altLang="zh-CN" sz="2000" dirty="0" smtClean="0"/>
          </a:p>
          <a:p>
            <a:endParaRPr lang="en-US" altLang="zh-CN" sz="2000" dirty="0"/>
          </a:p>
          <a:p>
            <a:endParaRPr lang="en-US" altLang="zh-CN" sz="2000" dirty="0" smtClean="0"/>
          </a:p>
          <a:p>
            <a:endParaRPr lang="zh-CN" altLang="en-US" sz="2800" dirty="0"/>
          </a:p>
        </p:txBody>
      </p:sp>
    </p:spTree>
    <p:extLst>
      <p:ext uri="{BB962C8B-B14F-4D97-AF65-F5344CB8AC3E}">
        <p14:creationId xmlns:p14="http://schemas.microsoft.com/office/powerpoint/2010/main" val="22578053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82959" y="3891687"/>
            <a:ext cx="8056898" cy="2554545"/>
          </a:xfrm>
          <a:prstGeom prst="rect">
            <a:avLst/>
          </a:prstGeom>
          <a:noFill/>
        </p:spPr>
        <p:txBody>
          <a:bodyPr wrap="square" rtlCol="0">
            <a:spAutoFit/>
          </a:bodyPr>
          <a:lstStyle/>
          <a:p>
            <a:pPr marL="214313" indent="-214313">
              <a:buFont typeface="Arial" charset="0"/>
              <a:buChar char="•"/>
            </a:pP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清华大学数学科学系</a:t>
            </a:r>
            <a:r>
              <a:rPr lang="en-US"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2011</a:t>
            </a:r>
            <a:r>
              <a:rPr lang="zh-CN" altLang="zh-CN"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级</a:t>
            </a:r>
            <a:endParaRPr lang="en-US"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en-US" altLang="zh-CN"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2011</a:t>
            </a:r>
            <a:r>
              <a:rPr lang="zh-CN" altLang="en-US"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级本科</a:t>
            </a:r>
            <a:r>
              <a:rPr lang="zh-CN" altLang="en-US" sz="1600" b="1" dirty="0" smtClean="0">
                <a:solidFill>
                  <a:srgbClr val="C00000"/>
                </a:solidFill>
                <a:latin typeface="方正兰亭黑简体" panose="02000000000000000000" pitchFamily="2" charset="-122"/>
                <a:ea typeface="方正兰亭黑简体" panose="02000000000000000000" pitchFamily="2" charset="-122"/>
              </a:rPr>
              <a:t>特奖</a:t>
            </a:r>
            <a:r>
              <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得主</a:t>
            </a:r>
          </a:p>
          <a:p>
            <a:pPr marL="214313" indent="-214313">
              <a:buFont typeface="Arial" charset="0"/>
              <a:buChar char="•"/>
            </a:pP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前</a:t>
            </a:r>
            <a:r>
              <a:rPr lang="en-US"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3</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年在图书馆中借阅了</a:t>
            </a:r>
            <a:r>
              <a:rPr lang="en-US"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357</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本书并且其中</a:t>
            </a:r>
            <a:r>
              <a:rPr lang="en-US"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90%</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都是数学书 </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丘</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成桐大学生数学竞赛几何分支金奖、代数分支银奖以及全能金奖</a:t>
            </a:r>
            <a:r>
              <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团体银奖</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en-US" altLang="zh-CN" sz="1600" dirty="0">
                <a:solidFill>
                  <a:srgbClr val="C00000"/>
                </a:solidFill>
                <a:latin typeface="方正兰亭黑简体" panose="02000000000000000000" pitchFamily="2" charset="-122"/>
                <a:ea typeface="方正兰亭黑简体" panose="02000000000000000000" pitchFamily="2" charset="-122"/>
              </a:rPr>
              <a:t>2013</a:t>
            </a:r>
            <a:r>
              <a:rPr lang="zh-CN" altLang="zh-CN" sz="1600" dirty="0">
                <a:solidFill>
                  <a:srgbClr val="C00000"/>
                </a:solidFill>
                <a:latin typeface="方正兰亭黑简体" panose="02000000000000000000" pitchFamily="2" charset="-122"/>
                <a:ea typeface="方正兰亭黑简体" panose="02000000000000000000" pitchFamily="2" charset="-122"/>
              </a:rPr>
              <a:t>年“马约翰”杯健美比赛</a:t>
            </a:r>
            <a:r>
              <a:rPr lang="en-US" altLang="zh-CN" sz="1600" dirty="0">
                <a:solidFill>
                  <a:srgbClr val="C00000"/>
                </a:solidFill>
                <a:latin typeface="方正兰亭黑简体" panose="02000000000000000000" pitchFamily="2" charset="-122"/>
                <a:ea typeface="方正兰亭黑简体" panose="02000000000000000000" pitchFamily="2" charset="-122"/>
              </a:rPr>
              <a:t>65Kg</a:t>
            </a:r>
            <a:r>
              <a:rPr lang="zh-CN" altLang="zh-CN" sz="1600" dirty="0">
                <a:solidFill>
                  <a:srgbClr val="C00000"/>
                </a:solidFill>
                <a:latin typeface="方正兰亭黑简体" panose="02000000000000000000" pitchFamily="2" charset="-122"/>
                <a:ea typeface="方正兰亭黑简体" panose="02000000000000000000" pitchFamily="2" charset="-122"/>
              </a:rPr>
              <a:t>级第二名</a:t>
            </a:r>
            <a:endParaRPr lang="zh-CN" altLang="en-US" sz="1600" dirty="0">
              <a:solidFill>
                <a:srgbClr val="C00000"/>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坚持每周</a:t>
            </a:r>
            <a:r>
              <a:rPr lang="en-US"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80</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小时的数学学习 </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en-US" sz="1600" dirty="0" smtClean="0">
                <a:solidFill>
                  <a:srgbClr val="C00000"/>
                </a:solidFill>
                <a:latin typeface="方正兰亭黑简体" panose="02000000000000000000" pitchFamily="2" charset="-122"/>
                <a:ea typeface="方正兰亭黑简体" panose="02000000000000000000" pitchFamily="2" charset="-122"/>
              </a:rPr>
              <a:t>从</a:t>
            </a:r>
            <a:r>
              <a:rPr lang="zh-CN" altLang="en-US" sz="1600" dirty="0">
                <a:solidFill>
                  <a:srgbClr val="C00000"/>
                </a:solidFill>
                <a:latin typeface="方正兰亭黑简体" panose="02000000000000000000" pitchFamily="2" charset="-122"/>
                <a:ea typeface="方正兰亭黑简体" panose="02000000000000000000" pitchFamily="2" charset="-122"/>
              </a:rPr>
              <a:t>大二下起选修不少研究生课程</a:t>
            </a:r>
          </a:p>
          <a:p>
            <a:pPr marL="214313" indent="-214313">
              <a:buFont typeface="Arial" charset="0"/>
              <a:buChar char="•"/>
            </a:pPr>
            <a:r>
              <a:rPr lang="zh-CN" altLang="zh-CN"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a:t>
            </a:r>
            <a:r>
              <a:rPr lang="en-US"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Chasing something large and beautiful.</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  </a:t>
            </a:r>
            <a:endParaRPr lang="en-US" altLang="zh-CN"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a:solidFill>
                  <a:srgbClr val="C00000"/>
                </a:solidFill>
                <a:latin typeface="方正兰亭黑简体" panose="02000000000000000000" pitchFamily="2" charset="-122"/>
                <a:ea typeface="方正兰亭黑简体" panose="02000000000000000000" pitchFamily="2" charset="-122"/>
              </a:rPr>
              <a:t>同学眼中，逍遥、飘逸、说话</a:t>
            </a:r>
            <a:r>
              <a:rPr lang="zh-CN" altLang="zh-CN" sz="1600" dirty="0" smtClean="0">
                <a:solidFill>
                  <a:srgbClr val="C00000"/>
                </a:solidFill>
                <a:latin typeface="方正兰亭黑简体" panose="02000000000000000000" pitchFamily="2" charset="-122"/>
                <a:ea typeface="方正兰亭黑简体" panose="02000000000000000000" pitchFamily="2" charset="-122"/>
              </a:rPr>
              <a:t>直爽</a:t>
            </a:r>
            <a:endParaRPr lang="en-US" altLang="zh-CN" sz="1600" dirty="0">
              <a:solidFill>
                <a:srgbClr val="C00000"/>
              </a:solidFill>
              <a:latin typeface="方正兰亭黑简体" panose="02000000000000000000" pitchFamily="2" charset="-122"/>
              <a:ea typeface="方正兰亭黑简体" panose="02000000000000000000"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96" y="1257753"/>
            <a:ext cx="7891824" cy="2633934"/>
          </a:xfrm>
          <a:prstGeom prst="rect">
            <a:avLst/>
          </a:prstGeom>
        </p:spPr>
      </p:pic>
      <p:grpSp>
        <p:nvGrpSpPr>
          <p:cNvPr id="3" name="组合 2"/>
          <p:cNvGrpSpPr/>
          <p:nvPr/>
        </p:nvGrpSpPr>
        <p:grpSpPr>
          <a:xfrm>
            <a:off x="3916680" y="5279316"/>
            <a:ext cx="5227320" cy="1681132"/>
            <a:chOff x="3916680" y="4465500"/>
            <a:chExt cx="5227320" cy="1681132"/>
          </a:xfrm>
        </p:grpSpPr>
        <p:grpSp>
          <p:nvGrpSpPr>
            <p:cNvPr id="2" name="组合 1"/>
            <p:cNvGrpSpPr/>
            <p:nvPr/>
          </p:nvGrpSpPr>
          <p:grpSpPr>
            <a:xfrm>
              <a:off x="4946904" y="4465500"/>
              <a:ext cx="4197096" cy="1681132"/>
              <a:chOff x="4946904" y="4465500"/>
              <a:chExt cx="4197096" cy="1681132"/>
            </a:xfrm>
          </p:grpSpPr>
          <p:sp>
            <p:nvSpPr>
              <p:cNvPr id="8" name="矩形 7"/>
              <p:cNvSpPr/>
              <p:nvPr/>
            </p:nvSpPr>
            <p:spPr>
              <a:xfrm>
                <a:off x="4946904" y="4479788"/>
                <a:ext cx="4197096" cy="1216105"/>
              </a:xfrm>
              <a:prstGeom prst="rect">
                <a:avLst/>
              </a:prstGeom>
              <a:solidFill>
                <a:srgbClr val="ED6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679" y="4465500"/>
                <a:ext cx="1149960" cy="1681132"/>
              </a:xfrm>
              <a:prstGeom prst="rect">
                <a:avLst/>
              </a:prstGeom>
            </p:spPr>
          </p:pic>
        </p:grpSp>
        <p:sp>
          <p:nvSpPr>
            <p:cNvPr id="7" name="文本框 6"/>
            <p:cNvSpPr txBox="1"/>
            <p:nvPr/>
          </p:nvSpPr>
          <p:spPr>
            <a:xfrm>
              <a:off x="3916680" y="4621113"/>
              <a:ext cx="5227320" cy="923330"/>
            </a:xfrm>
            <a:prstGeom prst="rect">
              <a:avLst/>
            </a:prstGeom>
            <a:noFill/>
          </p:spPr>
          <p:txBody>
            <a:bodyPr wrap="square" rtlCol="0">
              <a:spAutoFit/>
            </a:bodyPr>
            <a:lstStyle/>
            <a:p>
              <a:pPr algn="ctr"/>
              <a:r>
                <a:rPr kumimoji="1" lang="zh-CN" altLang="en-US" sz="3300" dirty="0" smtClean="0">
                  <a:solidFill>
                    <a:schemeClr val="bg1"/>
                  </a:solidFill>
                  <a:latin typeface="方正兰亭粗黑_GBK" panose="02000000000000000000" pitchFamily="2" charset="-122"/>
                  <a:ea typeface="方正兰亭粗黑_GBK" panose="02000000000000000000" pitchFamily="2" charset="-122"/>
                  <a:cs typeface="+mj-cs"/>
                </a:rPr>
                <a:t>邱聪灵</a:t>
              </a:r>
              <a:endParaRPr kumimoji="1" lang="zh-CN" altLang="en-US" sz="3300" dirty="0">
                <a:solidFill>
                  <a:schemeClr val="bg1"/>
                </a:solidFill>
                <a:latin typeface="方正兰亭粗黑_GBK" panose="02000000000000000000" pitchFamily="2" charset="-122"/>
                <a:ea typeface="方正兰亭粗黑_GBK" panose="02000000000000000000" pitchFamily="2" charset="-122"/>
                <a:cs typeface="+mj-cs"/>
              </a:endParaRPr>
            </a:p>
            <a:p>
              <a:pPr algn="ctr"/>
              <a:r>
                <a:rPr lang="zh-CN" altLang="en-US" sz="2100" b="1" dirty="0">
                  <a:solidFill>
                    <a:schemeClr val="bg1">
                      <a:lumMod val="85000"/>
                    </a:schemeClr>
                  </a:solidFill>
                  <a:latin typeface="Adobe 明體 Std L" panose="02020300000000000000" pitchFamily="18" charset="-128"/>
                  <a:ea typeface="Adobe 明體 Std L" panose="02020300000000000000" pitchFamily="18" charset="-128"/>
                </a:rPr>
                <a:t>「</a:t>
              </a:r>
              <a:r>
                <a:rPr lang="zh-CN" altLang="zh-CN" sz="2100" b="1" dirty="0">
                  <a:solidFill>
                    <a:schemeClr val="bg1">
                      <a:lumMod val="85000"/>
                    </a:schemeClr>
                  </a:solidFill>
                  <a:latin typeface="Adobe 明體 Std L" panose="02020300000000000000" pitchFamily="18" charset="-128"/>
                  <a:ea typeface="Adobe 明體 Std L" panose="02020300000000000000" pitchFamily="18" charset="-128"/>
                </a:rPr>
                <a:t> </a:t>
              </a:r>
              <a:r>
                <a:rPr lang="en-US" altLang="zh-CN" sz="2100" b="1" dirty="0">
                  <a:solidFill>
                    <a:schemeClr val="bg1">
                      <a:lumMod val="85000"/>
                    </a:schemeClr>
                  </a:solidFill>
                  <a:latin typeface="Adobe 明體 Std L" panose="02020300000000000000" pitchFamily="18" charset="-128"/>
                  <a:ea typeface="Adobe 明體 Std L" panose="02020300000000000000" pitchFamily="18" charset="-128"/>
                </a:rPr>
                <a:t>“</a:t>
              </a:r>
              <a:r>
                <a:rPr lang="zh-CN" altLang="zh-CN" sz="2100" b="1" dirty="0">
                  <a:solidFill>
                    <a:schemeClr val="bg1">
                      <a:lumMod val="85000"/>
                    </a:schemeClr>
                  </a:solidFill>
                  <a:latin typeface="Adobe 明體 Std L" panose="02020300000000000000" pitchFamily="18" charset="-128"/>
                  <a:ea typeface="Adobe 明體 Std L" panose="02020300000000000000" pitchFamily="18" charset="-128"/>
                </a:rPr>
                <a:t>英雄</a:t>
              </a:r>
              <a:r>
                <a:rPr lang="en-US" altLang="zh-CN" sz="2100" b="1" dirty="0">
                  <a:solidFill>
                    <a:schemeClr val="bg1">
                      <a:lumMod val="85000"/>
                    </a:schemeClr>
                  </a:solidFill>
                  <a:latin typeface="Adobe 明體 Std L" panose="02020300000000000000" pitchFamily="18" charset="-128"/>
                  <a:ea typeface="Adobe 明體 Std L" panose="02020300000000000000" pitchFamily="18" charset="-128"/>
                </a:rPr>
                <a:t>”</a:t>
              </a:r>
              <a:r>
                <a:rPr lang="zh-CN" altLang="zh-CN" sz="2100" b="1" dirty="0">
                  <a:solidFill>
                    <a:schemeClr val="bg1">
                      <a:lumMod val="85000"/>
                    </a:schemeClr>
                  </a:solidFill>
                  <a:latin typeface="Adobe 明體 Std L" panose="02020300000000000000" pitchFamily="18" charset="-128"/>
                  <a:ea typeface="Adobe 明體 Std L" panose="02020300000000000000" pitchFamily="18" charset="-128"/>
                </a:rPr>
                <a:t>也逍遥</a:t>
              </a:r>
              <a:r>
                <a:rPr lang="en-US" altLang="zh-CN" sz="2100" b="1" dirty="0">
                  <a:solidFill>
                    <a:schemeClr val="bg1">
                      <a:lumMod val="85000"/>
                    </a:schemeClr>
                  </a:solidFill>
                  <a:latin typeface="Adobe 明體 Std L" panose="02020300000000000000" pitchFamily="18" charset="-128"/>
                  <a:ea typeface="Adobe 明體 Std L" panose="02020300000000000000" pitchFamily="18" charset="-128"/>
                </a:rPr>
                <a:t>”</a:t>
              </a:r>
              <a:r>
                <a:rPr lang="zh-CN" altLang="en-US" sz="2100" b="1" dirty="0">
                  <a:solidFill>
                    <a:schemeClr val="bg1">
                      <a:lumMod val="85000"/>
                    </a:schemeClr>
                  </a:solidFill>
                  <a:latin typeface="Adobe 明體 Std L" panose="02020300000000000000" pitchFamily="18" charset="-128"/>
                  <a:ea typeface="Adobe 明體 Std L" panose="02020300000000000000" pitchFamily="18" charset="-128"/>
                </a:rPr>
                <a:t>」</a:t>
              </a:r>
              <a:endParaRPr lang="zh-CN" altLang="zh-CN" sz="2100" b="1" dirty="0">
                <a:solidFill>
                  <a:schemeClr val="bg1">
                    <a:lumMod val="85000"/>
                  </a:schemeClr>
                </a:solidFill>
                <a:latin typeface="Adobe 明體 Std L" panose="02020300000000000000" pitchFamily="18" charset="-128"/>
                <a:ea typeface="Adobe 明體 Std L" panose="02020300000000000000" pitchFamily="18" charset="-128"/>
              </a:endParaRPr>
            </a:p>
          </p:txBody>
        </p:sp>
      </p:grpSp>
      <p:sp>
        <p:nvSpPr>
          <p:cNvPr id="11" name="标题 3"/>
          <p:cNvSpPr txBox="1">
            <a:spLocks/>
          </p:cNvSpPr>
          <p:nvPr/>
        </p:nvSpPr>
        <p:spPr>
          <a:xfrm>
            <a:off x="582959" y="263581"/>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smtClean="0">
                <a:solidFill>
                  <a:srgbClr val="715096"/>
                </a:solidFill>
                <a:latin typeface="微软雅黑" panose="020B0503020204020204" pitchFamily="34" charset="-122"/>
                <a:ea typeface="微软雅黑" panose="020B0503020204020204" pitchFamily="34" charset="-122"/>
                <a:cs typeface="+mn-cs"/>
              </a:rPr>
              <a:t>多维</a:t>
            </a:r>
            <a:r>
              <a:rPr lang="zh-CN" altLang="en-US" sz="4000" b="1" dirty="0">
                <a:solidFill>
                  <a:srgbClr val="715096"/>
                </a:solidFill>
                <a:latin typeface="微软雅黑" panose="020B0503020204020204" pitchFamily="34" charset="-122"/>
                <a:ea typeface="微软雅黑" panose="020B0503020204020204" pitchFamily="34" charset="-122"/>
                <a:cs typeface="+mn-cs"/>
              </a:rPr>
              <a:t>学神</a:t>
            </a:r>
            <a:r>
              <a:rPr lang="zh-CN" altLang="en-US" sz="4000" b="1" dirty="0" smtClean="0">
                <a:solidFill>
                  <a:srgbClr val="715096"/>
                </a:solidFill>
                <a:latin typeface="微软雅黑" panose="020B0503020204020204" pitchFamily="34" charset="-122"/>
                <a:ea typeface="微软雅黑" panose="020B0503020204020204" pitchFamily="34" charset="-122"/>
                <a:cs typeface="+mn-cs"/>
              </a:rPr>
              <a:t> </a:t>
            </a:r>
            <a:r>
              <a:rPr lang="zh-CN" altLang="en-US" sz="4000" b="1" dirty="0">
                <a:solidFill>
                  <a:srgbClr val="715096"/>
                </a:solidFill>
                <a:latin typeface="微软雅黑" panose="020B0503020204020204" pitchFamily="34" charset="-122"/>
                <a:ea typeface="微软雅黑" panose="020B0503020204020204" pitchFamily="34" charset="-122"/>
                <a:cs typeface="+mn-cs"/>
              </a:rPr>
              <a:t>特奖风采</a:t>
            </a:r>
          </a:p>
        </p:txBody>
      </p:sp>
    </p:spTree>
    <p:extLst>
      <p:ext uri="{BB962C8B-B14F-4D97-AF65-F5344CB8AC3E}">
        <p14:creationId xmlns:p14="http://schemas.microsoft.com/office/powerpoint/2010/main" val="22471127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672584" y="5147736"/>
            <a:ext cx="4471416" cy="1216105"/>
          </a:xfrm>
          <a:prstGeom prst="rect">
            <a:avLst/>
          </a:prstGeom>
          <a:solidFill>
            <a:srgbClr val="ED607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4679" y="5133448"/>
            <a:ext cx="1149960" cy="1681132"/>
          </a:xfrm>
          <a:prstGeom prst="rect">
            <a:avLst/>
          </a:prstGeom>
        </p:spPr>
      </p:pic>
      <p:sp>
        <p:nvSpPr>
          <p:cNvPr id="4" name="标题 3"/>
          <p:cNvSpPr>
            <a:spLocks noGrp="1"/>
          </p:cNvSpPr>
          <p:nvPr>
            <p:ph type="title"/>
          </p:nvPr>
        </p:nvSpPr>
        <p:spPr>
          <a:xfrm>
            <a:off x="509778" y="298990"/>
            <a:ext cx="7886700" cy="994172"/>
          </a:xfrm>
        </p:spPr>
        <p:txBody>
          <a:bodyPr>
            <a:normAutofit/>
          </a:bodyPr>
          <a:lstStyle/>
          <a:p>
            <a:r>
              <a:rPr kumimoji="1" lang="zh-CN" altLang="en-US" dirty="0">
                <a:latin typeface="方正兰亭粗黑_GBK" panose="02000000000000000000" pitchFamily="2" charset="-122"/>
                <a:ea typeface="方正兰亭粗黑_GBK" panose="02000000000000000000" pitchFamily="2" charset="-122"/>
              </a:rPr>
              <a:t>校园达人 独领风骚</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12078" b="8972"/>
          <a:stretch/>
        </p:blipFill>
        <p:spPr>
          <a:xfrm>
            <a:off x="569590" y="1491087"/>
            <a:ext cx="3460136" cy="3642361"/>
          </a:xfrm>
          <a:prstGeom prst="rect">
            <a:avLst/>
          </a:prstGeom>
        </p:spPr>
      </p:pic>
      <p:sp>
        <p:nvSpPr>
          <p:cNvPr id="7" name="文本框 6"/>
          <p:cNvSpPr txBox="1"/>
          <p:nvPr/>
        </p:nvSpPr>
        <p:spPr>
          <a:xfrm>
            <a:off x="3954780" y="5345661"/>
            <a:ext cx="4617720" cy="923330"/>
          </a:xfrm>
          <a:prstGeom prst="rect">
            <a:avLst/>
          </a:prstGeom>
          <a:noFill/>
        </p:spPr>
        <p:txBody>
          <a:bodyPr wrap="square" rtlCol="0">
            <a:spAutoFit/>
          </a:bodyPr>
          <a:lstStyle/>
          <a:p>
            <a:pPr algn="ctr"/>
            <a:r>
              <a:rPr kumimoji="1" lang="zh-CN" altLang="zh-CN" sz="3300" dirty="0">
                <a:solidFill>
                  <a:schemeClr val="bg1"/>
                </a:solidFill>
                <a:latin typeface="方正兰亭粗黑_GBK" panose="02000000000000000000" pitchFamily="2" charset="-122"/>
                <a:ea typeface="方正兰亭粗黑_GBK" panose="02000000000000000000" pitchFamily="2" charset="-122"/>
                <a:cs typeface="+mj-cs"/>
              </a:rPr>
              <a:t>李哲</a:t>
            </a:r>
            <a:endParaRPr kumimoji="1" lang="zh-CN" altLang="en-US" sz="3300" dirty="0">
              <a:solidFill>
                <a:schemeClr val="bg1"/>
              </a:solidFill>
              <a:latin typeface="方正兰亭粗黑_GBK" panose="02000000000000000000" pitchFamily="2" charset="-122"/>
              <a:ea typeface="方正兰亭粗黑_GBK" panose="02000000000000000000" pitchFamily="2" charset="-122"/>
              <a:cs typeface="+mj-cs"/>
            </a:endParaRPr>
          </a:p>
          <a:p>
            <a:pPr algn="ctr"/>
            <a:r>
              <a:rPr lang="zh-CN" altLang="en-US" sz="2100" b="1" dirty="0">
                <a:solidFill>
                  <a:schemeClr val="bg1">
                    <a:lumMod val="85000"/>
                  </a:schemeClr>
                </a:solidFill>
                <a:latin typeface="Adobe 明體 Std L" panose="02020300000000000000" pitchFamily="18" charset="-128"/>
                <a:ea typeface="Adobe 明體 Std L" panose="02020300000000000000" pitchFamily="18" charset="-128"/>
              </a:rPr>
              <a:t>「</a:t>
            </a:r>
            <a:r>
              <a:rPr lang="zh-CN" altLang="zh-CN" sz="2100" b="1" dirty="0">
                <a:solidFill>
                  <a:schemeClr val="bg1">
                    <a:lumMod val="85000"/>
                  </a:schemeClr>
                </a:solidFill>
                <a:latin typeface="Adobe 明體 Std L" panose="02020300000000000000" pitchFamily="18" charset="-128"/>
                <a:ea typeface="Adobe 明體 Std L" panose="02020300000000000000" pitchFamily="18" charset="-128"/>
              </a:rPr>
              <a:t>交响首席的九连冠</a:t>
            </a:r>
            <a:r>
              <a:rPr lang="zh-CN" altLang="en-US" sz="2100" b="1" dirty="0">
                <a:solidFill>
                  <a:schemeClr val="bg1">
                    <a:lumMod val="85000"/>
                  </a:schemeClr>
                </a:solidFill>
                <a:latin typeface="Adobe 明體 Std L" panose="02020300000000000000" pitchFamily="18" charset="-128"/>
                <a:ea typeface="Adobe 明體 Std L" panose="02020300000000000000" pitchFamily="18" charset="-128"/>
              </a:rPr>
              <a:t>」</a:t>
            </a:r>
            <a:endParaRPr lang="zh-CN" altLang="zh-CN" sz="2100" b="1" dirty="0">
              <a:solidFill>
                <a:schemeClr val="bg1">
                  <a:lumMod val="85000"/>
                </a:schemeClr>
              </a:solidFill>
              <a:latin typeface="Adobe 明體 Std L" panose="02020300000000000000" pitchFamily="18" charset="-128"/>
              <a:ea typeface="Adobe 明體 Std L" panose="02020300000000000000" pitchFamily="18" charset="-128"/>
            </a:endParaRPr>
          </a:p>
        </p:txBody>
      </p:sp>
      <p:sp>
        <p:nvSpPr>
          <p:cNvPr id="8" name="文本框 7"/>
          <p:cNvSpPr txBox="1"/>
          <p:nvPr/>
        </p:nvSpPr>
        <p:spPr>
          <a:xfrm>
            <a:off x="4193096" y="1520031"/>
            <a:ext cx="4630864" cy="2800767"/>
          </a:xfrm>
          <a:prstGeom prst="rect">
            <a:avLst/>
          </a:prstGeom>
          <a:noFill/>
        </p:spPr>
        <p:txBody>
          <a:bodyPr wrap="square" rtlCol="0">
            <a:spAutoFit/>
          </a:bodyPr>
          <a:lstStyle/>
          <a:p>
            <a:pPr marL="214313" indent="-214313">
              <a:buFont typeface="Arial" charset="0"/>
              <a:buChar char="•"/>
            </a:pP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清华大学精密仪器</a:t>
            </a:r>
            <a:r>
              <a:rPr lang="zh-CN" altLang="zh-CN"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系</a:t>
            </a:r>
            <a:r>
              <a:rPr lang="en-US" altLang="zh-CN"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  2007</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级本科生</a:t>
            </a:r>
          </a:p>
          <a:p>
            <a:pPr marL="214313" indent="-214313">
              <a:buFont typeface="Arial" charset="0"/>
              <a:buChar char="•"/>
            </a:pP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以清华交响乐团最老队员的身份经历了</a:t>
            </a:r>
            <a:r>
              <a:rPr lang="zh-CN" altLang="zh-CN" sz="1600" dirty="0">
                <a:solidFill>
                  <a:srgbClr val="C00000"/>
                </a:solidFill>
                <a:latin typeface="方正兰亭黑简体" panose="02000000000000000000" pitchFamily="2" charset="-122"/>
                <a:ea typeface="方正兰亭黑简体" panose="02000000000000000000" pitchFamily="2" charset="-122"/>
              </a:rPr>
              <a:t>九连冠 </a:t>
            </a:r>
            <a:endParaRPr lang="zh-CN" altLang="en-US" sz="1600" dirty="0">
              <a:solidFill>
                <a:srgbClr val="C00000"/>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长达七年的参赛历程，从五年级到高二 </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放弃全身心投入音乐的想法，把大部分精力投付到学业上 </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不断磨练自己的技术 </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对好音乐的唯一要求是精致 </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en-US" sz="1600" dirty="0">
                <a:solidFill>
                  <a:srgbClr val="C00000"/>
                </a:solidFill>
                <a:latin typeface="方正兰亭黑简体" panose="02000000000000000000" pitchFamily="2" charset="-122"/>
                <a:ea typeface="方正兰亭黑简体" panose="02000000000000000000" pitchFamily="2" charset="-122"/>
              </a:rPr>
              <a:t>「</a:t>
            </a:r>
            <a:r>
              <a:rPr lang="zh-CN" altLang="zh-CN" sz="1600" dirty="0">
                <a:solidFill>
                  <a:srgbClr val="C00000"/>
                </a:solidFill>
                <a:latin typeface="方正兰亭黑简体" panose="02000000000000000000" pitchFamily="2" charset="-122"/>
                <a:ea typeface="方正兰亭黑简体" panose="02000000000000000000" pitchFamily="2" charset="-122"/>
              </a:rPr>
              <a:t>未经我允许下碰我的琴就跟未经我允许触碰我的身体一样 </a:t>
            </a:r>
            <a:r>
              <a:rPr lang="zh-CN" altLang="en-US" sz="1600" dirty="0">
                <a:solidFill>
                  <a:srgbClr val="C00000"/>
                </a:solidFill>
                <a:latin typeface="方正兰亭黑简体" panose="02000000000000000000" pitchFamily="2" charset="-122"/>
                <a:ea typeface="方正兰亭黑简体" panose="02000000000000000000" pitchFamily="2" charset="-122"/>
              </a:rPr>
              <a:t>」</a:t>
            </a:r>
          </a:p>
          <a:p>
            <a:pPr marL="214313" indent="-214313">
              <a:buFont typeface="Arial" charset="0"/>
              <a:buChar char="•"/>
            </a:pP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1707169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82959" y="216521"/>
            <a:ext cx="7886700" cy="994172"/>
          </a:xfrm>
        </p:spPr>
        <p:txBody>
          <a:bodyPr>
            <a:normAutofit/>
          </a:bodyPr>
          <a:lstStyle/>
          <a:p>
            <a:r>
              <a:rPr kumimoji="1" lang="zh-CN" altLang="en-US" dirty="0">
                <a:latin typeface="方正兰亭粗黑_GBK" panose="02000000000000000000" pitchFamily="2" charset="-122"/>
                <a:ea typeface="方正兰亭粗黑_GBK" panose="02000000000000000000" pitchFamily="2" charset="-122"/>
              </a:rPr>
              <a:t>别样青春 活出真我</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8090" y="2315831"/>
            <a:ext cx="4389662" cy="2896844"/>
          </a:xfrm>
          <a:prstGeom prst="rect">
            <a:avLst/>
          </a:prstGeom>
        </p:spPr>
      </p:pic>
      <p:grpSp>
        <p:nvGrpSpPr>
          <p:cNvPr id="2" name="组合 1"/>
          <p:cNvGrpSpPr/>
          <p:nvPr/>
        </p:nvGrpSpPr>
        <p:grpSpPr>
          <a:xfrm>
            <a:off x="4055935" y="5293237"/>
            <a:ext cx="5014913" cy="1681132"/>
            <a:chOff x="4055935" y="5293237"/>
            <a:chExt cx="5014913" cy="1681132"/>
          </a:xfrm>
        </p:grpSpPr>
        <p:sp>
          <p:nvSpPr>
            <p:cNvPr id="9" name="矩形 8"/>
            <p:cNvSpPr/>
            <p:nvPr/>
          </p:nvSpPr>
          <p:spPr>
            <a:xfrm>
              <a:off x="4343400" y="5307525"/>
              <a:ext cx="4727448" cy="1216105"/>
            </a:xfrm>
            <a:prstGeom prst="rect">
              <a:avLst/>
            </a:prstGeom>
            <a:solidFill>
              <a:srgbClr val="ED607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527" y="5293237"/>
              <a:ext cx="1149960" cy="1681132"/>
            </a:xfrm>
            <a:prstGeom prst="rect">
              <a:avLst/>
            </a:prstGeom>
          </p:spPr>
        </p:pic>
        <p:sp>
          <p:nvSpPr>
            <p:cNvPr id="7" name="文本框 6"/>
            <p:cNvSpPr txBox="1"/>
            <p:nvPr/>
          </p:nvSpPr>
          <p:spPr>
            <a:xfrm>
              <a:off x="4055935" y="5528773"/>
              <a:ext cx="4275953" cy="923330"/>
            </a:xfrm>
            <a:prstGeom prst="rect">
              <a:avLst/>
            </a:prstGeom>
            <a:noFill/>
          </p:spPr>
          <p:txBody>
            <a:bodyPr wrap="square" rtlCol="0">
              <a:spAutoFit/>
            </a:bodyPr>
            <a:lstStyle/>
            <a:p>
              <a:pPr algn="ctr"/>
              <a:r>
                <a:rPr kumimoji="1" lang="zh-CN" altLang="en-US" sz="3300" dirty="0">
                  <a:solidFill>
                    <a:schemeClr val="bg1"/>
                  </a:solidFill>
                  <a:latin typeface="方正兰亭粗黑_GBK" panose="02000000000000000000" pitchFamily="2" charset="-122"/>
                  <a:ea typeface="方正兰亭粗黑_GBK" panose="02000000000000000000" pitchFamily="2" charset="-122"/>
                  <a:cs typeface="+mj-cs"/>
                </a:rPr>
                <a:t>唐诗</a:t>
              </a:r>
            </a:p>
            <a:p>
              <a:pPr algn="ctr"/>
              <a:r>
                <a:rPr lang="zh-CN" altLang="en-US" sz="2100" b="1" dirty="0">
                  <a:solidFill>
                    <a:schemeClr val="bg1">
                      <a:lumMod val="85000"/>
                    </a:schemeClr>
                  </a:solidFill>
                  <a:latin typeface="Adobe 明體 Std L" panose="02020300000000000000" pitchFamily="18" charset="-128"/>
                  <a:ea typeface="Adobe 明體 Std L" panose="02020300000000000000" pitchFamily="18" charset="-128"/>
                </a:rPr>
                <a:t>「休学一年</a:t>
              </a:r>
              <a:r>
                <a:rPr lang="en-US" altLang="zh-CN" sz="2100" b="1" dirty="0">
                  <a:solidFill>
                    <a:schemeClr val="bg1">
                      <a:lumMod val="85000"/>
                    </a:schemeClr>
                  </a:solidFill>
                  <a:latin typeface="Adobe 明體 Std L" panose="02020300000000000000" pitchFamily="18" charset="-128"/>
                  <a:ea typeface="Adobe 明體 Std L" panose="02020300000000000000" pitchFamily="18" charset="-128"/>
                </a:rPr>
                <a:t>3000</a:t>
              </a:r>
              <a:r>
                <a:rPr lang="zh-CN" altLang="en-US" sz="2100" b="1" dirty="0">
                  <a:solidFill>
                    <a:schemeClr val="bg1">
                      <a:lumMod val="85000"/>
                    </a:schemeClr>
                  </a:solidFill>
                  <a:latin typeface="Adobe 明體 Std L" panose="02020300000000000000" pitchFamily="18" charset="-128"/>
                  <a:ea typeface="Adobe 明體 Std L" panose="02020300000000000000" pitchFamily="18" charset="-128"/>
                </a:rPr>
                <a:t>元环游世界」</a:t>
              </a:r>
              <a:endParaRPr lang="zh-CN" altLang="zh-CN" sz="2100" b="1" dirty="0">
                <a:solidFill>
                  <a:schemeClr val="bg1">
                    <a:lumMod val="85000"/>
                  </a:schemeClr>
                </a:solidFill>
                <a:latin typeface="Adobe 明體 Std L" panose="02020300000000000000" pitchFamily="18" charset="-128"/>
                <a:ea typeface="Adobe 明體 Std L" panose="02020300000000000000" pitchFamily="18" charset="-128"/>
              </a:endParaRPr>
            </a:p>
          </p:txBody>
        </p:sp>
      </p:grpSp>
      <p:sp>
        <p:nvSpPr>
          <p:cNvPr id="8" name="文本框 7"/>
          <p:cNvSpPr txBox="1"/>
          <p:nvPr/>
        </p:nvSpPr>
        <p:spPr>
          <a:xfrm>
            <a:off x="582959" y="1250679"/>
            <a:ext cx="4107913" cy="4278094"/>
          </a:xfrm>
          <a:prstGeom prst="rect">
            <a:avLst/>
          </a:prstGeom>
          <a:noFill/>
        </p:spPr>
        <p:txBody>
          <a:bodyPr wrap="square" rtlCol="0">
            <a:spAutoFit/>
          </a:bodyPr>
          <a:lstStyle/>
          <a:p>
            <a:pPr marL="214313" indent="-214313">
              <a:buFont typeface="Arial" charset="0"/>
              <a:buChar char="•"/>
            </a:pP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清华大学医学院</a:t>
            </a:r>
            <a:r>
              <a:rPr lang="en-US"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2010</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级本科生</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从小就是一个喜欢到处跑的孩子</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endParaRPr lang="en-US" altLang="zh-CN"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休学</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一年，只身携带</a:t>
            </a:r>
            <a:r>
              <a:rPr lang="en-US"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3000</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元</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a:solidFill>
                  <a:srgbClr val="C00000"/>
                </a:solidFill>
                <a:latin typeface="方正兰亭黑简体" panose="02000000000000000000" pitchFamily="2" charset="-122"/>
                <a:ea typeface="方正兰亭黑简体" panose="02000000000000000000" pitchFamily="2" charset="-122"/>
              </a:rPr>
              <a:t>环游世界四大洲、十六个国家</a:t>
            </a:r>
            <a:endParaRPr lang="zh-CN" altLang="en-US" sz="1600" dirty="0">
              <a:solidFill>
                <a:srgbClr val="C00000"/>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en-US"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曾迷茫</a:t>
            </a:r>
            <a:r>
              <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于繁重的课业与社工，无暇顾及梦想</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 </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a:solidFill>
                  <a:srgbClr val="C00000"/>
                </a:solidFill>
                <a:latin typeface="方正兰亭黑简体" panose="02000000000000000000" pitchFamily="2" charset="-122"/>
                <a:ea typeface="方正兰亭黑简体" panose="02000000000000000000" pitchFamily="2" charset="-122"/>
              </a:rPr>
              <a:t>大二寒假前往斯里兰卡旅游局工作</a:t>
            </a:r>
            <a:endParaRPr lang="zh-CN" altLang="en-US" sz="1600" dirty="0">
              <a:solidFill>
                <a:srgbClr val="C00000"/>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在巴黎郊外搭便车</a:t>
            </a:r>
          </a:p>
          <a:p>
            <a:pPr marL="214313" indent="-214313">
              <a:buFont typeface="Arial" charset="0"/>
              <a:buChar char="•"/>
            </a:pPr>
            <a:r>
              <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在各种异国陌生人帮助下到达目的地</a:t>
            </a:r>
            <a:r>
              <a:rPr lang="zh-CN"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  </a:t>
            </a: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en-US" sz="1600" dirty="0">
                <a:solidFill>
                  <a:srgbClr val="C00000"/>
                </a:solidFill>
                <a:latin typeface="方正兰亭黑简体" panose="02000000000000000000" pitchFamily="2" charset="-122"/>
                <a:ea typeface="方正兰亭黑简体" panose="02000000000000000000" pitchFamily="2" charset="-122"/>
              </a:rPr>
              <a:t>费尽周折，差点无法离开老挝</a:t>
            </a:r>
          </a:p>
          <a:p>
            <a:pPr marL="214313" indent="-214313">
              <a:buFont typeface="Arial" charset="0"/>
              <a:buChar char="•"/>
            </a:pPr>
            <a:r>
              <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父母断绝生活费，做家教自行补贴</a:t>
            </a:r>
          </a:p>
          <a:p>
            <a:pPr marL="214313" indent="-214313">
              <a:buFont typeface="Arial" charset="0"/>
              <a:buChar char="•"/>
            </a:pPr>
            <a:r>
              <a:rPr lang="zh-CN" altLang="en-US" sz="1600" dirty="0">
                <a:solidFill>
                  <a:srgbClr val="C00000"/>
                </a:solidFill>
                <a:latin typeface="方正兰亭黑简体" panose="02000000000000000000" pitchFamily="2" charset="-122"/>
                <a:ea typeface="方正兰亭黑简体" panose="02000000000000000000" pitchFamily="2" charset="-122"/>
              </a:rPr>
              <a:t>在新西兰钱包被窃，唯一一次向父母求助</a:t>
            </a:r>
          </a:p>
          <a:p>
            <a:pPr marL="214313" indent="-214313">
              <a:buFont typeface="Arial" charset="0"/>
              <a:buChar char="•"/>
            </a:pPr>
            <a:r>
              <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rPr>
              <a:t>爱搭顺风车，遇到了许多有意思的人</a:t>
            </a:r>
          </a:p>
          <a:p>
            <a:pPr marL="214313" indent="-214313">
              <a:buFont typeface="Arial" charset="0"/>
              <a:buChar char="•"/>
            </a:pPr>
            <a:endParaRPr lang="zh-CN" altLang="en-US"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a:p>
            <a:pPr marL="214313" indent="-214313">
              <a:buFont typeface="Arial" charset="0"/>
              <a:buChar char="•"/>
            </a:pPr>
            <a:r>
              <a:rPr lang="zh-CN" altLang="zh-CN" sz="1600" dirty="0">
                <a:solidFill>
                  <a:srgbClr val="C00000"/>
                </a:solidFill>
                <a:latin typeface="方正兰亭黑简体" panose="02000000000000000000" pitchFamily="2" charset="-122"/>
                <a:ea typeface="方正兰亭黑简体" panose="02000000000000000000" pitchFamily="2" charset="-122"/>
              </a:rPr>
              <a:t>去探索未知，像风一样自由 </a:t>
            </a:r>
            <a:endParaRPr lang="zh-CN" altLang="en-US" sz="1600" dirty="0">
              <a:solidFill>
                <a:srgbClr val="C00000"/>
              </a:solidFill>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862897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2500" lnSpcReduction="20000"/>
          </a:bodyPr>
          <a:lstStyle/>
          <a:p>
            <a:pPr marL="0" indent="457200">
              <a:buNone/>
            </a:pPr>
            <a:r>
              <a:rPr lang="zh-CN" altLang="en-US" dirty="0"/>
              <a:t>在中国传统文化中，“自强不息”、“厚德载物”的思想，有着十分重要的地位。</a:t>
            </a:r>
            <a:r>
              <a:rPr lang="zh-CN" altLang="en-US" dirty="0">
                <a:solidFill>
                  <a:srgbClr val="C00000"/>
                </a:solidFill>
              </a:rPr>
              <a:t>“自强不息”的品行，是古代先人的智慧和境界，它深深地融入每一个有血有肉的中国人的身心意识中，使其刚健而不屈，独立而不倚。</a:t>
            </a:r>
            <a:r>
              <a:rPr lang="zh-CN" altLang="en-US" dirty="0"/>
              <a:t>“天行健，君子以自强不息”，就是说作为客观事物的发展，以其“刚健”的品格，自行运动着，真正有见识的“君子”当知天时、任时命，顺应“天道”自然规律，以“天”的“自强不息”的精神，推动客观事物的运动和发展，从而达到“天人合一”的境界</a:t>
            </a:r>
            <a:r>
              <a:rPr lang="zh-CN" altLang="en-US" dirty="0" smtClean="0"/>
              <a:t>。</a:t>
            </a:r>
            <a:endParaRPr lang="en-US" altLang="zh-CN" dirty="0"/>
          </a:p>
          <a:p>
            <a:pPr marL="0" indent="457200">
              <a:buNone/>
            </a:pPr>
            <a:r>
              <a:rPr lang="zh-CN" altLang="en-US" dirty="0" smtClean="0">
                <a:solidFill>
                  <a:srgbClr val="C00000"/>
                </a:solidFill>
              </a:rPr>
              <a:t>“</a:t>
            </a:r>
            <a:r>
              <a:rPr lang="zh-CN" altLang="en-US" dirty="0">
                <a:solidFill>
                  <a:srgbClr val="C00000"/>
                </a:solidFill>
              </a:rPr>
              <a:t>厚德载物”就是要像大地那样广博宽厚，容纳万物。</a:t>
            </a:r>
            <a:r>
              <a:rPr lang="zh-CN" altLang="en-US" dirty="0"/>
              <a:t>这是我国古代人生修养的积极方面。孔子就说过：“宽则待众”，要“成人之美，不成人之恶”，“不念旧恶，怨则用希”。孟子主张“君子莫乎已，与人为善”，“利人者即为，不利乎即止。”厚德，就是要加强道德修养。</a:t>
            </a:r>
            <a:r>
              <a:rPr lang="zh-CN" altLang="en-US" dirty="0">
                <a:solidFill>
                  <a:srgbClr val="C00000"/>
                </a:solidFill>
              </a:rPr>
              <a:t>清华老校歌中说：“器识为先，文艺其从”，意思是说上学受教育，首先学习的是“气度”和“胆识”，学文学艺是第二位的。</a:t>
            </a:r>
            <a:r>
              <a:rPr lang="zh-CN" altLang="en-US" dirty="0"/>
              <a:t>这里的胆识和气度其实就是泛指做人的问题，文艺其实就是为学的问题，为人与为学相比，不能不占首位</a:t>
            </a:r>
            <a:r>
              <a:rPr lang="zh-CN" altLang="en-US" dirty="0" smtClean="0"/>
              <a:t>。</a:t>
            </a:r>
            <a:endParaRPr lang="en-US" altLang="zh-CN" dirty="0" smtClean="0"/>
          </a:p>
          <a:p>
            <a:pPr marL="0" indent="457200">
              <a:buNone/>
            </a:pPr>
            <a:endParaRPr lang="en-US" altLang="zh-CN" dirty="0" smtClean="0"/>
          </a:p>
          <a:p>
            <a:pPr marL="0" indent="0" algn="r">
              <a:buNone/>
            </a:pPr>
            <a:r>
              <a:rPr lang="en-US" altLang="zh-CN" dirty="0" smtClean="0">
                <a:solidFill>
                  <a:srgbClr val="C00000"/>
                </a:solidFill>
              </a:rPr>
              <a:t>——</a:t>
            </a:r>
            <a:r>
              <a:rPr lang="zh-CN" altLang="en-US" dirty="0">
                <a:solidFill>
                  <a:srgbClr val="C00000"/>
                </a:solidFill>
              </a:rPr>
              <a:t>温家宝（</a:t>
            </a:r>
            <a:r>
              <a:rPr lang="en-US" altLang="zh-CN" dirty="0">
                <a:solidFill>
                  <a:srgbClr val="C00000"/>
                </a:solidFill>
              </a:rPr>
              <a:t>2012</a:t>
            </a:r>
            <a:r>
              <a:rPr lang="zh-CN" altLang="en-US" dirty="0">
                <a:solidFill>
                  <a:srgbClr val="C00000"/>
                </a:solidFill>
              </a:rPr>
              <a:t>年</a:t>
            </a:r>
            <a:r>
              <a:rPr lang="en-US" altLang="zh-CN" dirty="0">
                <a:solidFill>
                  <a:srgbClr val="C00000"/>
                </a:solidFill>
              </a:rPr>
              <a:t>9</a:t>
            </a:r>
            <a:r>
              <a:rPr lang="zh-CN" altLang="en-US" dirty="0">
                <a:solidFill>
                  <a:srgbClr val="C00000"/>
                </a:solidFill>
              </a:rPr>
              <a:t>月在清华大学演讲）</a:t>
            </a:r>
          </a:p>
        </p:txBody>
      </p:sp>
      <p:sp>
        <p:nvSpPr>
          <p:cNvPr id="3"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校训延伸</a:t>
            </a:r>
            <a:endParaRPr lang="zh-CN" dirty="0"/>
          </a:p>
        </p:txBody>
      </p:sp>
    </p:spTree>
    <p:extLst>
      <p:ext uri="{BB962C8B-B14F-4D97-AF65-F5344CB8AC3E}">
        <p14:creationId xmlns:p14="http://schemas.microsoft.com/office/powerpoint/2010/main" val="3050294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703296" y="2641795"/>
            <a:ext cx="5340888" cy="124906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600"/>
              </a:spcBef>
            </a:pPr>
            <a:r>
              <a:rPr lang="zh-CN" altLang="en-US" sz="3600" b="1" dirty="0" smtClean="0">
                <a:solidFill>
                  <a:srgbClr val="715096"/>
                </a:solidFill>
                <a:latin typeface="微软雅黑" panose="020B0503020204020204" pitchFamily="34" charset="-122"/>
                <a:ea typeface="微软雅黑" panose="020B0503020204020204" pitchFamily="34" charset="-122"/>
              </a:rPr>
              <a:t>生活在皇家园林中</a:t>
            </a:r>
            <a:endParaRPr lang="en-US" altLang="zh-CN" sz="3600" b="1" dirty="0" smtClean="0">
              <a:solidFill>
                <a:srgbClr val="715096"/>
              </a:solidFill>
              <a:latin typeface="微软雅黑" panose="020B0503020204020204" pitchFamily="34" charset="-122"/>
              <a:ea typeface="微软雅黑" panose="020B0503020204020204" pitchFamily="34" charset="-122"/>
            </a:endParaRPr>
          </a:p>
          <a:p>
            <a:pPr algn="l">
              <a:spcBef>
                <a:spcPts val="600"/>
              </a:spcBef>
            </a:pPr>
            <a:r>
              <a:rPr lang="zh-CN" altLang="en-US" sz="2800" b="1" dirty="0" smtClean="0">
                <a:solidFill>
                  <a:srgbClr val="715096"/>
                </a:solidFill>
                <a:latin typeface="微软雅黑" panose="020B0503020204020204" pitchFamily="34" charset="-122"/>
                <a:ea typeface="微软雅黑" panose="020B0503020204020204" pitchFamily="34" charset="-122"/>
              </a:rPr>
              <a:t>最美、最舒适、饭菜也最可口</a:t>
            </a:r>
            <a:endParaRPr lang="zh-CN" altLang="en-US" sz="1800" b="1" dirty="0">
              <a:solidFill>
                <a:srgbClr val="71509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41292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4294967295"/>
          </p:nvPr>
        </p:nvPicPr>
        <p:blipFill rotWithShape="1">
          <a:blip r:embed="rId2" cstate="screen">
            <a:extLst>
              <a:ext uri="{28A0092B-C50C-407E-A947-70E740481C1C}">
                <a14:useLocalDpi xmlns:a14="http://schemas.microsoft.com/office/drawing/2010/main" val="0"/>
              </a:ext>
            </a:extLst>
          </a:blip>
          <a:srcRect/>
          <a:stretch/>
        </p:blipFill>
        <p:spPr>
          <a:xfrm>
            <a:off x="0" y="276225"/>
            <a:ext cx="9144000" cy="6042025"/>
          </a:xfrm>
          <a:prstGeom prst="rect">
            <a:avLst/>
          </a:prstGeom>
          <a:ln>
            <a:noFill/>
          </a:ln>
          <a:effectLst>
            <a:softEdge rad="112500"/>
          </a:effectLst>
        </p:spPr>
      </p:pic>
      <p:sp>
        <p:nvSpPr>
          <p:cNvPr id="6" name="文本框 5"/>
          <p:cNvSpPr txBox="1"/>
          <p:nvPr/>
        </p:nvSpPr>
        <p:spPr>
          <a:xfrm>
            <a:off x="1233225" y="490199"/>
            <a:ext cx="6677550" cy="923330"/>
          </a:xfrm>
          <a:prstGeom prst="rect">
            <a:avLst/>
          </a:prstGeom>
          <a:solidFill>
            <a:srgbClr val="FFFFFF">
              <a:alpha val="34902"/>
            </a:srgbClr>
          </a:solidFill>
        </p:spPr>
        <p:txBody>
          <a:bodyPr wrap="square" rtlCol="0">
            <a:spAutoFit/>
          </a:bodyPr>
          <a:lstStyle/>
          <a:p>
            <a:pPr algn="ctr"/>
            <a:r>
              <a:rPr lang="zh-CN" altLang="en-US" sz="3600" b="1" dirty="0" smtClean="0">
                <a:solidFill>
                  <a:schemeClr val="bg1"/>
                </a:solidFill>
                <a:latin typeface="微软雅黑" panose="020B0503020204020204" pitchFamily="34" charset="-122"/>
                <a:ea typeface="微软雅黑" panose="020B0503020204020204" pitchFamily="34" charset="-122"/>
              </a:rPr>
              <a:t>生活在全球</a:t>
            </a:r>
            <a:r>
              <a:rPr lang="zh-CN" altLang="en-US" sz="3600" b="1" dirty="0">
                <a:solidFill>
                  <a:schemeClr val="bg1"/>
                </a:solidFill>
                <a:latin typeface="微软雅黑" panose="020B0503020204020204" pitchFamily="34" charset="-122"/>
                <a:ea typeface="微软雅黑" panose="020B0503020204020204" pitchFamily="34" charset="-122"/>
              </a:rPr>
              <a:t>十大最美 </a:t>
            </a:r>
            <a:r>
              <a:rPr lang="zh-CN" altLang="en-US" sz="5400" b="1" dirty="0" smtClean="0">
                <a:solidFill>
                  <a:schemeClr val="bg1"/>
                </a:solidFill>
                <a:latin typeface="微软雅黑" panose="020B0503020204020204" pitchFamily="34" charset="-122"/>
                <a:ea typeface="微软雅黑" panose="020B0503020204020204" pitchFamily="34" charset="-122"/>
              </a:rPr>
              <a:t>校园 </a:t>
            </a:r>
            <a:r>
              <a:rPr lang="zh-CN" altLang="en-US" sz="4000" b="1" dirty="0" smtClean="0">
                <a:solidFill>
                  <a:schemeClr val="bg1"/>
                </a:solidFill>
                <a:latin typeface="微软雅黑" panose="020B0503020204020204" pitchFamily="34" charset="-122"/>
                <a:ea typeface="微软雅黑" panose="020B0503020204020204" pitchFamily="34" charset="-122"/>
              </a:rPr>
              <a:t>中</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06983" y="5922087"/>
            <a:ext cx="1389931" cy="276999"/>
          </a:xfrm>
          <a:prstGeom prst="rect">
            <a:avLst/>
          </a:prstGeom>
          <a:noFill/>
        </p:spPr>
        <p:txBody>
          <a:bodyPr wrap="square" rtlCol="0">
            <a:spAutoFit/>
          </a:bodyPr>
          <a:lstStyle/>
          <a:p>
            <a:pPr algn="r"/>
            <a:r>
              <a:rPr lang="en-US" altLang="zh-CN" sz="1200" b="1" dirty="0" smtClean="0">
                <a:latin typeface="微软雅黑" panose="020B0503020204020204" pitchFamily="34" charset="-122"/>
                <a:ea typeface="微软雅黑" panose="020B0503020204020204" pitchFamily="34" charset="-122"/>
              </a:rPr>
              <a:t>By </a:t>
            </a:r>
            <a:r>
              <a:rPr lang="zh-CN" altLang="en-US" sz="1200" b="1" dirty="0" smtClean="0">
                <a:latin typeface="微软雅黑" panose="020B0503020204020204" pitchFamily="34" charset="-122"/>
                <a:ea typeface="微软雅黑" panose="020B0503020204020204" pitchFamily="34" charset="-122"/>
              </a:rPr>
              <a:t>于海童</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51040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628516" y="1342453"/>
            <a:ext cx="4900613" cy="4795837"/>
          </a:xfrm>
        </p:spPr>
        <p:txBody>
          <a:bodyPr>
            <a:normAutofit/>
          </a:bodyPr>
          <a:lstStyle/>
          <a:p>
            <a:r>
              <a:rPr lang="zh-CN" altLang="en-US" sz="2000" dirty="0" smtClean="0">
                <a:solidFill>
                  <a:schemeClr val="tx1"/>
                </a:solidFill>
              </a:rPr>
              <a:t>美国著名杂志</a:t>
            </a:r>
            <a:r>
              <a:rPr lang="en-US" altLang="zh-CN" sz="2000" dirty="0" smtClean="0">
                <a:solidFill>
                  <a:schemeClr val="tx1"/>
                </a:solidFill>
              </a:rPr>
              <a:t>《</a:t>
            </a:r>
            <a:r>
              <a:rPr lang="zh-CN" altLang="en-US" sz="2000" dirty="0">
                <a:solidFill>
                  <a:schemeClr val="tx1"/>
                </a:solidFill>
              </a:rPr>
              <a:t>福布斯</a:t>
            </a:r>
            <a:r>
              <a:rPr lang="en-US" altLang="zh-CN" sz="2000" dirty="0" smtClean="0">
                <a:solidFill>
                  <a:schemeClr val="tx1"/>
                </a:solidFill>
              </a:rPr>
              <a:t>》2010</a:t>
            </a:r>
            <a:r>
              <a:rPr lang="zh-CN" altLang="en-US" sz="2000" dirty="0" smtClean="0">
                <a:solidFill>
                  <a:schemeClr val="tx1"/>
                </a:solidFill>
              </a:rPr>
              <a:t>年评选出全球</a:t>
            </a:r>
            <a:r>
              <a:rPr lang="en-US" altLang="zh-CN" sz="2000" dirty="0" smtClean="0">
                <a:solidFill>
                  <a:schemeClr val="tx1"/>
                </a:solidFill>
              </a:rPr>
              <a:t>14</a:t>
            </a:r>
            <a:r>
              <a:rPr lang="zh-CN" altLang="en-US" sz="2000" dirty="0" smtClean="0">
                <a:solidFill>
                  <a:schemeClr val="tx1"/>
                </a:solidFill>
              </a:rPr>
              <a:t>个最美丽的大学校园，其中</a:t>
            </a:r>
            <a:r>
              <a:rPr lang="en-US" altLang="zh-CN" sz="2000" dirty="0" smtClean="0">
                <a:solidFill>
                  <a:schemeClr val="tx1"/>
                </a:solidFill>
              </a:rPr>
              <a:t>10</a:t>
            </a:r>
            <a:r>
              <a:rPr lang="zh-CN" altLang="en-US" sz="2000" dirty="0" smtClean="0">
                <a:solidFill>
                  <a:schemeClr val="tx1"/>
                </a:solidFill>
              </a:rPr>
              <a:t>个来自美国，</a:t>
            </a:r>
            <a:r>
              <a:rPr lang="en-US" altLang="zh-CN" sz="2000" dirty="0" smtClean="0">
                <a:solidFill>
                  <a:schemeClr val="tx1"/>
                </a:solidFill>
              </a:rPr>
              <a:t>3</a:t>
            </a:r>
            <a:r>
              <a:rPr lang="zh-CN" altLang="en-US" sz="2000" dirty="0" smtClean="0">
                <a:solidFill>
                  <a:schemeClr val="tx1"/>
                </a:solidFill>
              </a:rPr>
              <a:t>个来自欧洲，而亚洲唯一上榜的是清华大学</a:t>
            </a:r>
            <a:endParaRPr lang="en-US" altLang="zh-CN" sz="2000" dirty="0" smtClean="0">
              <a:solidFill>
                <a:schemeClr val="tx1"/>
              </a:solidFill>
            </a:endParaRPr>
          </a:p>
          <a:p>
            <a:r>
              <a:rPr lang="en-US" altLang="zh-CN" sz="2000" dirty="0" smtClean="0">
                <a:solidFill>
                  <a:schemeClr val="tx1"/>
                </a:solidFill>
              </a:rPr>
              <a:t>2014</a:t>
            </a:r>
            <a:r>
              <a:rPr lang="zh-CN" altLang="en-US" sz="2000" dirty="0" smtClean="0">
                <a:solidFill>
                  <a:schemeClr val="tx1"/>
                </a:solidFill>
              </a:rPr>
              <a:t>年度</a:t>
            </a:r>
            <a:r>
              <a:rPr lang="en-US" altLang="zh-CN" sz="2000" dirty="0">
                <a:solidFill>
                  <a:schemeClr val="tx1"/>
                </a:solidFill>
              </a:rPr>
              <a:t>《</a:t>
            </a:r>
            <a:r>
              <a:rPr lang="zh-CN" altLang="en-US" sz="2000" dirty="0">
                <a:solidFill>
                  <a:schemeClr val="tx1"/>
                </a:solidFill>
              </a:rPr>
              <a:t>福布斯</a:t>
            </a:r>
            <a:r>
              <a:rPr lang="en-US" altLang="zh-CN" sz="2000" dirty="0" smtClean="0">
                <a:solidFill>
                  <a:schemeClr val="tx1"/>
                </a:solidFill>
              </a:rPr>
              <a:t>》</a:t>
            </a:r>
            <a:r>
              <a:rPr lang="zh-CN" altLang="en-US" sz="2000" dirty="0" smtClean="0">
                <a:solidFill>
                  <a:schemeClr val="tx1"/>
                </a:solidFill>
              </a:rPr>
              <a:t>全球最美十所大学校园评选，清华再度入榜，依然是亚洲唯一上榜大学</a:t>
            </a:r>
            <a:endParaRPr lang="zh-CN" altLang="en-US" sz="2000" dirty="0">
              <a:solidFill>
                <a:schemeClr val="tx1"/>
              </a:solidFill>
            </a:endParaRPr>
          </a:p>
        </p:txBody>
      </p:sp>
      <p:sp>
        <p:nvSpPr>
          <p:cNvPr id="2" name="标题 1"/>
          <p:cNvSpPr>
            <a:spLocks noGrp="1"/>
          </p:cNvSpPr>
          <p:nvPr>
            <p:ph type="title" idx="4294967295"/>
          </p:nvPr>
        </p:nvSpPr>
        <p:spPr>
          <a:xfrm>
            <a:off x="503852" y="365125"/>
            <a:ext cx="7382847" cy="706438"/>
          </a:xfrm>
        </p:spPr>
        <p:txBody>
          <a:bodyPr>
            <a:normAutofit/>
          </a:bodyPr>
          <a:lstStyle/>
          <a:p>
            <a:r>
              <a:rPr lang="zh-CN" altLang="en-US" sz="3600" dirty="0" smtClean="0">
                <a:solidFill>
                  <a:schemeClr val="tx1"/>
                </a:solidFill>
              </a:rPr>
              <a:t>全球最美</a:t>
            </a:r>
            <a:endParaRPr lang="zh-CN" altLang="en-US" sz="3600" dirty="0">
              <a:solidFill>
                <a:schemeClr val="tx1"/>
              </a:solidFill>
            </a:endParaRPr>
          </a:p>
        </p:txBody>
      </p:sp>
      <p:pic>
        <p:nvPicPr>
          <p:cNvPr id="5" name="Picture 7" descr="J:\thu\最终使用的图片\21.石花花.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673609" y="1458615"/>
            <a:ext cx="2954772" cy="2046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6" name="Picture 8" descr="J:\thu\最终使用的图片\40.朱自清.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1027148" y="4161426"/>
            <a:ext cx="2677251" cy="1873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9" descr="J:\thu\最终使用的图片\IMG_0058.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848879" y="3618290"/>
            <a:ext cx="1680250" cy="252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5673609" y="3968960"/>
            <a:ext cx="2946066" cy="1818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5727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2" cstate="screen">
            <a:extLst>
              <a:ext uri="{28A0092B-C50C-407E-A947-70E740481C1C}">
                <a14:useLocalDpi xmlns:a14="http://schemas.microsoft.com/office/drawing/2010/main" val="0"/>
              </a:ext>
            </a:extLst>
          </a:blip>
          <a:stretch>
            <a:fillRect/>
          </a:stretch>
        </p:blipFill>
        <p:spPr>
          <a:xfrm>
            <a:off x="0" y="46655"/>
            <a:ext cx="9121945" cy="6083559"/>
          </a:xfrm>
          <a:prstGeom prst="rect">
            <a:avLst/>
          </a:prstGeom>
          <a:noFill/>
          <a:ln>
            <a:noFill/>
          </a:ln>
        </p:spPr>
      </p:pic>
      <p:sp>
        <p:nvSpPr>
          <p:cNvPr id="6" name="文本框 5"/>
          <p:cNvSpPr txBox="1"/>
          <p:nvPr/>
        </p:nvSpPr>
        <p:spPr>
          <a:xfrm>
            <a:off x="141798" y="5616543"/>
            <a:ext cx="6021237" cy="707886"/>
          </a:xfrm>
          <a:prstGeom prst="rect">
            <a:avLst/>
          </a:prstGeom>
          <a:noFill/>
        </p:spPr>
        <p:txBody>
          <a:bodyPr wrap="square" rtlCol="0">
            <a:spAutoFit/>
          </a:bodyPr>
          <a:lstStyle/>
          <a:p>
            <a:endParaRPr lang="zh-CN" altLang="en-US" sz="4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2055" y="6285473"/>
            <a:ext cx="1009215" cy="261610"/>
          </a:xfrm>
          <a:prstGeom prst="rect">
            <a:avLst/>
          </a:prstGeom>
          <a:noFill/>
        </p:spPr>
        <p:txBody>
          <a:bodyPr wrap="square" rtlCol="0">
            <a:spAutoFit/>
          </a:bodyPr>
          <a:lstStyle/>
          <a:p>
            <a:r>
              <a:rPr lang="en-US" altLang="zh-CN" sz="1100" b="1" dirty="0" smtClean="0">
                <a:latin typeface="微软雅黑" panose="020B0503020204020204" pitchFamily="34" charset="-122"/>
                <a:ea typeface="微软雅黑" panose="020B0503020204020204" pitchFamily="34" charset="-122"/>
              </a:rPr>
              <a:t>By </a:t>
            </a:r>
            <a:r>
              <a:rPr lang="zh-CN" altLang="en-US" sz="1100" b="1" dirty="0" smtClean="0">
                <a:latin typeface="微软雅黑" panose="020B0503020204020204" pitchFamily="34" charset="-122"/>
                <a:ea typeface="微软雅黑" panose="020B0503020204020204" pitchFamily="34" charset="-122"/>
              </a:rPr>
              <a:t>于海童</a:t>
            </a:r>
            <a:endParaRPr lang="zh-CN" altLang="en-US" sz="1100" b="1" dirty="0">
              <a:latin typeface="微软雅黑" panose="020B0503020204020204" pitchFamily="34" charset="-122"/>
              <a:ea typeface="微软雅黑" panose="020B0503020204020204" pitchFamily="34" charset="-122"/>
            </a:endParaRPr>
          </a:p>
        </p:txBody>
      </p:sp>
      <p:sp>
        <p:nvSpPr>
          <p:cNvPr id="10" name="矩形 9"/>
          <p:cNvSpPr/>
          <p:nvPr/>
        </p:nvSpPr>
        <p:spPr>
          <a:xfrm>
            <a:off x="6645729" y="5747348"/>
            <a:ext cx="2498271" cy="1077218"/>
          </a:xfrm>
          <a:prstGeom prst="rect">
            <a:avLst/>
          </a:prstGeom>
          <a:solidFill>
            <a:schemeClr val="bg1">
              <a:lumMod val="75000"/>
              <a:lumOff val="25000"/>
            </a:schemeClr>
          </a:solidFill>
        </p:spPr>
        <p:txBody>
          <a:bodyPr wrap="square">
            <a:spAutoFit/>
          </a:bodyPr>
          <a:lstStyle/>
          <a:p>
            <a:pPr algn="r"/>
            <a:r>
              <a:rPr lang="zh-CN" altLang="en-US" sz="1600" b="1" dirty="0" smtClean="0">
                <a:latin typeface="隶书" panose="02010509060101010101" pitchFamily="49" charset="-122"/>
                <a:ea typeface="隶书" panose="02010509060101010101" pitchFamily="49" charset="-122"/>
              </a:rPr>
              <a:t>惠风</a:t>
            </a:r>
            <a:r>
              <a:rPr lang="zh-CN" altLang="en-US" sz="1600" b="1" dirty="0">
                <a:latin typeface="隶书" panose="02010509060101010101" pitchFamily="49" charset="-122"/>
                <a:ea typeface="隶书" panose="02010509060101010101" pitchFamily="49" charset="-122"/>
              </a:rPr>
              <a:t>荡繁囿，白云屯曾</a:t>
            </a:r>
            <a:r>
              <a:rPr lang="zh-CN" altLang="en-US" sz="1600" b="1" dirty="0" smtClean="0">
                <a:latin typeface="隶书" panose="02010509060101010101" pitchFamily="49" charset="-122"/>
                <a:ea typeface="隶书" panose="02010509060101010101" pitchFamily="49" charset="-122"/>
              </a:rPr>
              <a:t>阿</a:t>
            </a:r>
            <a:endParaRPr lang="en-US" altLang="zh-CN" sz="1600" b="1" dirty="0" smtClean="0">
              <a:latin typeface="隶书" panose="02010509060101010101" pitchFamily="49" charset="-122"/>
              <a:ea typeface="隶书" panose="02010509060101010101" pitchFamily="49" charset="-122"/>
            </a:endParaRPr>
          </a:p>
          <a:p>
            <a:pPr algn="r"/>
            <a:r>
              <a:rPr lang="zh-CN" altLang="en-US" sz="1600" b="1" u="sng" dirty="0">
                <a:latin typeface="隶书" panose="02010509060101010101" pitchFamily="49" charset="-122"/>
                <a:ea typeface="隶书" panose="02010509060101010101" pitchFamily="49" charset="-122"/>
              </a:rPr>
              <a:t>景</a:t>
            </a:r>
            <a:r>
              <a:rPr lang="zh-CN" altLang="en-US" sz="1600" b="1" u="sng" dirty="0" smtClean="0">
                <a:latin typeface="隶书" panose="02010509060101010101" pitchFamily="49" charset="-122"/>
                <a:ea typeface="隶书" panose="02010509060101010101" pitchFamily="49" charset="-122"/>
              </a:rPr>
              <a:t>昃</a:t>
            </a:r>
            <a:r>
              <a:rPr lang="zh-CN" altLang="en-US" sz="1600" b="1" u="sng" dirty="0">
                <a:latin typeface="隶书" panose="02010509060101010101" pitchFamily="49" charset="-122"/>
                <a:ea typeface="隶书" panose="02010509060101010101" pitchFamily="49" charset="-122"/>
              </a:rPr>
              <a:t>鸣禽集，水木湛清华</a:t>
            </a:r>
          </a:p>
          <a:p>
            <a:pPr algn="r"/>
            <a:r>
              <a:rPr lang="zh-CN" altLang="en-US" sz="1600" b="1" dirty="0">
                <a:latin typeface="隶书" panose="02010509060101010101" pitchFamily="49" charset="-122"/>
                <a:ea typeface="隶书" panose="02010509060101010101" pitchFamily="49" charset="-122"/>
              </a:rPr>
              <a:t>褰裳顺兰沚，徙倚引芳柯</a:t>
            </a:r>
            <a:endParaRPr lang="en-US" altLang="zh-CN" sz="1600" b="1" dirty="0">
              <a:latin typeface="隶书" panose="02010509060101010101" pitchFamily="49" charset="-122"/>
              <a:ea typeface="隶书" panose="02010509060101010101" pitchFamily="49" charset="-122"/>
            </a:endParaRPr>
          </a:p>
          <a:p>
            <a:pPr algn="r"/>
            <a:r>
              <a:rPr lang="en-US" altLang="zh-CN" sz="1600" b="1" dirty="0">
                <a:latin typeface="隶书" panose="02010509060101010101" pitchFamily="49" charset="-122"/>
                <a:ea typeface="隶书" panose="02010509060101010101" pitchFamily="49" charset="-122"/>
              </a:rPr>
              <a:t>—《</a:t>
            </a:r>
            <a:r>
              <a:rPr lang="zh-CN" altLang="en-US" sz="1600" b="1" dirty="0">
                <a:latin typeface="隶书" panose="02010509060101010101" pitchFamily="49" charset="-122"/>
                <a:ea typeface="隶书" panose="02010509060101010101" pitchFamily="49" charset="-122"/>
              </a:rPr>
              <a:t>游西池</a:t>
            </a:r>
            <a:r>
              <a:rPr lang="en-US" altLang="zh-CN" sz="1600" b="1" dirty="0">
                <a:latin typeface="隶书" panose="02010509060101010101" pitchFamily="49" charset="-122"/>
                <a:ea typeface="隶书" panose="02010509060101010101" pitchFamily="49" charset="-122"/>
              </a:rPr>
              <a:t>》 </a:t>
            </a:r>
            <a:r>
              <a:rPr lang="zh-CN" altLang="en-US" sz="1600" b="1" dirty="0" smtClean="0">
                <a:latin typeface="隶书" panose="02010509060101010101" pitchFamily="49" charset="-122"/>
                <a:ea typeface="隶书" panose="02010509060101010101" pitchFamily="49" charset="-122"/>
              </a:rPr>
              <a:t>谢混</a:t>
            </a:r>
            <a:endParaRPr lang="en-US" altLang="zh-CN" sz="1600" b="1" dirty="0" smtClean="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8328654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4294967295"/>
          </p:nvPr>
        </p:nvPicPr>
        <p:blipFill>
          <a:blip r:embed="rId2" cstate="screen">
            <a:extLst>
              <a:ext uri="{28A0092B-C50C-407E-A947-70E740481C1C}">
                <a14:useLocalDpi xmlns:a14="http://schemas.microsoft.com/office/drawing/2010/main" val="0"/>
              </a:ext>
            </a:extLst>
          </a:blip>
          <a:stretch>
            <a:fillRect/>
          </a:stretch>
        </p:blipFill>
        <p:spPr>
          <a:xfrm>
            <a:off x="0" y="365125"/>
            <a:ext cx="9144000" cy="5143500"/>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152353" y="5508626"/>
            <a:ext cx="8571499" cy="584775"/>
          </a:xfrm>
          <a:prstGeom prst="rect">
            <a:avLst/>
          </a:prstGeom>
          <a:noFill/>
        </p:spPr>
        <p:txBody>
          <a:bodyPr wrap="square" rtlCol="0">
            <a:spAutoFit/>
          </a:bodyPr>
          <a:lstStyle/>
          <a:p>
            <a:pPr algn="ctr"/>
            <a:r>
              <a:rPr lang="zh-CN" altLang="en-US" sz="3200" b="1" dirty="0" smtClean="0">
                <a:latin typeface="微软雅黑" panose="020B0503020204020204" pitchFamily="34" charset="-122"/>
                <a:ea typeface="微软雅黑" panose="020B0503020204020204" pitchFamily="34" charset="-122"/>
              </a:rPr>
              <a:t>钟灵毓秀之地：沐浴晨雾的清华早期建筑群</a:t>
            </a:r>
            <a:endParaRPr lang="zh-CN" altLang="en-US" sz="3200" b="1" dirty="0">
              <a:latin typeface="微软雅黑" panose="020B0503020204020204" pitchFamily="34" charset="-122"/>
              <a:ea typeface="微软雅黑" panose="020B0503020204020204" pitchFamily="34" charset="-122"/>
            </a:endParaRPr>
          </a:p>
        </p:txBody>
      </p:sp>
      <p:sp>
        <p:nvSpPr>
          <p:cNvPr id="8" name="矩形 7"/>
          <p:cNvSpPr/>
          <p:nvPr/>
        </p:nvSpPr>
        <p:spPr>
          <a:xfrm>
            <a:off x="8303705" y="5231627"/>
            <a:ext cx="840295" cy="276999"/>
          </a:xfrm>
          <a:prstGeom prst="rect">
            <a:avLst/>
          </a:prstGeom>
        </p:spPr>
        <p:txBody>
          <a:bodyPr wrap="none">
            <a:spAutoFit/>
          </a:bodyPr>
          <a:lstStyle/>
          <a:p>
            <a:r>
              <a:rPr lang="en-US" altLang="zh-CN" sz="1200" b="1" dirty="0" smtClean="0">
                <a:latin typeface="微软雅黑" panose="020B0503020204020204" pitchFamily="34" charset="-122"/>
                <a:ea typeface="微软雅黑" panose="020B0503020204020204" pitchFamily="34" charset="-122"/>
              </a:rPr>
              <a:t>By</a:t>
            </a:r>
            <a:r>
              <a:rPr lang="zh-CN" altLang="en-US" sz="1200" b="1" dirty="0" smtClean="0">
                <a:latin typeface="微软雅黑" panose="020B0503020204020204" pitchFamily="34" charset="-122"/>
                <a:ea typeface="微软雅黑" panose="020B0503020204020204" pitchFamily="34" charset="-122"/>
              </a:rPr>
              <a:t>王卓骁</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21334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86250" y="5508626"/>
            <a:ext cx="8571499" cy="584775"/>
          </a:xfrm>
          <a:prstGeom prst="rect">
            <a:avLst/>
          </a:prstGeom>
          <a:noFill/>
        </p:spPr>
        <p:txBody>
          <a:bodyPr wrap="square" rtlCol="0">
            <a:spAutoFit/>
          </a:bodyPr>
          <a:lstStyle/>
          <a:p>
            <a:pPr algn="ctr"/>
            <a:r>
              <a:rPr lang="zh-CN" altLang="en-US" sz="3200" b="1" dirty="0" smtClean="0">
                <a:latin typeface="微软雅黑" panose="020B0503020204020204" pitchFamily="34" charset="-122"/>
                <a:ea typeface="微软雅黑" panose="020B0503020204020204" pitchFamily="34" charset="-122"/>
              </a:rPr>
              <a:t>艺术 </a:t>
            </a:r>
            <a:r>
              <a:rPr lang="en-US" altLang="zh-CN" sz="3200" b="1" dirty="0" smtClean="0">
                <a:latin typeface="微软雅黑" panose="020B0503020204020204" pitchFamily="34" charset="-122"/>
                <a:ea typeface="微软雅黑" panose="020B0503020204020204" pitchFamily="34" charset="-122"/>
              </a:rPr>
              <a:t>· </a:t>
            </a:r>
            <a:r>
              <a:rPr lang="zh-CN" altLang="en-US" sz="3200" b="1" dirty="0" smtClean="0">
                <a:latin typeface="微软雅黑" panose="020B0503020204020204" pitchFamily="34" charset="-122"/>
                <a:ea typeface="微软雅黑" panose="020B0503020204020204" pitchFamily="34" charset="-122"/>
              </a:rPr>
              <a:t>新清华学堂</a:t>
            </a:r>
            <a:endParaRPr lang="zh-CN" altLang="en-US" sz="32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689" y="388977"/>
            <a:ext cx="8948619" cy="5032107"/>
          </a:xfrm>
          <a:prstGeom prst="rect">
            <a:avLst/>
          </a:prstGeom>
        </p:spPr>
      </p:pic>
      <p:sp>
        <p:nvSpPr>
          <p:cNvPr id="11" name="文本框 10"/>
          <p:cNvSpPr txBox="1"/>
          <p:nvPr/>
        </p:nvSpPr>
        <p:spPr>
          <a:xfrm>
            <a:off x="7696697" y="4836237"/>
            <a:ext cx="1389931" cy="276999"/>
          </a:xfrm>
          <a:prstGeom prst="rect">
            <a:avLst/>
          </a:prstGeom>
          <a:noFill/>
        </p:spPr>
        <p:txBody>
          <a:bodyPr wrap="square" rtlCol="0">
            <a:spAutoFit/>
          </a:bodyPr>
          <a:lstStyle/>
          <a:p>
            <a:pPr algn="r"/>
            <a:r>
              <a:rPr lang="en-US" altLang="zh-CN" sz="1200" b="1" dirty="0" smtClean="0">
                <a:latin typeface="微软雅黑" panose="020B0503020204020204" pitchFamily="34" charset="-122"/>
                <a:ea typeface="微软雅黑" panose="020B0503020204020204" pitchFamily="34" charset="-122"/>
              </a:rPr>
              <a:t>By </a:t>
            </a:r>
            <a:r>
              <a:rPr lang="zh-CN" altLang="en-US" sz="1200" b="1" dirty="0" smtClean="0">
                <a:latin typeface="微软雅黑" panose="020B0503020204020204" pitchFamily="34" charset="-122"/>
                <a:ea typeface="微软雅黑" panose="020B0503020204020204" pitchFamily="34" charset="-122"/>
              </a:rPr>
              <a:t>于海童</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92421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93" y="0"/>
            <a:ext cx="9147193" cy="6105751"/>
          </a:xfrm>
          <a:prstGeom prst="rect">
            <a:avLst/>
          </a:prstGeom>
        </p:spPr>
      </p:pic>
      <p:sp>
        <p:nvSpPr>
          <p:cNvPr id="7" name="文本框 6"/>
          <p:cNvSpPr txBox="1"/>
          <p:nvPr/>
        </p:nvSpPr>
        <p:spPr>
          <a:xfrm>
            <a:off x="284653" y="6105751"/>
            <a:ext cx="8571499" cy="584775"/>
          </a:xfrm>
          <a:prstGeom prst="rect">
            <a:avLst/>
          </a:prstGeom>
          <a:noFill/>
        </p:spPr>
        <p:txBody>
          <a:bodyPr wrap="square" rtlCol="0">
            <a:spAutoFit/>
          </a:bodyPr>
          <a:lstStyle/>
          <a:p>
            <a:pPr algn="ctr"/>
            <a:r>
              <a:rPr lang="zh-CN" altLang="en-US" sz="3200" b="1" dirty="0" smtClean="0">
                <a:latin typeface="微软雅黑" panose="020B0503020204020204" pitchFamily="34" charset="-122"/>
                <a:ea typeface="微软雅黑" panose="020B0503020204020204" pitchFamily="34" charset="-122"/>
              </a:rPr>
              <a:t>科学 </a:t>
            </a:r>
            <a:r>
              <a:rPr lang="en-US" altLang="zh-CN" sz="3200" b="1" dirty="0" smtClean="0">
                <a:latin typeface="微软雅黑" panose="020B0503020204020204" pitchFamily="34" charset="-122"/>
                <a:ea typeface="微软雅黑" panose="020B0503020204020204" pitchFamily="34" charset="-122"/>
              </a:rPr>
              <a:t>·</a:t>
            </a:r>
            <a:r>
              <a:rPr lang="zh-CN" altLang="en-US" sz="3200" b="1" dirty="0" smtClean="0">
                <a:latin typeface="微软雅黑" panose="020B0503020204020204" pitchFamily="34" charset="-122"/>
                <a:ea typeface="微软雅黑" panose="020B0503020204020204" pitchFamily="34" charset="-122"/>
              </a:rPr>
              <a:t> 科学馆星迹</a:t>
            </a:r>
            <a:endParaRPr lang="zh-CN" altLang="en-US" sz="32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7967341" y="5828752"/>
            <a:ext cx="1389931" cy="276999"/>
          </a:xfrm>
          <a:prstGeom prst="rect">
            <a:avLst/>
          </a:prstGeom>
          <a:noFill/>
        </p:spPr>
        <p:txBody>
          <a:bodyPr wrap="square" rtlCol="0">
            <a:spAutoFit/>
          </a:bodyPr>
          <a:lstStyle/>
          <a:p>
            <a:pPr algn="ctr"/>
            <a:r>
              <a:rPr lang="en-US" altLang="zh-CN" sz="1200" b="1" dirty="0" smtClean="0">
                <a:latin typeface="微软雅黑" panose="020B0503020204020204" pitchFamily="34" charset="-122"/>
                <a:ea typeface="微软雅黑" panose="020B0503020204020204" pitchFamily="34" charset="-122"/>
              </a:rPr>
              <a:t>By </a:t>
            </a:r>
            <a:r>
              <a:rPr lang="zh-CN" altLang="en-US" sz="1200" b="1" dirty="0" smtClean="0">
                <a:latin typeface="微软雅黑" panose="020B0503020204020204" pitchFamily="34" charset="-122"/>
                <a:ea typeface="微软雅黑" panose="020B0503020204020204" pitchFamily="34" charset="-122"/>
              </a:rPr>
              <a:t>王卓骁</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72223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6803" y="1"/>
            <a:ext cx="4570857" cy="6858000"/>
          </a:xfrm>
          <a:prstGeom prst="rect">
            <a:avLst/>
          </a:prstGeom>
        </p:spPr>
      </p:pic>
      <p:pic>
        <p:nvPicPr>
          <p:cNvPr id="9" name="内容占位符 8"/>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4565650" y="0"/>
            <a:ext cx="4578350" cy="6858000"/>
          </a:xfrm>
        </p:spPr>
      </p:pic>
      <p:sp>
        <p:nvSpPr>
          <p:cNvPr id="10" name="文本框 9"/>
          <p:cNvSpPr txBox="1"/>
          <p:nvPr/>
        </p:nvSpPr>
        <p:spPr>
          <a:xfrm>
            <a:off x="7820384" y="6458748"/>
            <a:ext cx="1389931" cy="276999"/>
          </a:xfrm>
          <a:prstGeom prst="rect">
            <a:avLst/>
          </a:prstGeom>
          <a:noFill/>
        </p:spPr>
        <p:txBody>
          <a:bodyPr wrap="square" rtlCol="0">
            <a:spAutoFit/>
          </a:bodyPr>
          <a:lstStyle/>
          <a:p>
            <a:pPr algn="ctr"/>
            <a:r>
              <a:rPr lang="en-US" altLang="zh-CN" sz="1200" b="1" dirty="0" smtClean="0">
                <a:latin typeface="微软雅黑" panose="020B0503020204020204" pitchFamily="34" charset="-122"/>
                <a:ea typeface="微软雅黑" panose="020B0503020204020204" pitchFamily="34" charset="-122"/>
              </a:rPr>
              <a:t>By </a:t>
            </a:r>
            <a:r>
              <a:rPr lang="zh-CN" altLang="en-US" sz="1200" b="1" dirty="0" smtClean="0">
                <a:latin typeface="微软雅黑" panose="020B0503020204020204" pitchFamily="34" charset="-122"/>
                <a:ea typeface="微软雅黑" panose="020B0503020204020204" pitchFamily="34" charset="-122"/>
              </a:rPr>
              <a:t>王卓骁</a:t>
            </a:r>
            <a:endParaRPr lang="zh-CN" altLang="en-US" sz="12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374838" y="5919108"/>
            <a:ext cx="2394799" cy="461665"/>
          </a:xfrm>
          <a:prstGeom prst="rect">
            <a:avLst/>
          </a:prstGeom>
          <a:noFill/>
        </p:spPr>
        <p:txBody>
          <a:bodyPr wrap="square" rtlCol="0">
            <a:spAutoFit/>
          </a:bodyPr>
          <a:lstStyle/>
          <a:p>
            <a:pPr algn="ctr"/>
            <a:r>
              <a:rPr lang="zh-CN" altLang="en-US" sz="2400" b="1" dirty="0" smtClean="0">
                <a:solidFill>
                  <a:schemeClr val="accent3">
                    <a:lumMod val="20000"/>
                    <a:lumOff val="80000"/>
                  </a:schemeClr>
                </a:solidFill>
                <a:latin typeface="微软雅黑" panose="020B0503020204020204" pitchFamily="34" charset="-122"/>
                <a:ea typeface="微软雅黑" panose="020B0503020204020204" pitchFamily="34" charset="-122"/>
              </a:rPr>
              <a:t>人文</a:t>
            </a:r>
            <a:r>
              <a:rPr lang="en-US" altLang="zh-CN" sz="2400" b="1" dirty="0" smtClean="0">
                <a:solidFill>
                  <a:schemeClr val="accent3">
                    <a:lumMod val="20000"/>
                    <a:lumOff val="80000"/>
                  </a:schemeClr>
                </a:solidFill>
                <a:latin typeface="微软雅黑" panose="020B0503020204020204" pitchFamily="34" charset="-122"/>
                <a:ea typeface="微软雅黑" panose="020B0503020204020204" pitchFamily="34" charset="-122"/>
              </a:rPr>
              <a:t>·</a:t>
            </a:r>
            <a:r>
              <a:rPr lang="zh-CN" altLang="en-US" sz="2400" b="1" dirty="0" smtClean="0">
                <a:solidFill>
                  <a:schemeClr val="accent3">
                    <a:lumMod val="20000"/>
                    <a:lumOff val="80000"/>
                  </a:schemeClr>
                </a:solidFill>
                <a:latin typeface="微软雅黑" panose="020B0503020204020204" pitchFamily="34" charset="-122"/>
                <a:ea typeface="微软雅黑" panose="020B0503020204020204" pitchFamily="34" charset="-122"/>
              </a:rPr>
              <a:t>日新</a:t>
            </a:r>
            <a:endParaRPr lang="zh-CN" altLang="en-US" sz="2400" b="1" dirty="0">
              <a:solidFill>
                <a:schemeClr val="accent3">
                  <a:lumMod val="20000"/>
                  <a:lumOff val="8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rot="1793692">
            <a:off x="1705562" y="972861"/>
            <a:ext cx="8275400" cy="98727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rot="1832941">
            <a:off x="3352254" y="889430"/>
            <a:ext cx="4524940" cy="892552"/>
          </a:xfrm>
          <a:prstGeom prst="rect">
            <a:avLst/>
          </a:prstGeom>
          <a:noFill/>
        </p:spPr>
        <p:txBody>
          <a:bodyPr wrap="square" rtlCol="0">
            <a:spAutoFit/>
          </a:bodyPr>
          <a:lstStyle/>
          <a:p>
            <a:r>
              <a:rPr lang="zh-CN" altLang="en-US" sz="2800" b="1" dirty="0" smtClean="0">
                <a:solidFill>
                  <a:srgbClr val="FFFF66"/>
                </a:solidFill>
                <a:latin typeface="微软雅黑" panose="020B0503020204020204" pitchFamily="34" charset="-122"/>
                <a:ea typeface="微软雅黑" panose="020B0503020204020204" pitchFamily="34" charset="-122"/>
              </a:rPr>
              <a:t>“横扫 </a:t>
            </a:r>
            <a:r>
              <a:rPr lang="zh-CN" altLang="en-US" sz="3200" b="1" dirty="0" smtClean="0">
                <a:solidFill>
                  <a:srgbClr val="FFFF66"/>
                </a:solidFill>
                <a:latin typeface="微软雅黑" panose="020B0503020204020204" pitchFamily="34" charset="-122"/>
                <a:ea typeface="微软雅黑" panose="020B0503020204020204" pitchFamily="34" charset="-122"/>
              </a:rPr>
              <a:t>清华图书馆</a:t>
            </a:r>
            <a:r>
              <a:rPr lang="zh-CN" altLang="en-US" sz="2800" b="1" dirty="0" smtClean="0">
                <a:solidFill>
                  <a:srgbClr val="FFFF66"/>
                </a:solidFill>
                <a:latin typeface="微软雅黑" panose="020B0503020204020204" pitchFamily="34" charset="-122"/>
                <a:ea typeface="微软雅黑" panose="020B0503020204020204" pitchFamily="34" charset="-122"/>
              </a:rPr>
              <a:t>”</a:t>
            </a:r>
            <a:endParaRPr lang="en-US" altLang="zh-CN" sz="2800" b="1" dirty="0" smtClean="0">
              <a:solidFill>
                <a:srgbClr val="FFFF66"/>
              </a:solidFill>
              <a:latin typeface="微软雅黑" panose="020B0503020204020204" pitchFamily="34" charset="-122"/>
              <a:ea typeface="微软雅黑" panose="020B0503020204020204" pitchFamily="34" charset="-122"/>
            </a:endParaRPr>
          </a:p>
          <a:p>
            <a:pPr algn="r"/>
            <a:r>
              <a:rPr lang="en-US" altLang="zh-CN" sz="2000" b="1" dirty="0" smtClean="0">
                <a:solidFill>
                  <a:srgbClr val="FFFF66"/>
                </a:solidFill>
                <a:latin typeface="微软雅黑" panose="020B0503020204020204" pitchFamily="34" charset="-122"/>
                <a:ea typeface="微软雅黑" panose="020B0503020204020204" pitchFamily="34" charset="-122"/>
              </a:rPr>
              <a:t>——</a:t>
            </a:r>
            <a:r>
              <a:rPr lang="zh-CN" altLang="en-US" sz="2000" b="1" dirty="0" smtClean="0">
                <a:solidFill>
                  <a:srgbClr val="FFFF66"/>
                </a:solidFill>
                <a:latin typeface="微软雅黑" panose="020B0503020204020204" pitchFamily="34" charset="-122"/>
                <a:ea typeface="微软雅黑" panose="020B0503020204020204" pitchFamily="34" charset="-122"/>
              </a:rPr>
              <a:t>钱钟书</a:t>
            </a:r>
            <a:endParaRPr lang="zh-CN" altLang="en-US" sz="2000" b="1" dirty="0">
              <a:solidFill>
                <a:srgbClr val="FFFF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55139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4564063" y="0"/>
            <a:ext cx="4579937" cy="686276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4563374" cy="6846773"/>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2766769" y="4413952"/>
            <a:ext cx="226443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透</a:t>
            </a:r>
            <a:r>
              <a:rPr lang="zh-CN" altLang="en-US" sz="2400" b="1" dirty="0" smtClean="0">
                <a:latin typeface="微软雅黑" panose="020B0503020204020204" pitchFamily="34" charset="-122"/>
                <a:ea typeface="微软雅黑" panose="020B0503020204020204" pitchFamily="34" charset="-122"/>
              </a:rPr>
              <a:t>望紫荆</a:t>
            </a:r>
            <a:endParaRPr lang="zh-CN" altLang="en-US" sz="2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112797" y="4398364"/>
            <a:ext cx="2264434" cy="461665"/>
          </a:xfrm>
          <a:prstGeom prst="rect">
            <a:avLst/>
          </a:prstGeom>
          <a:noFill/>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光洒学堂</a:t>
            </a:r>
            <a:endParaRPr lang="zh-CN" altLang="en-US" sz="24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820384" y="6458748"/>
            <a:ext cx="1389931" cy="276999"/>
          </a:xfrm>
          <a:prstGeom prst="rect">
            <a:avLst/>
          </a:prstGeom>
          <a:noFill/>
        </p:spPr>
        <p:txBody>
          <a:bodyPr wrap="square" rtlCol="0">
            <a:spAutoFit/>
          </a:bodyPr>
          <a:lstStyle/>
          <a:p>
            <a:pPr algn="ctr"/>
            <a:r>
              <a:rPr lang="en-US" altLang="zh-CN" sz="1200" b="1" dirty="0" smtClean="0">
                <a:latin typeface="微软雅黑" panose="020B0503020204020204" pitchFamily="34" charset="-122"/>
                <a:ea typeface="微软雅黑" panose="020B0503020204020204" pitchFamily="34" charset="-122"/>
              </a:rPr>
              <a:t>By </a:t>
            </a:r>
            <a:r>
              <a:rPr lang="zh-CN" altLang="en-US" sz="1200" b="1" dirty="0" smtClean="0">
                <a:latin typeface="微软雅黑" panose="020B0503020204020204" pitchFamily="34" charset="-122"/>
                <a:ea typeface="微软雅黑" panose="020B0503020204020204" pitchFamily="34" charset="-122"/>
              </a:rPr>
              <a:t>王卓骁</a:t>
            </a:r>
            <a:endParaRPr lang="zh-CN" altLang="en-US" sz="12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439783" y="3903883"/>
            <a:ext cx="2264434" cy="584775"/>
          </a:xfrm>
          <a:prstGeom prst="rect">
            <a:avLst/>
          </a:prstGeom>
          <a:noFill/>
        </p:spPr>
        <p:txBody>
          <a:bodyPr wrap="square" rtlCol="0">
            <a:spAutoFit/>
          </a:bodyPr>
          <a:lstStyle/>
          <a:p>
            <a:pPr algn="ctr"/>
            <a:r>
              <a:rPr lang="zh-CN" altLang="en-US" sz="3200" b="1" dirty="0" smtClean="0">
                <a:latin typeface="微软雅黑" panose="020B0503020204020204" pitchFamily="34" charset="-122"/>
                <a:ea typeface="微软雅黑" panose="020B0503020204020204" pitchFamily="34" charset="-122"/>
              </a:rPr>
              <a:t>生活</a:t>
            </a:r>
            <a:r>
              <a:rPr lang="en-US" altLang="zh-CN" sz="3200" b="1" dirty="0" smtClean="0">
                <a:latin typeface="微软雅黑" panose="020B0503020204020204" pitchFamily="34" charset="-122"/>
                <a:ea typeface="微软雅黑" panose="020B0503020204020204" pitchFamily="34" charset="-122"/>
              </a:rPr>
              <a:t>·</a:t>
            </a:r>
            <a:r>
              <a:rPr lang="zh-CN" altLang="en-US" sz="3200" b="1" dirty="0" smtClean="0">
                <a:latin typeface="微软雅黑" panose="020B0503020204020204" pitchFamily="34" charset="-122"/>
                <a:ea typeface="微软雅黑" panose="020B0503020204020204" pitchFamily="34" charset="-122"/>
              </a:rPr>
              <a:t>学习</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84466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57913"/>
          </a:xfrm>
          <a:prstGeom prst="rect">
            <a:avLst/>
          </a:prstGeom>
        </p:spPr>
      </p:pic>
      <p:sp>
        <p:nvSpPr>
          <p:cNvPr id="4" name="文本框 3"/>
          <p:cNvSpPr txBox="1"/>
          <p:nvPr/>
        </p:nvSpPr>
        <p:spPr>
          <a:xfrm>
            <a:off x="3237795" y="6157913"/>
            <a:ext cx="2668409" cy="461665"/>
          </a:xfrm>
          <a:prstGeom prst="rect">
            <a:avLst/>
          </a:prstGeom>
          <a:noFill/>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彩虹</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清华</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8544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J:\thu\8.b日晷-正面.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539806" y="1319176"/>
            <a:ext cx="2261792" cy="277910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459900" y="4067447"/>
            <a:ext cx="2421603" cy="400110"/>
          </a:xfrm>
          <a:prstGeom prst="rect">
            <a:avLst/>
          </a:prstGeom>
          <a:noFill/>
          <a:effectLst>
            <a:softEdge rad="127000"/>
          </a:effectLst>
        </p:spPr>
        <p:txBody>
          <a:bodyPr wrap="square">
            <a:spAutoFit/>
          </a:bodyPr>
          <a:lstStyle/>
          <a:p>
            <a:pPr algn="ctr">
              <a:defRPr/>
            </a:pPr>
            <a:r>
              <a:rPr lang="zh-CN" altLang="en-US" sz="2000" b="1" dirty="0" smtClean="0">
                <a:solidFill>
                  <a:srgbClr val="715096"/>
                </a:solidFill>
                <a:latin typeface="楷体" pitchFamily="49" charset="-122"/>
                <a:ea typeface="楷体" pitchFamily="49" charset="-122"/>
              </a:rPr>
              <a:t>日晷 </a:t>
            </a:r>
            <a:r>
              <a:rPr lang="en-US" altLang="zh-CN" sz="1600" b="1" dirty="0" smtClean="0">
                <a:solidFill>
                  <a:srgbClr val="715096"/>
                </a:solidFill>
                <a:latin typeface="楷体" pitchFamily="49" charset="-122"/>
                <a:ea typeface="楷体" pitchFamily="49" charset="-122"/>
              </a:rPr>
              <a:t>1920</a:t>
            </a:r>
            <a:r>
              <a:rPr lang="zh-CN" altLang="en-US" sz="1600" b="1" dirty="0">
                <a:solidFill>
                  <a:srgbClr val="715096"/>
                </a:solidFill>
                <a:latin typeface="楷体" pitchFamily="49" charset="-122"/>
                <a:ea typeface="楷体" pitchFamily="49" charset="-122"/>
              </a:rPr>
              <a:t>级学生赠</a:t>
            </a:r>
          </a:p>
        </p:txBody>
      </p:sp>
      <p:sp>
        <p:nvSpPr>
          <p:cNvPr id="7"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清华精神和文化</a:t>
            </a:r>
            <a:endParaRPr lang="zh-CN" dirty="0"/>
          </a:p>
        </p:txBody>
      </p:sp>
      <p:pic>
        <p:nvPicPr>
          <p:cNvPr id="8" name="Picture 4" descr="DSC_00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658" y="4631677"/>
            <a:ext cx="3234591" cy="1365022"/>
          </a:xfrm>
          <a:prstGeom prst="rect">
            <a:avLst/>
          </a:prstGeom>
          <a:ln>
            <a:noFill/>
          </a:ln>
          <a:effectLst>
            <a:outerShdw blurRad="190500" algn="tl" rotWithShape="0">
              <a:srgbClr val="000000">
                <a:alpha val="70000"/>
              </a:srgbClr>
            </a:outerShdw>
          </a:effectLst>
        </p:spPr>
      </p:pic>
      <p:sp>
        <p:nvSpPr>
          <p:cNvPr id="9" name="TextBox 5"/>
          <p:cNvSpPr txBox="1"/>
          <p:nvPr/>
        </p:nvSpPr>
        <p:spPr>
          <a:xfrm>
            <a:off x="4392837" y="6036994"/>
            <a:ext cx="4398738" cy="400110"/>
          </a:xfrm>
          <a:prstGeom prst="rect">
            <a:avLst/>
          </a:prstGeom>
          <a:noFill/>
          <a:effectLst>
            <a:softEdge rad="127000"/>
          </a:effectLst>
        </p:spPr>
        <p:txBody>
          <a:bodyPr wrap="square">
            <a:spAutoFit/>
          </a:bodyPr>
          <a:lstStyle/>
          <a:p>
            <a:pPr algn="r">
              <a:defRPr/>
            </a:pPr>
            <a:r>
              <a:rPr lang="zh-CN" altLang="en-US" sz="2000" b="1" dirty="0" smtClean="0">
                <a:solidFill>
                  <a:srgbClr val="715096"/>
                </a:solidFill>
                <a:latin typeface="楷体" pitchFamily="49" charset="-122"/>
                <a:ea typeface="楷体" pitchFamily="49" charset="-122"/>
              </a:rPr>
              <a:t>大礼堂南墙正上方牌匾 </a:t>
            </a:r>
            <a:r>
              <a:rPr lang="en-US" altLang="zh-CN" sz="1600" b="1" dirty="0" smtClean="0">
                <a:solidFill>
                  <a:srgbClr val="715096"/>
                </a:solidFill>
                <a:latin typeface="楷体" pitchFamily="49" charset="-122"/>
                <a:ea typeface="楷体" pitchFamily="49" charset="-122"/>
              </a:rPr>
              <a:t>1926</a:t>
            </a:r>
            <a:r>
              <a:rPr lang="zh-CN" altLang="en-US" sz="1600" b="1" dirty="0" smtClean="0">
                <a:solidFill>
                  <a:srgbClr val="715096"/>
                </a:solidFill>
                <a:latin typeface="楷体" pitchFamily="49" charset="-122"/>
                <a:ea typeface="楷体" pitchFamily="49" charset="-122"/>
              </a:rPr>
              <a:t>级</a:t>
            </a:r>
            <a:r>
              <a:rPr lang="zh-CN" altLang="en-US" sz="1600" b="1" dirty="0">
                <a:solidFill>
                  <a:srgbClr val="715096"/>
                </a:solidFill>
                <a:latin typeface="楷体" pitchFamily="49" charset="-122"/>
                <a:ea typeface="楷体" pitchFamily="49" charset="-122"/>
              </a:rPr>
              <a:t>学生赠</a:t>
            </a:r>
          </a:p>
        </p:txBody>
      </p:sp>
      <p:sp>
        <p:nvSpPr>
          <p:cNvPr id="10" name="内容占位符 1"/>
          <p:cNvSpPr txBox="1">
            <a:spLocks/>
          </p:cNvSpPr>
          <p:nvPr/>
        </p:nvSpPr>
        <p:spPr>
          <a:xfrm>
            <a:off x="628651" y="1319176"/>
            <a:ext cx="3629024" cy="5010940"/>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spcAft>
                <a:spcPts val="200"/>
              </a:spcAft>
              <a:buSzPct val="80000"/>
              <a:buFontTx/>
              <a:buBlip>
                <a:blip r:embed="rId5"/>
              </a:buBlip>
              <a:defRPr lang="zh-CN" altLang="en-US" sz="2800" b="1" kern="1200">
                <a:solidFill>
                  <a:srgbClr val="715096"/>
                </a:solidFill>
                <a:latin typeface="华文中宋" panose="02010600040101010101" pitchFamily="2" charset="-122"/>
                <a:ea typeface="华文中宋" panose="02010600040101010101" pitchFamily="2" charset="-122"/>
                <a:cs typeface="+mn-cs"/>
              </a:defRPr>
            </a:lvl1pPr>
            <a:lvl2pPr marL="742950" indent="-285750" algn="l" defTabSz="914400" rtl="0" eaLnBrk="1" latinLnBrk="0" hangingPunct="1">
              <a:lnSpc>
                <a:spcPct val="110000"/>
              </a:lnSpc>
              <a:spcBef>
                <a:spcPts val="800"/>
              </a:spcBef>
              <a:spcAft>
                <a:spcPts val="200"/>
              </a:spcAft>
              <a:buSzPct val="70000"/>
              <a:buFontTx/>
              <a:buBlip>
                <a:blip r:embed="rId6"/>
              </a:buBlip>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90000"/>
              </a:lnSpc>
              <a:spcBef>
                <a:spcPts val="600"/>
              </a:spcBef>
              <a:spcAft>
                <a:spcPts val="200"/>
              </a:spcAft>
              <a:buFontTx/>
              <a:buBlip>
                <a:blip r:embed="rId7"/>
              </a:buBlip>
              <a:defRPr sz="2000" b="1" kern="1200">
                <a:solidFill>
                  <a:schemeClr val="tx1"/>
                </a:solidFill>
                <a:latin typeface="华文楷体" pitchFamily="2" charset="-122"/>
                <a:ea typeface="华文楷体"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华文楷体" pitchFamily="2" charset="-122"/>
                <a:ea typeface="华文楷体"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华文楷体" pitchFamily="2" charset="-122"/>
                <a:ea typeface="华文楷体"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校风</a:t>
            </a:r>
            <a:r>
              <a:rPr lang="zh-CN" altLang="en-US" dirty="0"/>
              <a:t>：行胜于言</a:t>
            </a:r>
          </a:p>
          <a:p>
            <a:r>
              <a:rPr lang="zh-CN" altLang="en-US" dirty="0"/>
              <a:t>校箴：人文日新（即学校的格言）</a:t>
            </a:r>
          </a:p>
          <a:p>
            <a:r>
              <a:rPr lang="zh-CN" altLang="en-US" dirty="0"/>
              <a:t>精神：爱国奉献、追求</a:t>
            </a:r>
            <a:r>
              <a:rPr lang="zh-CN" altLang="en-US" dirty="0" smtClean="0"/>
              <a:t>卓越</a:t>
            </a:r>
            <a:endParaRPr lang="en-US" altLang="zh-CN" dirty="0" smtClean="0"/>
          </a:p>
          <a:p>
            <a:r>
              <a:rPr lang="zh-CN" altLang="en-US" dirty="0" smtClean="0"/>
              <a:t>学术文化：独立之精神、自由之思想</a:t>
            </a:r>
            <a:endParaRPr lang="en-US" altLang="zh-CN" dirty="0" smtClean="0"/>
          </a:p>
        </p:txBody>
      </p:sp>
    </p:spTree>
    <p:extLst>
      <p:ext uri="{BB962C8B-B14F-4D97-AF65-F5344CB8AC3E}">
        <p14:creationId xmlns:p14="http://schemas.microsoft.com/office/powerpoint/2010/main" val="34096592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6855" y="2665664"/>
            <a:ext cx="2668409" cy="830997"/>
          </a:xfrm>
          <a:prstGeom prst="rect">
            <a:avLst/>
          </a:prstGeom>
          <a:noFill/>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见过完整的彩虹吗？</a:t>
            </a:r>
            <a:endParaRPr lang="en-US" altLang="zh-CN" sz="2400" b="1" dirty="0" smtClean="0">
              <a:latin typeface="微软雅黑" panose="020B0503020204020204" pitchFamily="34" charset="-122"/>
              <a:ea typeface="微软雅黑" panose="020B0503020204020204" pitchFamily="34" charset="-122"/>
            </a:endParaRPr>
          </a:p>
          <a:p>
            <a:pPr algn="ctr"/>
            <a:r>
              <a:rPr lang="zh-CN" altLang="en-US" sz="2400" b="1" dirty="0" smtClean="0">
                <a:latin typeface="微软雅黑" panose="020B0503020204020204" pitchFamily="34" charset="-122"/>
                <a:ea typeface="微软雅黑" panose="020B0503020204020204" pitchFamily="34" charset="-122"/>
              </a:rPr>
              <a:t>彩虹</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清华</a:t>
            </a:r>
            <a:endParaRPr lang="zh-CN" altLang="en-US" sz="24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864" y="109728"/>
            <a:ext cx="5559552" cy="312724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864" y="3081163"/>
            <a:ext cx="5559552" cy="3676253"/>
          </a:xfrm>
          <a:prstGeom prst="rect">
            <a:avLst/>
          </a:prstGeom>
        </p:spPr>
      </p:pic>
    </p:spTree>
    <p:extLst>
      <p:ext uri="{BB962C8B-B14F-4D97-AF65-F5344CB8AC3E}">
        <p14:creationId xmlns:p14="http://schemas.microsoft.com/office/powerpoint/2010/main" val="29363194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0140" y="3913952"/>
            <a:ext cx="4237200" cy="238342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740" y="3926763"/>
            <a:ext cx="4226400" cy="237735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3740" y="1532551"/>
            <a:ext cx="4233600" cy="2381401"/>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740" y="1543008"/>
            <a:ext cx="4226400" cy="2377350"/>
          </a:xfrm>
          <a:prstGeom prst="rect">
            <a:avLst/>
          </a:prstGeom>
        </p:spPr>
      </p:pic>
      <p:sp>
        <p:nvSpPr>
          <p:cNvPr id="7" name="矩形 6"/>
          <p:cNvSpPr/>
          <p:nvPr/>
        </p:nvSpPr>
        <p:spPr>
          <a:xfrm>
            <a:off x="330273" y="603770"/>
            <a:ext cx="8128892" cy="523220"/>
          </a:xfrm>
          <a:prstGeom prst="rect">
            <a:avLst/>
          </a:prstGeom>
        </p:spPr>
        <p:txBody>
          <a:bodyPr wrap="none">
            <a:spAutoFit/>
          </a:bodyPr>
          <a:lstStyle/>
          <a:p>
            <a:r>
              <a:rPr lang="en-US" altLang="zh-CN" sz="2800" b="1" dirty="0" smtClean="0">
                <a:latin typeface="微软雅黑" panose="020B0503020204020204" pitchFamily="34" charset="-122"/>
                <a:ea typeface="微软雅黑" panose="020B0503020204020204" pitchFamily="34" charset="-122"/>
              </a:rPr>
              <a:t>《</a:t>
            </a:r>
            <a:r>
              <a:rPr lang="en-US" altLang="zh-CN" sz="2800" b="1" dirty="0" err="1" smtClean="0">
                <a:latin typeface="微软雅黑" panose="020B0503020204020204" pitchFamily="34" charset="-122"/>
                <a:ea typeface="微软雅黑" panose="020B0503020204020204" pitchFamily="34" charset="-122"/>
              </a:rPr>
              <a:t>iTsinghua</a:t>
            </a:r>
            <a:r>
              <a:rPr lang="zh-CN" altLang="en-US" sz="2800" b="1" dirty="0" smtClean="0">
                <a:latin typeface="微软雅黑" panose="020B0503020204020204" pitchFamily="34" charset="-122"/>
                <a:ea typeface="微软雅黑" panose="020B0503020204020204" pitchFamily="34" charset="-122"/>
              </a:rPr>
              <a:t>，闻道日肥</a:t>
            </a:r>
            <a:r>
              <a:rPr lang="en-US" altLang="zh-CN" sz="28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一个</a:t>
            </a:r>
            <a:r>
              <a:rPr lang="zh-CN" altLang="en-US" b="1" dirty="0" smtClean="0">
                <a:latin typeface="微软雅黑" panose="020B0503020204020204" pitchFamily="34" charset="-122"/>
                <a:ea typeface="微软雅黑" panose="020B0503020204020204" pitchFamily="34" charset="-122"/>
              </a:rPr>
              <a:t>同学自拍自导自演的微视频</a:t>
            </a:r>
            <a:endParaRPr lang="zh-CN"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5062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36600" y="1203325"/>
            <a:ext cx="8057947" cy="5170488"/>
          </a:xfrm>
        </p:spPr>
        <p:txBody>
          <a:bodyPr>
            <a:normAutofit/>
          </a:bodyPr>
          <a:lstStyle/>
          <a:p>
            <a:pPr marL="180000" indent="-457200">
              <a:lnSpc>
                <a:spcPct val="110000"/>
              </a:lnSpc>
              <a:spcBef>
                <a:spcPts val="600"/>
              </a:spcBef>
              <a:buFont typeface="Arial" panose="020B0604020202020204" pitchFamily="34" charset="0"/>
              <a:buChar char="•"/>
            </a:pPr>
            <a:r>
              <a:rPr lang="en-US" altLang="zh-CN" sz="2400" dirty="0" smtClean="0">
                <a:solidFill>
                  <a:schemeClr val="tx1"/>
                </a:solidFill>
              </a:rPr>
              <a:t>253</a:t>
            </a:r>
            <a:r>
              <a:rPr lang="zh-CN" altLang="zh-CN" sz="2400" dirty="0" smtClean="0">
                <a:solidFill>
                  <a:schemeClr val="tx1"/>
                </a:solidFill>
              </a:rPr>
              <a:t>家学生社团</a:t>
            </a:r>
            <a:endParaRPr lang="en-US" altLang="zh-CN" sz="2400" dirty="0" smtClean="0">
              <a:solidFill>
                <a:schemeClr val="tx1"/>
              </a:solidFill>
            </a:endParaRPr>
          </a:p>
          <a:p>
            <a:pPr marL="180000" indent="-457200">
              <a:lnSpc>
                <a:spcPct val="110000"/>
              </a:lnSpc>
              <a:spcBef>
                <a:spcPts val="600"/>
              </a:spcBef>
              <a:buFont typeface="Arial" panose="020B0604020202020204" pitchFamily="34" charset="0"/>
              <a:buChar char="•"/>
            </a:pPr>
            <a:r>
              <a:rPr lang="en-US" altLang="zh-CN" sz="2400" dirty="0" smtClean="0">
                <a:solidFill>
                  <a:schemeClr val="tx1"/>
                </a:solidFill>
              </a:rPr>
              <a:t>13</a:t>
            </a:r>
            <a:r>
              <a:rPr lang="zh-CN" altLang="en-US" sz="2400" dirty="0" smtClean="0">
                <a:solidFill>
                  <a:schemeClr val="tx1"/>
                </a:solidFill>
              </a:rPr>
              <a:t>支艺术队：交响乐团、</a:t>
            </a:r>
            <a:r>
              <a:rPr lang="zh-CN" altLang="zh-CN" sz="2400" dirty="0" smtClean="0">
                <a:solidFill>
                  <a:schemeClr val="tx1"/>
                </a:solidFill>
              </a:rPr>
              <a:t>合唱</a:t>
            </a:r>
            <a:r>
              <a:rPr lang="zh-CN" altLang="en-US" sz="2400" dirty="0" smtClean="0">
                <a:solidFill>
                  <a:schemeClr val="tx1"/>
                </a:solidFill>
              </a:rPr>
              <a:t>团</a:t>
            </a:r>
            <a:r>
              <a:rPr lang="zh-CN" altLang="zh-CN" sz="2400" dirty="0" smtClean="0">
                <a:solidFill>
                  <a:schemeClr val="tx1"/>
                </a:solidFill>
              </a:rPr>
              <a:t>、舞蹈</a:t>
            </a:r>
            <a:r>
              <a:rPr lang="zh-CN" altLang="en-US" sz="2400" dirty="0" smtClean="0">
                <a:solidFill>
                  <a:schemeClr val="tx1"/>
                </a:solidFill>
              </a:rPr>
              <a:t>团</a:t>
            </a:r>
            <a:r>
              <a:rPr lang="zh-CN" altLang="zh-CN" sz="2400" dirty="0" smtClean="0">
                <a:solidFill>
                  <a:schemeClr val="tx1"/>
                </a:solidFill>
              </a:rPr>
              <a:t>等</a:t>
            </a:r>
            <a:endParaRPr lang="en-US" altLang="zh-CN" sz="2400" dirty="0" smtClean="0">
              <a:solidFill>
                <a:schemeClr val="tx1"/>
              </a:solidFill>
            </a:endParaRPr>
          </a:p>
          <a:p>
            <a:pPr marL="180000" indent="-457200">
              <a:lnSpc>
                <a:spcPct val="110000"/>
              </a:lnSpc>
              <a:spcBef>
                <a:spcPts val="600"/>
              </a:spcBef>
              <a:buFont typeface="Arial" panose="020B0604020202020204" pitchFamily="34" charset="0"/>
              <a:buChar char="•"/>
            </a:pPr>
            <a:r>
              <a:rPr lang="en-US" altLang="zh-CN" sz="2400" dirty="0" smtClean="0">
                <a:solidFill>
                  <a:schemeClr val="tx1"/>
                </a:solidFill>
              </a:rPr>
              <a:t>47</a:t>
            </a:r>
            <a:r>
              <a:rPr lang="zh-CN" altLang="en-US" sz="2400" dirty="0" smtClean="0">
                <a:solidFill>
                  <a:schemeClr val="tx1"/>
                </a:solidFill>
              </a:rPr>
              <a:t>支体育队：篮球</a:t>
            </a:r>
            <a:r>
              <a:rPr lang="zh-CN" altLang="en-US" sz="2400" dirty="0">
                <a:solidFill>
                  <a:schemeClr val="tx1"/>
                </a:solidFill>
              </a:rPr>
              <a:t>、</a:t>
            </a:r>
            <a:r>
              <a:rPr lang="zh-CN" altLang="zh-CN" sz="2400" dirty="0" smtClean="0">
                <a:solidFill>
                  <a:schemeClr val="tx1"/>
                </a:solidFill>
              </a:rPr>
              <a:t>棒球、击剑、板球、登山等。</a:t>
            </a:r>
            <a:endParaRPr lang="en-US" altLang="zh-CN" sz="2400" dirty="0" smtClean="0">
              <a:solidFill>
                <a:schemeClr val="tx1"/>
              </a:solidFill>
            </a:endParaRPr>
          </a:p>
          <a:p>
            <a:pPr marL="180000" indent="-457200">
              <a:lnSpc>
                <a:spcPct val="110000"/>
              </a:lnSpc>
              <a:spcBef>
                <a:spcPts val="600"/>
              </a:spcBef>
              <a:buFont typeface="Arial" panose="020B0604020202020204" pitchFamily="34" charset="0"/>
              <a:buChar char="•"/>
            </a:pPr>
            <a:r>
              <a:rPr lang="zh-CN" altLang="en-US" sz="2400" dirty="0" smtClean="0">
                <a:solidFill>
                  <a:schemeClr val="tx1"/>
                </a:solidFill>
              </a:rPr>
              <a:t>全年不间断的学生节、男生节、女生节等校园文化活动</a:t>
            </a:r>
            <a:endParaRPr lang="en-US" altLang="zh-CN" sz="2400" dirty="0">
              <a:solidFill>
                <a:schemeClr val="tx1"/>
              </a:solidFill>
            </a:endParaRPr>
          </a:p>
        </p:txBody>
      </p:sp>
      <p:pic>
        <p:nvPicPr>
          <p:cNvPr id="1026" name="Picture 2" descr="img12_4_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687252"/>
            <a:ext cx="2663130" cy="18575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1780" y="3687252"/>
            <a:ext cx="2643163" cy="18575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6" name="标题 1"/>
          <p:cNvSpPr txBox="1">
            <a:spLocks/>
          </p:cNvSpPr>
          <p:nvPr/>
        </p:nvSpPr>
        <p:spPr>
          <a:xfrm>
            <a:off x="628650" y="365127"/>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solidFill>
                  <a:schemeClr val="tx1"/>
                </a:solidFill>
              </a:rPr>
              <a:t>丰富生活 </a:t>
            </a:r>
            <a:r>
              <a:rPr lang="en-US" altLang="zh-CN" dirty="0" smtClean="0">
                <a:solidFill>
                  <a:schemeClr val="tx1"/>
                </a:solidFill>
              </a:rPr>
              <a:t>| </a:t>
            </a:r>
            <a:r>
              <a:rPr lang="en-US" altLang="zh-CN" sz="2400" dirty="0" smtClean="0">
                <a:solidFill>
                  <a:schemeClr val="tx1"/>
                </a:solidFill>
              </a:rPr>
              <a:t>《</a:t>
            </a:r>
            <a:r>
              <a:rPr lang="en-US" altLang="zh-CN" sz="2400" dirty="0" err="1" smtClean="0">
                <a:solidFill>
                  <a:schemeClr val="tx1"/>
                </a:solidFill>
              </a:rPr>
              <a:t>iTsinghua</a:t>
            </a:r>
            <a:r>
              <a:rPr lang="zh-CN" altLang="en-US" sz="2400" dirty="0" smtClean="0">
                <a:solidFill>
                  <a:schemeClr val="tx1"/>
                </a:solidFill>
              </a:rPr>
              <a:t>，自定义</a:t>
            </a:r>
            <a:r>
              <a:rPr lang="en-US" altLang="zh-CN" sz="2400" dirty="0" smtClean="0">
                <a:solidFill>
                  <a:schemeClr val="tx1"/>
                </a:solidFill>
              </a:rPr>
              <a:t>》</a:t>
            </a:r>
            <a:endParaRPr lang="zh-CN" sz="2400" dirty="0">
              <a:solidFill>
                <a:schemeClr val="tx1"/>
              </a:solidFill>
            </a:endParaRPr>
          </a:p>
        </p:txBody>
      </p:sp>
      <p:pic>
        <p:nvPicPr>
          <p:cNvPr id="7" name="内容占位符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7570" y="3687252"/>
            <a:ext cx="2786977" cy="18575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560398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3" y="884748"/>
            <a:ext cx="4464000" cy="2975256"/>
          </a:xfrm>
          <a:prstGeom prst="rect">
            <a:avLst/>
          </a:prstGeom>
          <a:ln>
            <a:noFill/>
          </a:ln>
          <a:effectLst>
            <a:outerShdw blurRad="190500" algn="tl" rotWithShape="0">
              <a:srgbClr val="000000">
                <a:alpha val="70000"/>
              </a:srgbClr>
            </a:outerShdw>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8781" y="884004"/>
            <a:ext cx="4464000" cy="2976000"/>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3" y="3860004"/>
            <a:ext cx="4464000" cy="2975160"/>
          </a:xfrm>
          <a:prstGeom prst="rect">
            <a:avLst/>
          </a:prstGeom>
          <a:ln>
            <a:noFill/>
          </a:ln>
          <a:effectLst>
            <a:outerShdw blurRad="190500" algn="tl" rotWithShape="0">
              <a:srgbClr val="000000">
                <a:alpha val="70000"/>
              </a:srgbClr>
            </a:outerShdw>
          </a:effectLst>
        </p:spPr>
      </p:pic>
      <p:sp>
        <p:nvSpPr>
          <p:cNvPr id="7" name="标题 1"/>
          <p:cNvSpPr txBox="1">
            <a:spLocks/>
          </p:cNvSpPr>
          <p:nvPr/>
        </p:nvSpPr>
        <p:spPr>
          <a:xfrm>
            <a:off x="318408" y="178312"/>
            <a:ext cx="7886700"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solidFill>
                  <a:schemeClr val="tx1"/>
                </a:solidFill>
              </a:rPr>
              <a:t>丰富生活 </a:t>
            </a:r>
            <a:r>
              <a:rPr lang="en-US" altLang="zh-CN" dirty="0" smtClean="0">
                <a:solidFill>
                  <a:schemeClr val="tx1"/>
                </a:solidFill>
              </a:rPr>
              <a:t>| </a:t>
            </a:r>
            <a:r>
              <a:rPr lang="en-US" altLang="zh-CN" sz="2400" dirty="0" smtClean="0">
                <a:solidFill>
                  <a:schemeClr val="tx1"/>
                </a:solidFill>
              </a:rPr>
              <a:t>《</a:t>
            </a:r>
            <a:r>
              <a:rPr lang="en-US" altLang="zh-CN" sz="2400" dirty="0" err="1" smtClean="0">
                <a:solidFill>
                  <a:schemeClr val="tx1"/>
                </a:solidFill>
              </a:rPr>
              <a:t>iTsinghua</a:t>
            </a:r>
            <a:r>
              <a:rPr lang="zh-CN" altLang="en-US" sz="2400" dirty="0" smtClean="0">
                <a:solidFill>
                  <a:schemeClr val="tx1"/>
                </a:solidFill>
              </a:rPr>
              <a:t>，自定义</a:t>
            </a:r>
            <a:r>
              <a:rPr lang="en-US" altLang="zh-CN" sz="2400" dirty="0" smtClean="0">
                <a:solidFill>
                  <a:schemeClr val="tx1"/>
                </a:solidFill>
              </a:rPr>
              <a:t>》</a:t>
            </a:r>
            <a:endParaRPr lang="zh-CN" sz="2400" dirty="0">
              <a:solidFill>
                <a:schemeClr val="tx1"/>
              </a:solidFill>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8781" y="3882000"/>
            <a:ext cx="4464000" cy="2975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79160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7886700" cy="706438"/>
          </a:xfrm>
        </p:spPr>
        <p:txBody>
          <a:bodyPr>
            <a:normAutofit/>
          </a:bodyPr>
          <a:lstStyle/>
          <a:p>
            <a:r>
              <a:rPr lang="en-US" altLang="zh-CN" sz="3600" dirty="0" smtClean="0">
                <a:solidFill>
                  <a:schemeClr val="tx1"/>
                </a:solidFill>
              </a:rPr>
              <a:t>《</a:t>
            </a:r>
            <a:r>
              <a:rPr lang="en-US" altLang="zh-CN" sz="3600" dirty="0" err="1" smtClean="0">
                <a:solidFill>
                  <a:schemeClr val="tx1"/>
                </a:solidFill>
              </a:rPr>
              <a:t>iTsinghua</a:t>
            </a:r>
            <a:r>
              <a:rPr lang="zh-CN" altLang="en-US" sz="3600" dirty="0" smtClean="0">
                <a:solidFill>
                  <a:schemeClr val="tx1"/>
                </a:solidFill>
              </a:rPr>
              <a:t>，自定义</a:t>
            </a:r>
            <a:r>
              <a:rPr lang="en-US" altLang="zh-CN" sz="3600" dirty="0" smtClean="0">
                <a:solidFill>
                  <a:schemeClr val="tx1"/>
                </a:solidFill>
              </a:rPr>
              <a:t>》 </a:t>
            </a:r>
            <a:r>
              <a:rPr lang="zh-CN" altLang="en-US" sz="3600" dirty="0" smtClean="0">
                <a:solidFill>
                  <a:schemeClr val="tx1"/>
                </a:solidFill>
              </a:rPr>
              <a:t>一镜到底</a:t>
            </a:r>
            <a:endParaRPr lang="zh-CN" altLang="en-US" sz="3600" dirty="0">
              <a:solidFill>
                <a:schemeClr val="tx1"/>
              </a:solidFill>
            </a:endParaRPr>
          </a:p>
        </p:txBody>
      </p:sp>
      <p:sp>
        <p:nvSpPr>
          <p:cNvPr id="3" name="内容占位符 2"/>
          <p:cNvSpPr>
            <a:spLocks noGrp="1"/>
          </p:cNvSpPr>
          <p:nvPr>
            <p:ph idx="4294967295"/>
          </p:nvPr>
        </p:nvSpPr>
        <p:spPr>
          <a:xfrm>
            <a:off x="371475" y="1071563"/>
            <a:ext cx="7886700" cy="4795837"/>
          </a:xfrm>
        </p:spPr>
        <p:txBody>
          <a:bodyPr/>
          <a:lstStyle/>
          <a:p>
            <a:r>
              <a:rPr lang="zh-CN" altLang="en-US" dirty="0" smtClean="0">
                <a:solidFill>
                  <a:schemeClr val="tx1"/>
                </a:solidFill>
              </a:rPr>
              <a:t>发布</a:t>
            </a:r>
            <a:r>
              <a:rPr lang="en-US" altLang="zh-CN" dirty="0" smtClean="0">
                <a:solidFill>
                  <a:schemeClr val="tx1"/>
                </a:solidFill>
              </a:rPr>
              <a:t>3</a:t>
            </a:r>
            <a:r>
              <a:rPr lang="zh-CN" altLang="en-US" dirty="0" smtClean="0">
                <a:solidFill>
                  <a:schemeClr val="tx1"/>
                </a:solidFill>
              </a:rPr>
              <a:t>天，累计点击量破</a:t>
            </a:r>
            <a:r>
              <a:rPr lang="en-US" altLang="zh-CN" dirty="0" smtClean="0">
                <a:solidFill>
                  <a:schemeClr val="tx1"/>
                </a:solidFill>
              </a:rPr>
              <a:t>200</a:t>
            </a:r>
            <a:r>
              <a:rPr lang="zh-CN" altLang="en-US" dirty="0" smtClean="0">
                <a:solidFill>
                  <a:schemeClr val="tx1"/>
                </a:solidFill>
              </a:rPr>
              <a:t>万；</a:t>
            </a:r>
            <a:endParaRPr lang="en-US" altLang="zh-CN" dirty="0" smtClean="0">
              <a:solidFill>
                <a:schemeClr val="tx1"/>
              </a:solidFill>
            </a:endParaRPr>
          </a:p>
          <a:p>
            <a:pPr lvl="1"/>
            <a:r>
              <a:rPr lang="zh-CN" altLang="en-US" dirty="0" smtClean="0"/>
              <a:t>大家一定要看！没有</a:t>
            </a:r>
            <a:r>
              <a:rPr lang="en-US" altLang="zh-CN" dirty="0" err="1" smtClean="0"/>
              <a:t>wifi</a:t>
            </a:r>
            <a:r>
              <a:rPr lang="zh-CN" altLang="en-US" dirty="0" smtClean="0"/>
              <a:t>也要看，好评如潮</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231" y="3405533"/>
            <a:ext cx="5151863" cy="3313170"/>
          </a:xfrm>
          <a:prstGeom prst="rect">
            <a:avLst/>
          </a:prstGeom>
          <a:ln>
            <a:noFill/>
          </a:ln>
          <a:effectLst>
            <a:outerShdw blurRad="190500" algn="tl" rotWithShape="0">
              <a:srgbClr val="000000">
                <a:alpha val="70000"/>
              </a:srgbClr>
            </a:outerShd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2374827"/>
            <a:ext cx="4837126" cy="26872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39534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olidFill>
                  <a:srgbClr val="715096"/>
                </a:solidFill>
              </a:rPr>
              <a:t>怎样才能进入</a:t>
            </a:r>
            <a:r>
              <a:rPr lang="zh-CN" altLang="en-US" dirty="0" smtClean="0">
                <a:solidFill>
                  <a:srgbClr val="715096"/>
                </a:solidFill>
              </a:rPr>
              <a:t>清华大学？</a:t>
            </a:r>
            <a:endParaRPr lang="zh-CN" altLang="en-US" dirty="0">
              <a:solidFill>
                <a:srgbClr val="715096"/>
              </a:solidFill>
            </a:endParaRP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7449067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十种途径进清华</a:t>
            </a:r>
            <a:endParaRPr lang="zh-CN" altLang="en-US" dirty="0">
              <a:solidFill>
                <a:srgbClr val="C00000"/>
              </a:solidFill>
            </a:endParaRPr>
          </a:p>
        </p:txBody>
      </p:sp>
      <p:graphicFrame>
        <p:nvGraphicFramePr>
          <p:cNvPr id="4" name="内容占位符 3"/>
          <p:cNvGraphicFramePr>
            <a:graphicFrameLocks noGrp="1"/>
          </p:cNvGraphicFramePr>
          <p:nvPr>
            <p:ph idx="1"/>
            <p:extLst/>
          </p:nvPr>
        </p:nvGraphicFramePr>
        <p:xfrm>
          <a:off x="2064609" y="1343804"/>
          <a:ext cx="5358082" cy="4795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14491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378458" y="2532254"/>
            <a:ext cx="4812030" cy="1344801"/>
          </a:xfrm>
          <a:prstGeom prst="rect">
            <a:avLst/>
          </a:prstGeom>
        </p:spPr>
        <p:txBody>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sz="4400" dirty="0" smtClean="0"/>
              <a:t>过去的情况简介</a:t>
            </a:r>
            <a:endParaRPr lang="en-US" altLang="zh-CN" sz="4400" dirty="0" smtClean="0"/>
          </a:p>
          <a:p>
            <a:pPr>
              <a:lnSpc>
                <a:spcPct val="100000"/>
              </a:lnSpc>
              <a:spcBef>
                <a:spcPts val="600"/>
              </a:spcBef>
            </a:pPr>
            <a:r>
              <a:rPr lang="zh-CN" altLang="en-US" sz="3200" dirty="0" smtClean="0"/>
              <a:t>“大牛去哪了？”</a:t>
            </a:r>
            <a:endParaRPr lang="zh-CN" altLang="en-US" sz="3200" dirty="0"/>
          </a:p>
        </p:txBody>
      </p:sp>
    </p:spTree>
    <p:extLst>
      <p:ext uri="{BB962C8B-B14F-4D97-AF65-F5344CB8AC3E}">
        <p14:creationId xmlns:p14="http://schemas.microsoft.com/office/powerpoint/2010/main" val="29297467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2016</a:t>
            </a:r>
            <a:r>
              <a:rPr lang="zh-CN" altLang="en-US" dirty="0" smtClean="0"/>
              <a:t>录取统计</a:t>
            </a:r>
            <a:r>
              <a:rPr lang="en-US" altLang="zh-CN" dirty="0" smtClean="0"/>
              <a:t>-</a:t>
            </a:r>
            <a:r>
              <a:rPr lang="zh-CN" altLang="en-US" dirty="0" smtClean="0"/>
              <a:t>概况</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录取</a:t>
            </a:r>
            <a:r>
              <a:rPr lang="en-US" altLang="zh-CN" dirty="0" smtClean="0"/>
              <a:t>3385</a:t>
            </a:r>
            <a:r>
              <a:rPr lang="zh-CN" altLang="en-US" dirty="0" smtClean="0"/>
              <a:t>人（另港澳台录取</a:t>
            </a:r>
            <a:r>
              <a:rPr lang="en-US" altLang="zh-CN" dirty="0" smtClean="0"/>
              <a:t>50</a:t>
            </a:r>
            <a:r>
              <a:rPr lang="zh-CN" altLang="en-US" dirty="0" smtClean="0"/>
              <a:t>人）；</a:t>
            </a:r>
            <a:endParaRPr lang="en-US" altLang="zh-CN" dirty="0" smtClean="0"/>
          </a:p>
          <a:p>
            <a:r>
              <a:rPr lang="zh-CN" altLang="en-US" dirty="0" smtClean="0"/>
              <a:t>男生</a:t>
            </a:r>
            <a:r>
              <a:rPr lang="en-US" altLang="zh-CN" dirty="0" smtClean="0"/>
              <a:t>68.25%</a:t>
            </a:r>
            <a:r>
              <a:rPr lang="zh-CN" altLang="en-US" dirty="0" smtClean="0"/>
              <a:t>，女生</a:t>
            </a:r>
            <a:r>
              <a:rPr lang="en-US" altLang="zh-CN" dirty="0" smtClean="0"/>
              <a:t>31.75%</a:t>
            </a:r>
          </a:p>
          <a:p>
            <a:r>
              <a:rPr lang="zh-CN" altLang="en-US" dirty="0" smtClean="0"/>
              <a:t>少数民族</a:t>
            </a:r>
            <a:r>
              <a:rPr lang="en-US" altLang="zh-CN" dirty="0" smtClean="0"/>
              <a:t>9.66%</a:t>
            </a:r>
          </a:p>
          <a:p>
            <a:r>
              <a:rPr lang="zh-CN" altLang="en-US" dirty="0"/>
              <a:t>农村生源</a:t>
            </a:r>
            <a:r>
              <a:rPr lang="en-US" altLang="zh-CN" dirty="0"/>
              <a:t>17.0%</a:t>
            </a:r>
          </a:p>
          <a:p>
            <a:r>
              <a:rPr lang="zh-CN" altLang="en-US" dirty="0"/>
              <a:t>本科招生专业共</a:t>
            </a:r>
            <a:r>
              <a:rPr lang="en-US" altLang="zh-CN" dirty="0"/>
              <a:t>49</a:t>
            </a:r>
            <a:r>
              <a:rPr lang="zh-CN" altLang="en-US" dirty="0"/>
              <a:t>个</a:t>
            </a:r>
            <a:endParaRPr lang="en-US" altLang="zh-CN" dirty="0"/>
          </a:p>
          <a:p>
            <a:pPr lvl="1"/>
            <a:r>
              <a:rPr lang="zh-CN" altLang="en-US" dirty="0"/>
              <a:t>机械学院大类招生</a:t>
            </a:r>
            <a:endParaRPr lang="en-US" altLang="zh-CN" dirty="0"/>
          </a:p>
          <a:p>
            <a:pPr lvl="1"/>
            <a:r>
              <a:rPr lang="zh-CN" altLang="en-US" dirty="0"/>
              <a:t>新雅书院首次面向高考招生</a:t>
            </a:r>
            <a:endParaRPr lang="en-US" altLang="zh-CN" dirty="0"/>
          </a:p>
          <a:p>
            <a:pPr lvl="1"/>
            <a:r>
              <a:rPr lang="zh-CN" altLang="en-US" dirty="0"/>
              <a:t>美术学院按</a:t>
            </a:r>
            <a:r>
              <a:rPr lang="en-US" altLang="zh-CN" dirty="0"/>
              <a:t>3</a:t>
            </a:r>
            <a:r>
              <a:rPr lang="zh-CN" altLang="en-US" dirty="0"/>
              <a:t>个专业招生</a:t>
            </a:r>
          </a:p>
          <a:p>
            <a:endParaRPr lang="en-US" altLang="zh-CN" dirty="0" smtClean="0"/>
          </a:p>
        </p:txBody>
      </p:sp>
    </p:spTree>
    <p:extLst>
      <p:ext uri="{BB962C8B-B14F-4D97-AF65-F5344CB8AC3E}">
        <p14:creationId xmlns:p14="http://schemas.microsoft.com/office/powerpoint/2010/main" val="244548287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2016</a:t>
            </a:r>
            <a:r>
              <a:rPr lang="zh-CN" altLang="en-US" dirty="0" smtClean="0"/>
              <a:t>录取统计</a:t>
            </a:r>
            <a:r>
              <a:rPr lang="en-US" altLang="zh-CN" dirty="0" smtClean="0"/>
              <a:t>-</a:t>
            </a:r>
            <a:r>
              <a:rPr lang="zh-CN" altLang="en-US" dirty="0" smtClean="0"/>
              <a:t>专业选择</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志愿满足率较高</a:t>
            </a:r>
            <a:endParaRPr lang="en-US" altLang="zh-CN" dirty="0" smtClean="0"/>
          </a:p>
          <a:p>
            <a:pPr lvl="1"/>
            <a:r>
              <a:rPr lang="zh-CN" altLang="en-US" dirty="0" smtClean="0"/>
              <a:t>招生教师给予每</a:t>
            </a:r>
            <a:r>
              <a:rPr lang="zh-CN" altLang="en-US" dirty="0"/>
              <a:t>位学生明确的专业</a:t>
            </a:r>
            <a:r>
              <a:rPr lang="zh-CN" altLang="en-US" dirty="0" smtClean="0"/>
              <a:t>指导</a:t>
            </a:r>
            <a:endParaRPr lang="en-US" altLang="zh-CN" dirty="0" smtClean="0"/>
          </a:p>
          <a:p>
            <a:pPr lvl="1"/>
            <a:r>
              <a:rPr lang="zh-CN" altLang="en-US" dirty="0" smtClean="0"/>
              <a:t>高考</a:t>
            </a:r>
            <a:r>
              <a:rPr lang="zh-CN" altLang="en-US" dirty="0"/>
              <a:t>成绩公布</a:t>
            </a:r>
            <a:r>
              <a:rPr lang="zh-CN" altLang="en-US" dirty="0" smtClean="0"/>
              <a:t>后填报</a:t>
            </a:r>
            <a:r>
              <a:rPr lang="zh-CN" altLang="en-US" dirty="0"/>
              <a:t>专业</a:t>
            </a:r>
            <a:r>
              <a:rPr lang="zh-CN" altLang="en-US" dirty="0" smtClean="0"/>
              <a:t>志愿，学生的</a:t>
            </a:r>
            <a:r>
              <a:rPr lang="zh-CN" altLang="en-US" dirty="0"/>
              <a:t>从众</a:t>
            </a:r>
            <a:r>
              <a:rPr lang="zh-CN" altLang="en-US" dirty="0" smtClean="0"/>
              <a:t>选择</a:t>
            </a:r>
            <a:endParaRPr lang="en-US" altLang="zh-CN" dirty="0" smtClean="0"/>
          </a:p>
          <a:p>
            <a:r>
              <a:rPr lang="zh-CN" altLang="en-US" dirty="0" smtClean="0"/>
              <a:t>第一志愿满足率</a:t>
            </a:r>
            <a:r>
              <a:rPr lang="en-US" altLang="zh-CN" dirty="0" smtClean="0"/>
              <a:t>77.15%</a:t>
            </a:r>
            <a:r>
              <a:rPr lang="zh-CN" altLang="en-US" dirty="0" smtClean="0"/>
              <a:t>，前三志愿满足率</a:t>
            </a:r>
            <a:r>
              <a:rPr lang="en-US" altLang="zh-CN" dirty="0" smtClean="0"/>
              <a:t>91.22%</a:t>
            </a:r>
          </a:p>
          <a:p>
            <a:pPr lvl="1"/>
            <a:r>
              <a:rPr lang="zh-CN" altLang="en-US" dirty="0"/>
              <a:t>计算机科学与技术、</a:t>
            </a:r>
            <a:r>
              <a:rPr lang="zh-CN" altLang="en-US" dirty="0" smtClean="0"/>
              <a:t>计算机科学</a:t>
            </a:r>
            <a:r>
              <a:rPr lang="zh-CN" altLang="en-US" dirty="0"/>
              <a:t>实验</a:t>
            </a:r>
            <a:r>
              <a:rPr lang="zh-CN" altLang="en-US" dirty="0" smtClean="0"/>
              <a:t>班</a:t>
            </a:r>
            <a:r>
              <a:rPr lang="zh-CN" altLang="en-US" dirty="0"/>
              <a:t>、工程物理（能源实验班）、医学实验班、临床医学、经济与金融（国际班）、英语、英语</a:t>
            </a:r>
            <a:r>
              <a:rPr lang="en-US" altLang="zh-CN" dirty="0"/>
              <a:t>(</a:t>
            </a:r>
            <a:r>
              <a:rPr lang="zh-CN" altLang="en-US" dirty="0"/>
              <a:t>世界文学与文化实验班</a:t>
            </a:r>
            <a:r>
              <a:rPr lang="en-US" altLang="zh-CN" dirty="0"/>
              <a:t>)</a:t>
            </a:r>
            <a:r>
              <a:rPr lang="zh-CN" altLang="en-US" dirty="0"/>
              <a:t>、新雅书院等专业第一志愿满足率超过</a:t>
            </a:r>
            <a:r>
              <a:rPr lang="en-US" altLang="zh-CN" dirty="0"/>
              <a:t>95%</a:t>
            </a:r>
            <a:r>
              <a:rPr lang="zh-CN" altLang="en-US" dirty="0"/>
              <a:t>。</a:t>
            </a:r>
          </a:p>
        </p:txBody>
      </p:sp>
    </p:spTree>
    <p:extLst>
      <p:ext uri="{BB962C8B-B14F-4D97-AF65-F5344CB8AC3E}">
        <p14:creationId xmlns:p14="http://schemas.microsoft.com/office/powerpoint/2010/main" val="602307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5609" y="1204315"/>
            <a:ext cx="4066391" cy="4577920"/>
          </a:xfrm>
        </p:spPr>
        <p:txBody>
          <a:bodyPr>
            <a:normAutofit fontScale="85000" lnSpcReduction="20000"/>
          </a:bodyPr>
          <a:lstStyle/>
          <a:p>
            <a:pPr marL="0" indent="0">
              <a:lnSpc>
                <a:spcPct val="130000"/>
              </a:lnSpc>
              <a:spcBef>
                <a:spcPts val="600"/>
              </a:spcBef>
              <a:buNone/>
            </a:pPr>
            <a:r>
              <a:rPr lang="zh-CN" altLang="en-US" sz="3300" dirty="0" smtClean="0">
                <a:solidFill>
                  <a:srgbClr val="C00000"/>
                </a:solidFill>
              </a:rPr>
              <a:t>爱国诗人 闻一多</a:t>
            </a:r>
            <a:endParaRPr lang="en-US" altLang="zh-CN" sz="3300" dirty="0" smtClean="0">
              <a:solidFill>
                <a:srgbClr val="C00000"/>
              </a:solidFill>
            </a:endParaRPr>
          </a:p>
          <a:p>
            <a:pPr>
              <a:lnSpc>
                <a:spcPct val="130000"/>
              </a:lnSpc>
              <a:spcBef>
                <a:spcPts val="600"/>
              </a:spcBef>
            </a:pPr>
            <a:r>
              <a:rPr lang="en-US" altLang="zh-CN" sz="2600" dirty="0" smtClean="0"/>
              <a:t>1912</a:t>
            </a:r>
            <a:r>
              <a:rPr lang="zh-CN" altLang="en-US" sz="2600" dirty="0"/>
              <a:t>年考入清华，</a:t>
            </a:r>
            <a:r>
              <a:rPr lang="zh-CN" altLang="en-US" sz="2600" dirty="0" smtClean="0"/>
              <a:t>特别喜欢中国</a:t>
            </a:r>
            <a:r>
              <a:rPr lang="zh-CN" altLang="en-US" sz="2600" dirty="0"/>
              <a:t>古代诗集、词话、史书</a:t>
            </a:r>
            <a:r>
              <a:rPr lang="zh-CN" altLang="en-US" sz="2600" dirty="0" smtClean="0"/>
              <a:t>。</a:t>
            </a:r>
            <a:endParaRPr lang="en-US" altLang="zh-CN" sz="2600" dirty="0" smtClean="0"/>
          </a:p>
          <a:p>
            <a:pPr>
              <a:lnSpc>
                <a:spcPct val="130000"/>
              </a:lnSpc>
              <a:spcBef>
                <a:spcPts val="600"/>
              </a:spcBef>
            </a:pPr>
            <a:r>
              <a:rPr lang="zh-CN" altLang="en-US" sz="2600" dirty="0" smtClean="0"/>
              <a:t>在</a:t>
            </a:r>
            <a:r>
              <a:rPr lang="zh-CN" altLang="en-US" sz="2600" dirty="0"/>
              <a:t>“五四”当天，他在饭厅门口</a:t>
            </a:r>
            <a:r>
              <a:rPr lang="zh-CN" altLang="en-US" sz="2600" dirty="0" smtClean="0"/>
              <a:t>张贴</a:t>
            </a:r>
            <a:r>
              <a:rPr lang="zh-CN" altLang="en-US" sz="2600" dirty="0"/>
              <a:t>了岳飞</a:t>
            </a:r>
            <a:r>
              <a:rPr lang="en-US" altLang="zh-CN" sz="2600" dirty="0"/>
              <a:t>《</a:t>
            </a:r>
            <a:r>
              <a:rPr lang="zh-CN" altLang="en-US" sz="2600" dirty="0"/>
              <a:t>满江红</a:t>
            </a:r>
            <a:r>
              <a:rPr lang="en-US" altLang="zh-CN" sz="2600" dirty="0"/>
              <a:t>》</a:t>
            </a:r>
            <a:r>
              <a:rPr lang="zh-CN" altLang="en-US" sz="2600" dirty="0" smtClean="0"/>
              <a:t>。</a:t>
            </a:r>
            <a:endParaRPr lang="en-US" altLang="zh-CN" sz="2600" dirty="0" smtClean="0"/>
          </a:p>
          <a:p>
            <a:pPr>
              <a:lnSpc>
                <a:spcPct val="130000"/>
              </a:lnSpc>
              <a:spcBef>
                <a:spcPts val="600"/>
              </a:spcBef>
            </a:pPr>
            <a:r>
              <a:rPr lang="en-US" altLang="zh-CN" sz="2600" dirty="0" smtClean="0"/>
              <a:t>1925</a:t>
            </a:r>
            <a:r>
              <a:rPr lang="zh-CN" altLang="en-US" sz="2600" dirty="0"/>
              <a:t>年，闻一多在美留学时</a:t>
            </a:r>
            <a:r>
              <a:rPr lang="zh-CN" altLang="en-US" sz="2600" dirty="0" smtClean="0"/>
              <a:t>，创作</a:t>
            </a:r>
            <a:r>
              <a:rPr lang="zh-CN" altLang="en-US" sz="2600" dirty="0"/>
              <a:t>了</a:t>
            </a:r>
            <a:r>
              <a:rPr lang="en-US" altLang="zh-CN" sz="2600" dirty="0"/>
              <a:t>《</a:t>
            </a:r>
            <a:r>
              <a:rPr lang="zh-CN" altLang="en-US" sz="2600" dirty="0"/>
              <a:t>七子之歌</a:t>
            </a:r>
            <a:r>
              <a:rPr lang="en-US" altLang="zh-CN" sz="2600" dirty="0"/>
              <a:t>》</a:t>
            </a:r>
            <a:r>
              <a:rPr lang="zh-CN" altLang="en-US" sz="2600" dirty="0" smtClean="0"/>
              <a:t>。</a:t>
            </a:r>
            <a:endParaRPr lang="en-US" altLang="zh-CN" sz="2600" dirty="0" smtClean="0"/>
          </a:p>
          <a:p>
            <a:pPr lvl="1">
              <a:lnSpc>
                <a:spcPct val="130000"/>
              </a:lnSpc>
              <a:spcBef>
                <a:spcPts val="600"/>
              </a:spcBef>
              <a:spcAft>
                <a:spcPts val="0"/>
              </a:spcAft>
            </a:pPr>
            <a:r>
              <a:rPr lang="zh-CN" altLang="en-US" sz="2200" dirty="0" smtClean="0">
                <a:latin typeface="楷体" panose="02010609060101010101" pitchFamily="49" charset="-122"/>
                <a:ea typeface="楷体" panose="02010609060101010101" pitchFamily="49" charset="-122"/>
              </a:rPr>
              <a:t>哪七子？</a:t>
            </a:r>
            <a:r>
              <a:rPr lang="zh-CN" altLang="en-US" sz="1900" dirty="0" smtClean="0">
                <a:latin typeface="楷体" panose="02010609060101010101" pitchFamily="49" charset="-122"/>
                <a:ea typeface="楷体" panose="02010609060101010101" pitchFamily="49" charset="-122"/>
              </a:rPr>
              <a:t>澳门</a:t>
            </a:r>
            <a:r>
              <a:rPr lang="zh-CN" altLang="en-US" sz="1900" dirty="0">
                <a:latin typeface="楷体" panose="02010609060101010101" pitchFamily="49" charset="-122"/>
                <a:ea typeface="楷体" panose="02010609060101010101" pitchFamily="49" charset="-122"/>
              </a:rPr>
              <a:t>、香港、台湾、威海卫、广州湾、九龙、旅大（旅顺</a:t>
            </a:r>
            <a:r>
              <a:rPr lang="en-US" altLang="zh-CN" sz="1900" dirty="0">
                <a:latin typeface="楷体" panose="02010609060101010101" pitchFamily="49" charset="-122"/>
                <a:ea typeface="楷体" panose="02010609060101010101" pitchFamily="49" charset="-122"/>
              </a:rPr>
              <a:t>-</a:t>
            </a:r>
            <a:r>
              <a:rPr lang="zh-CN" altLang="en-US" sz="1900" dirty="0">
                <a:latin typeface="楷体" panose="02010609060101010101" pitchFamily="49" charset="-122"/>
                <a:ea typeface="楷体" panose="02010609060101010101" pitchFamily="49" charset="-122"/>
              </a:rPr>
              <a:t>大连</a:t>
            </a:r>
            <a:r>
              <a:rPr lang="zh-CN" altLang="en-US" sz="1900" dirty="0" smtClean="0">
                <a:latin typeface="楷体" panose="02010609060101010101" pitchFamily="49" charset="-122"/>
                <a:ea typeface="楷体" panose="02010609060101010101" pitchFamily="49" charset="-122"/>
              </a:rPr>
              <a:t>）</a:t>
            </a:r>
            <a:endParaRPr lang="en-US" altLang="zh-CN" sz="1900" dirty="0" smtClean="0">
              <a:latin typeface="楷体" panose="02010609060101010101" pitchFamily="49" charset="-122"/>
              <a:ea typeface="楷体" panose="02010609060101010101" pitchFamily="49" charset="-122"/>
            </a:endParaRPr>
          </a:p>
          <a:p>
            <a:pPr lvl="1">
              <a:lnSpc>
                <a:spcPct val="130000"/>
              </a:lnSpc>
              <a:spcBef>
                <a:spcPts val="600"/>
              </a:spcBef>
              <a:spcAft>
                <a:spcPts val="0"/>
              </a:spcAft>
            </a:pPr>
            <a:r>
              <a:rPr lang="zh-CN" altLang="en-US" sz="1900" dirty="0">
                <a:latin typeface="楷体" panose="02010609060101010101" pitchFamily="49" charset="-122"/>
                <a:ea typeface="楷体" panose="02010609060101010101" pitchFamily="49" charset="-122"/>
              </a:rPr>
              <a:t>七子之</a:t>
            </a:r>
            <a:r>
              <a:rPr lang="zh-CN" altLang="en-US" sz="1900" dirty="0" smtClean="0">
                <a:latin typeface="楷体" panose="02010609060101010101" pitchFamily="49" charset="-122"/>
                <a:ea typeface="楷体" panose="02010609060101010101" pitchFamily="49" charset="-122"/>
              </a:rPr>
              <a:t>歌</a:t>
            </a:r>
            <a:r>
              <a:rPr lang="en-US" altLang="zh-CN" sz="1900" dirty="0" smtClean="0">
                <a:latin typeface="楷体" panose="02010609060101010101" pitchFamily="49" charset="-122"/>
                <a:ea typeface="楷体" panose="02010609060101010101" pitchFamily="49" charset="-122"/>
              </a:rPr>
              <a:t>·</a:t>
            </a:r>
            <a:r>
              <a:rPr lang="zh-CN" altLang="en-US" sz="1900" dirty="0" smtClean="0">
                <a:latin typeface="楷体" panose="02010609060101010101" pitchFamily="49" charset="-122"/>
                <a:ea typeface="楷体" panose="02010609060101010101" pitchFamily="49" charset="-122"/>
              </a:rPr>
              <a:t>澳门</a:t>
            </a:r>
            <a:r>
              <a:rPr lang="zh-CN" altLang="en-US" sz="1900" dirty="0">
                <a:latin typeface="楷体" panose="02010609060101010101" pitchFamily="49" charset="-122"/>
                <a:ea typeface="楷体" panose="02010609060101010101" pitchFamily="49" charset="-122"/>
              </a:rPr>
              <a:t>为</a:t>
            </a:r>
            <a:r>
              <a:rPr lang="zh-CN" altLang="en-US" sz="1900" dirty="0" smtClean="0">
                <a:latin typeface="楷体" panose="02010609060101010101" pitchFamily="49" charset="-122"/>
                <a:ea typeface="楷体" panose="02010609060101010101" pitchFamily="49" charset="-122"/>
              </a:rPr>
              <a:t>澳门回归主题曲</a:t>
            </a:r>
            <a:endParaRPr lang="en-US" altLang="zh-CN" sz="1900" dirty="0">
              <a:latin typeface="楷体" panose="02010609060101010101" pitchFamily="49" charset="-122"/>
              <a:ea typeface="楷体" panose="02010609060101010101" pitchFamily="49" charset="-122"/>
            </a:endParaRPr>
          </a:p>
          <a:p>
            <a:pPr>
              <a:lnSpc>
                <a:spcPct val="130000"/>
              </a:lnSpc>
              <a:spcBef>
                <a:spcPts val="600"/>
              </a:spcBef>
            </a:pPr>
            <a:endParaRPr lang="zh-CN" altLang="en-US" dirty="0"/>
          </a:p>
        </p:txBody>
      </p:sp>
      <p:sp>
        <p:nvSpPr>
          <p:cNvPr id="5" name="标题 1"/>
          <p:cNvSpPr txBox="1">
            <a:spLocks/>
          </p:cNvSpPr>
          <p:nvPr/>
        </p:nvSpPr>
        <p:spPr>
          <a:xfrm>
            <a:off x="591671" y="365127"/>
            <a:ext cx="7923679" cy="706436"/>
          </a:xfrm>
          <a:prstGeom prst="rect">
            <a:avLst/>
          </a:prstGeom>
        </p:spPr>
        <p:txBody>
          <a:bodyPr>
            <a:normAutofit/>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爱国奉献 追求卓越</a:t>
            </a:r>
            <a:endParaRPr lang="zh-CN" dirty="0"/>
          </a:p>
        </p:txBody>
      </p:sp>
      <p:pic>
        <p:nvPicPr>
          <p:cNvPr id="6" name="图片 3" descr="闻一多雕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991" y="1625252"/>
            <a:ext cx="4077513" cy="3290581"/>
          </a:xfrm>
          <a:prstGeom prst="rect">
            <a:avLst/>
          </a:prstGeom>
          <a:ln>
            <a:noFill/>
          </a:ln>
          <a:effectLst>
            <a:outerShdw blurRad="190500" algn="tl" rotWithShape="0">
              <a:srgbClr val="000000">
                <a:alpha val="70000"/>
              </a:srgbClr>
            </a:outerShdw>
          </a:effectLst>
        </p:spPr>
      </p:pic>
      <p:sp>
        <p:nvSpPr>
          <p:cNvPr id="7" name="TextBox 5"/>
          <p:cNvSpPr txBox="1"/>
          <p:nvPr/>
        </p:nvSpPr>
        <p:spPr>
          <a:xfrm>
            <a:off x="3183610" y="4936888"/>
            <a:ext cx="5723721" cy="1200329"/>
          </a:xfrm>
          <a:prstGeom prst="rect">
            <a:avLst/>
          </a:prstGeom>
          <a:noFill/>
          <a:effectLst>
            <a:softEdge rad="127000"/>
          </a:effectLst>
        </p:spPr>
        <p:txBody>
          <a:bodyPr wrap="square">
            <a:spAutoFit/>
          </a:bodyPr>
          <a:lstStyle/>
          <a:p>
            <a:pPr algn="r">
              <a:defRPr/>
            </a:pPr>
            <a:r>
              <a:rPr lang="zh-CN" altLang="en-US" b="1" dirty="0">
                <a:solidFill>
                  <a:srgbClr val="715096"/>
                </a:solidFill>
                <a:latin typeface="楷体" pitchFamily="49" charset="-122"/>
                <a:ea typeface="楷体" pitchFamily="49" charset="-122"/>
              </a:rPr>
              <a:t>位于</a:t>
            </a:r>
            <a:r>
              <a:rPr lang="zh-CN" altLang="en-US" b="1" dirty="0" smtClean="0">
                <a:solidFill>
                  <a:srgbClr val="715096"/>
                </a:solidFill>
                <a:latin typeface="楷体" pitchFamily="49" charset="-122"/>
                <a:ea typeface="楷体" pitchFamily="49" charset="-122"/>
              </a:rPr>
              <a:t>清华大礼堂西侧的闻一多先生雕像</a:t>
            </a:r>
            <a:endParaRPr lang="en-US" altLang="zh-CN" b="1" dirty="0" smtClean="0">
              <a:solidFill>
                <a:srgbClr val="715096"/>
              </a:solidFill>
              <a:latin typeface="楷体" pitchFamily="49" charset="-122"/>
              <a:ea typeface="楷体" pitchFamily="49" charset="-122"/>
            </a:endParaRPr>
          </a:p>
          <a:p>
            <a:pPr algn="r">
              <a:defRPr/>
            </a:pPr>
            <a:r>
              <a:rPr lang="zh-CN" altLang="en-US" b="1" dirty="0" smtClean="0">
                <a:solidFill>
                  <a:srgbClr val="715096"/>
                </a:solidFill>
                <a:latin typeface="楷体" pitchFamily="49" charset="-122"/>
                <a:ea typeface="楷体" pitchFamily="49" charset="-122"/>
              </a:rPr>
              <a:t>诗人的天赋是爱</a:t>
            </a:r>
            <a:endParaRPr lang="en-US" altLang="zh-CN" b="1" dirty="0" smtClean="0">
              <a:solidFill>
                <a:srgbClr val="715096"/>
              </a:solidFill>
              <a:latin typeface="楷体" pitchFamily="49" charset="-122"/>
              <a:ea typeface="楷体" pitchFamily="49" charset="-122"/>
            </a:endParaRPr>
          </a:p>
          <a:p>
            <a:pPr algn="r">
              <a:defRPr/>
            </a:pPr>
            <a:r>
              <a:rPr lang="zh-CN" altLang="en-US" b="1" dirty="0" smtClean="0">
                <a:solidFill>
                  <a:srgbClr val="715096"/>
                </a:solidFill>
                <a:latin typeface="楷体" pitchFamily="49" charset="-122"/>
                <a:ea typeface="楷体" pitchFamily="49" charset="-122"/>
              </a:rPr>
              <a:t>爱他的祖国</a:t>
            </a:r>
            <a:endParaRPr lang="en-US" altLang="zh-CN" b="1" dirty="0" smtClean="0">
              <a:solidFill>
                <a:srgbClr val="715096"/>
              </a:solidFill>
              <a:latin typeface="楷体" pitchFamily="49" charset="-122"/>
              <a:ea typeface="楷体" pitchFamily="49" charset="-122"/>
            </a:endParaRPr>
          </a:p>
          <a:p>
            <a:pPr algn="r">
              <a:defRPr/>
            </a:pPr>
            <a:r>
              <a:rPr lang="zh-CN" altLang="en-US" b="1" dirty="0" smtClean="0">
                <a:solidFill>
                  <a:srgbClr val="715096"/>
                </a:solidFill>
                <a:latin typeface="楷体" pitchFamily="49" charset="-122"/>
                <a:ea typeface="楷体" pitchFamily="49" charset="-122"/>
              </a:rPr>
              <a:t>爱他的人民</a:t>
            </a:r>
            <a:endParaRPr lang="zh-CN" altLang="en-US" b="1" dirty="0">
              <a:solidFill>
                <a:srgbClr val="715096"/>
              </a:solidFill>
              <a:latin typeface="楷体" pitchFamily="49" charset="-122"/>
              <a:ea typeface="楷体" pitchFamily="49" charset="-122"/>
            </a:endParaRPr>
          </a:p>
        </p:txBody>
      </p:sp>
    </p:spTree>
    <p:extLst>
      <p:ext uri="{BB962C8B-B14F-4D97-AF65-F5344CB8AC3E}">
        <p14:creationId xmlns:p14="http://schemas.microsoft.com/office/powerpoint/2010/main" val="41830664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榜首</a:t>
            </a:r>
            <a:r>
              <a:rPr lang="zh-CN" altLang="en-US" sz="3600" b="1" dirty="0" smtClean="0"/>
              <a:t>录取专业覆盖全校</a:t>
            </a:r>
            <a:r>
              <a:rPr lang="zh-CN" altLang="en-US" sz="3600" b="1" dirty="0" smtClean="0">
                <a:solidFill>
                  <a:srgbClr val="C00000"/>
                </a:solidFill>
              </a:rPr>
              <a:t>近半</a:t>
            </a:r>
            <a:r>
              <a:rPr lang="zh-CN" altLang="en-US" sz="3600" b="1" dirty="0" smtClean="0"/>
              <a:t>院系</a:t>
            </a:r>
            <a:endParaRPr lang="zh-CN" altLang="en-US" sz="3600" b="1" dirty="0"/>
          </a:p>
        </p:txBody>
      </p:sp>
      <p:graphicFrame>
        <p:nvGraphicFramePr>
          <p:cNvPr id="5" name="内容占位符 4"/>
          <p:cNvGraphicFramePr>
            <a:graphicFrameLocks noGrp="1"/>
          </p:cNvGraphicFramePr>
          <p:nvPr>
            <p:ph idx="1"/>
            <p:extLst/>
          </p:nvPr>
        </p:nvGraphicFramePr>
        <p:xfrm>
          <a:off x="638355" y="1443618"/>
          <a:ext cx="7876995" cy="47958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503307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628650" y="1988997"/>
            <a:ext cx="7886700" cy="40299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spcBef>
                <a:spcPts val="900"/>
              </a:spcBef>
            </a:pPr>
            <a:endParaRPr lang="en-US" altLang="zh-CN" sz="2000" b="1" dirty="0" smtClean="0">
              <a:solidFill>
                <a:srgbClr val="715096"/>
              </a:solidFill>
              <a:latin typeface="华文中宋" panose="02010600040101010101" pitchFamily="2" charset="-122"/>
              <a:ea typeface="华文中宋" panose="02010600040101010101" pitchFamily="2" charset="-122"/>
            </a:endParaRPr>
          </a:p>
          <a:p>
            <a:pPr marL="342900" lvl="1" indent="-342900">
              <a:spcBef>
                <a:spcPts val="900"/>
              </a:spcBef>
            </a:pPr>
            <a:endParaRPr lang="en-US" altLang="zh-CN" sz="2000" b="1" dirty="0" smtClean="0">
              <a:solidFill>
                <a:srgbClr val="715096"/>
              </a:solidFill>
              <a:latin typeface="华文中宋" panose="02010600040101010101" pitchFamily="2" charset="-122"/>
              <a:ea typeface="华文中宋" panose="02010600040101010101" pitchFamily="2" charset="-122"/>
            </a:endParaRPr>
          </a:p>
          <a:p>
            <a:pPr marL="342900" lvl="1" indent="-342900">
              <a:spcBef>
                <a:spcPts val="900"/>
              </a:spcBef>
            </a:pPr>
            <a:endParaRPr lang="en-US" altLang="zh-CN" sz="2000" b="1" dirty="0">
              <a:solidFill>
                <a:srgbClr val="715096"/>
              </a:solidFill>
              <a:latin typeface="华文中宋" panose="02010600040101010101" pitchFamily="2" charset="-122"/>
              <a:ea typeface="华文中宋" panose="02010600040101010101" pitchFamily="2" charset="-122"/>
            </a:endParaRPr>
          </a:p>
          <a:p>
            <a:pPr marL="342900" lvl="1" indent="-342900">
              <a:spcBef>
                <a:spcPts val="900"/>
              </a:spcBef>
            </a:pPr>
            <a:endParaRPr lang="en-US" altLang="zh-CN" sz="2000" b="1" dirty="0" smtClean="0">
              <a:solidFill>
                <a:srgbClr val="715096"/>
              </a:solidFill>
              <a:latin typeface="华文中宋" panose="02010600040101010101" pitchFamily="2" charset="-122"/>
              <a:ea typeface="华文中宋" panose="02010600040101010101" pitchFamily="2" charset="-122"/>
            </a:endParaRPr>
          </a:p>
          <a:p>
            <a:pPr marL="342900" lvl="1" indent="-342900">
              <a:spcBef>
                <a:spcPts val="900"/>
              </a:spcBef>
            </a:pPr>
            <a:endParaRPr lang="en-US" altLang="zh-CN" sz="2000" b="1" dirty="0">
              <a:solidFill>
                <a:srgbClr val="715096"/>
              </a:solidFill>
              <a:latin typeface="华文中宋" panose="02010600040101010101" pitchFamily="2" charset="-122"/>
              <a:ea typeface="华文中宋" panose="02010600040101010101" pitchFamily="2" charset="-122"/>
            </a:endParaRPr>
          </a:p>
          <a:p>
            <a:pPr marL="342900" lvl="1" indent="-342900">
              <a:spcBef>
                <a:spcPts val="900"/>
              </a:spcBef>
            </a:pPr>
            <a:endParaRPr lang="en-US" altLang="zh-CN" sz="2000" b="1" dirty="0" smtClean="0">
              <a:solidFill>
                <a:srgbClr val="715096"/>
              </a:solidFill>
              <a:latin typeface="华文中宋" panose="02010600040101010101" pitchFamily="2" charset="-122"/>
              <a:ea typeface="华文中宋" panose="02010600040101010101" pitchFamily="2" charset="-122"/>
            </a:endParaRPr>
          </a:p>
          <a:p>
            <a:pPr marL="342900" lvl="1" indent="-342900">
              <a:spcBef>
                <a:spcPts val="900"/>
              </a:spcBef>
            </a:pPr>
            <a:endParaRPr lang="en-US" altLang="zh-CN" sz="2000" b="1" dirty="0">
              <a:solidFill>
                <a:srgbClr val="715096"/>
              </a:solidFill>
              <a:latin typeface="华文中宋" panose="02010600040101010101" pitchFamily="2" charset="-122"/>
              <a:ea typeface="华文中宋" panose="02010600040101010101" pitchFamily="2" charset="-122"/>
            </a:endParaRPr>
          </a:p>
          <a:p>
            <a:pPr marL="342900" lvl="1" indent="-342900">
              <a:spcBef>
                <a:spcPts val="900"/>
              </a:spcBef>
            </a:pPr>
            <a:endParaRPr lang="en-US" altLang="zh-CN" sz="2000" b="1" dirty="0" smtClean="0">
              <a:solidFill>
                <a:srgbClr val="715096"/>
              </a:solidFill>
              <a:latin typeface="华文中宋" panose="02010600040101010101" pitchFamily="2" charset="-122"/>
              <a:ea typeface="华文中宋" panose="02010600040101010101" pitchFamily="2" charset="-122"/>
            </a:endParaRPr>
          </a:p>
          <a:p>
            <a:pPr marL="342900" lvl="1" indent="-342900">
              <a:spcBef>
                <a:spcPts val="900"/>
              </a:spcBef>
            </a:pPr>
            <a:endParaRPr lang="en-US" altLang="zh-CN" sz="2000" b="1" dirty="0" smtClean="0">
              <a:solidFill>
                <a:srgbClr val="715096"/>
              </a:solidFill>
              <a:latin typeface="华文中宋" panose="02010600040101010101" pitchFamily="2" charset="-122"/>
              <a:ea typeface="华文中宋" panose="02010600040101010101" pitchFamily="2" charset="-122"/>
            </a:endParaRPr>
          </a:p>
        </p:txBody>
      </p:sp>
      <p:sp>
        <p:nvSpPr>
          <p:cNvPr id="7" name="标题 1"/>
          <p:cNvSpPr txBox="1">
            <a:spLocks/>
          </p:cNvSpPr>
          <p:nvPr/>
        </p:nvSpPr>
        <p:spPr>
          <a:xfrm>
            <a:off x="628650" y="365127"/>
            <a:ext cx="7886700" cy="706436"/>
          </a:xfrm>
          <a:prstGeom prst="rect">
            <a:avLst/>
          </a:prstGeom>
        </p:spPr>
        <p:txBody>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dirty="0" smtClean="0"/>
              <a:t>如何</a:t>
            </a:r>
            <a:r>
              <a:rPr lang="zh-CN" altLang="en-US" dirty="0"/>
              <a:t>填报专业志愿</a:t>
            </a:r>
          </a:p>
        </p:txBody>
      </p:sp>
      <p:graphicFrame>
        <p:nvGraphicFramePr>
          <p:cNvPr id="2" name="图示 1"/>
          <p:cNvGraphicFramePr/>
          <p:nvPr>
            <p:extLst/>
          </p:nvPr>
        </p:nvGraphicFramePr>
        <p:xfrm>
          <a:off x="732167" y="1566304"/>
          <a:ext cx="5049328" cy="3048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561340" y="2627760"/>
            <a:ext cx="2954010" cy="830997"/>
          </a:xfrm>
          <a:prstGeom prst="rect">
            <a:avLst/>
          </a:prstGeom>
        </p:spPr>
        <p:txBody>
          <a:bodyPr wrap="square">
            <a:spAutoFit/>
          </a:bodyPr>
          <a:lstStyle/>
          <a:p>
            <a:pPr marL="0" lvl="1" indent="-342900">
              <a:spcBef>
                <a:spcPts val="900"/>
              </a:spcBef>
            </a:pPr>
            <a:r>
              <a:rPr lang="zh-CN" altLang="en-US" sz="2400" b="1" dirty="0">
                <a:solidFill>
                  <a:srgbClr val="715096"/>
                </a:solidFill>
                <a:latin typeface="华文中宋" panose="02010600040101010101" pitchFamily="2" charset="-122"/>
                <a:ea typeface="华文中宋" panose="02010600040101010101" pitchFamily="2" charset="-122"/>
              </a:rPr>
              <a:t>清华的专业没有好坏，只有冷热的区别</a:t>
            </a:r>
            <a:endParaRPr lang="en-US" altLang="zh-CN" sz="2400" b="1" dirty="0">
              <a:solidFill>
                <a:srgbClr val="715096"/>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860606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2016</a:t>
            </a:r>
            <a:r>
              <a:rPr lang="zh-CN" altLang="en-US" dirty="0" smtClean="0"/>
              <a:t>录取统计</a:t>
            </a:r>
            <a:r>
              <a:rPr lang="en-US" altLang="zh-CN" dirty="0" smtClean="0"/>
              <a:t>-</a:t>
            </a:r>
            <a:r>
              <a:rPr lang="zh-CN" altLang="en-US" dirty="0" smtClean="0"/>
              <a:t>高分段情况</a:t>
            </a:r>
            <a:endParaRPr lang="zh-CN" altLang="en-US" dirty="0"/>
          </a:p>
        </p:txBody>
      </p:sp>
      <p:sp>
        <p:nvSpPr>
          <p:cNvPr id="3" name="内容占位符 2"/>
          <p:cNvSpPr>
            <a:spLocks noGrp="1"/>
          </p:cNvSpPr>
          <p:nvPr>
            <p:ph idx="1"/>
          </p:nvPr>
        </p:nvSpPr>
        <p:spPr/>
        <p:txBody>
          <a:bodyPr>
            <a:normAutofit/>
          </a:bodyPr>
          <a:lstStyle/>
          <a:p>
            <a:r>
              <a:rPr lang="zh-CN" altLang="en-US" dirty="0"/>
              <a:t>文理科分数线情况</a:t>
            </a:r>
            <a:endParaRPr lang="en-US" altLang="zh-CN" dirty="0"/>
          </a:p>
          <a:p>
            <a:pPr lvl="1"/>
            <a:r>
              <a:rPr lang="zh-CN" altLang="en-US" dirty="0"/>
              <a:t>理科分数线</a:t>
            </a:r>
            <a:r>
              <a:rPr lang="en-US" altLang="zh-CN" dirty="0" smtClean="0"/>
              <a:t>14</a:t>
            </a:r>
            <a:r>
              <a:rPr lang="zh-CN" altLang="en-US" dirty="0" smtClean="0"/>
              <a:t>个</a:t>
            </a:r>
            <a:r>
              <a:rPr lang="zh-CN" altLang="en-US" dirty="0"/>
              <a:t>省份全国</a:t>
            </a:r>
            <a:r>
              <a:rPr lang="zh-CN" altLang="en-US" dirty="0" smtClean="0"/>
              <a:t>最高</a:t>
            </a:r>
            <a:endParaRPr lang="en-US" altLang="zh-CN" dirty="0" smtClean="0"/>
          </a:p>
          <a:p>
            <a:pPr lvl="1"/>
            <a:r>
              <a:rPr lang="zh-CN" altLang="en-US" dirty="0" smtClean="0"/>
              <a:t>文科</a:t>
            </a:r>
            <a:r>
              <a:rPr lang="zh-CN" altLang="en-US" dirty="0"/>
              <a:t>分数线</a:t>
            </a:r>
            <a:r>
              <a:rPr lang="en-US" altLang="zh-CN" dirty="0"/>
              <a:t>26</a:t>
            </a:r>
            <a:r>
              <a:rPr lang="zh-CN" altLang="en-US" dirty="0"/>
              <a:t>个省份全国</a:t>
            </a:r>
            <a:r>
              <a:rPr lang="zh-CN" altLang="en-US" dirty="0" smtClean="0"/>
              <a:t>最高</a:t>
            </a:r>
            <a:endParaRPr lang="en-US" altLang="zh-CN" dirty="0" smtClean="0"/>
          </a:p>
          <a:p>
            <a:r>
              <a:rPr lang="zh-CN" altLang="en-US" dirty="0" smtClean="0"/>
              <a:t>文理科前十名情况</a:t>
            </a:r>
            <a:endParaRPr lang="en-US" altLang="zh-CN" dirty="0" smtClean="0"/>
          </a:p>
          <a:p>
            <a:pPr lvl="1"/>
            <a:r>
              <a:rPr lang="zh-CN" altLang="en-US" dirty="0" smtClean="0"/>
              <a:t>理科前十名录取六成，共录取</a:t>
            </a:r>
            <a:r>
              <a:rPr lang="en-US" altLang="zh-CN" dirty="0" smtClean="0"/>
              <a:t>190</a:t>
            </a:r>
            <a:r>
              <a:rPr lang="zh-CN" altLang="en-US" dirty="0" smtClean="0"/>
              <a:t>人</a:t>
            </a:r>
            <a:endParaRPr lang="en-US" altLang="zh-CN" dirty="0" smtClean="0"/>
          </a:p>
          <a:p>
            <a:pPr lvl="1"/>
            <a:r>
              <a:rPr lang="zh-CN" altLang="en-US" dirty="0" smtClean="0"/>
              <a:t>文科一批录取的学生中，前十名超过七成</a:t>
            </a:r>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37449407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留学生招生</a:t>
            </a:r>
          </a:p>
        </p:txBody>
      </p:sp>
      <p:sp>
        <p:nvSpPr>
          <p:cNvPr id="3" name="内容占位符 2"/>
          <p:cNvSpPr>
            <a:spLocks noGrp="1"/>
          </p:cNvSpPr>
          <p:nvPr>
            <p:ph idx="1"/>
          </p:nvPr>
        </p:nvSpPr>
        <p:spPr/>
        <p:txBody>
          <a:bodyPr>
            <a:normAutofit fontScale="92500" lnSpcReduction="20000"/>
          </a:bodyPr>
          <a:lstStyle/>
          <a:p>
            <a:r>
              <a:rPr lang="zh-CN" altLang="en-US" dirty="0"/>
              <a:t>共录取</a:t>
            </a:r>
            <a:r>
              <a:rPr lang="en-US" altLang="zh-CN" dirty="0"/>
              <a:t>286</a:t>
            </a:r>
            <a:r>
              <a:rPr lang="zh-CN" altLang="en-US" dirty="0"/>
              <a:t>人，分</a:t>
            </a:r>
            <a:r>
              <a:rPr lang="en-US" altLang="zh-CN" dirty="0"/>
              <a:t>4</a:t>
            </a:r>
            <a:r>
              <a:rPr lang="zh-CN" altLang="en-US" dirty="0"/>
              <a:t>个录取类型</a:t>
            </a:r>
          </a:p>
          <a:p>
            <a:pPr lvl="1"/>
            <a:r>
              <a:rPr lang="zh-CN" altLang="en-US" dirty="0"/>
              <a:t>入学考试录取</a:t>
            </a:r>
            <a:r>
              <a:rPr lang="en-US" altLang="zh-CN" dirty="0"/>
              <a:t>253</a:t>
            </a:r>
            <a:r>
              <a:rPr lang="zh-CN" altLang="en-US" dirty="0"/>
              <a:t>人</a:t>
            </a:r>
          </a:p>
          <a:p>
            <a:pPr lvl="1"/>
            <a:r>
              <a:rPr lang="zh-CN" altLang="en-US" dirty="0"/>
              <a:t>免笔试录取</a:t>
            </a:r>
            <a:r>
              <a:rPr lang="en-US" altLang="zh-CN" dirty="0"/>
              <a:t>2</a:t>
            </a:r>
            <a:r>
              <a:rPr lang="zh-CN" altLang="en-US" dirty="0"/>
              <a:t>人</a:t>
            </a:r>
          </a:p>
          <a:p>
            <a:pPr lvl="1"/>
            <a:r>
              <a:rPr lang="zh-CN" altLang="en-US" dirty="0"/>
              <a:t>国外免试推荐录取</a:t>
            </a:r>
            <a:r>
              <a:rPr lang="en-US" altLang="zh-CN" dirty="0"/>
              <a:t>29</a:t>
            </a:r>
            <a:r>
              <a:rPr lang="zh-CN" altLang="en-US" dirty="0"/>
              <a:t>人</a:t>
            </a:r>
          </a:p>
          <a:p>
            <a:pPr lvl="1"/>
            <a:r>
              <a:rPr lang="en-US" altLang="zh-CN" dirty="0"/>
              <a:t>CSC</a:t>
            </a:r>
            <a:r>
              <a:rPr lang="zh-CN" altLang="en-US" dirty="0"/>
              <a:t>奖学金生录取</a:t>
            </a:r>
            <a:r>
              <a:rPr lang="en-US" altLang="zh-CN" dirty="0"/>
              <a:t>2</a:t>
            </a:r>
            <a:r>
              <a:rPr lang="zh-CN" altLang="en-US" dirty="0"/>
              <a:t>人</a:t>
            </a:r>
          </a:p>
          <a:p>
            <a:pPr fontAlgn="ctr"/>
            <a:r>
              <a:rPr lang="zh-CN" altLang="en-US" dirty="0" smtClean="0"/>
              <a:t>来自</a:t>
            </a:r>
            <a:r>
              <a:rPr lang="en-US" altLang="zh-CN" dirty="0" smtClean="0"/>
              <a:t>23</a:t>
            </a:r>
            <a:r>
              <a:rPr lang="zh-CN" altLang="en-US" dirty="0" smtClean="0"/>
              <a:t>个国家</a:t>
            </a:r>
            <a:endParaRPr lang="en-US" altLang="zh-CN" dirty="0" smtClean="0"/>
          </a:p>
          <a:p>
            <a:pPr lvl="1" fontAlgn="ctr"/>
            <a:r>
              <a:rPr lang="zh-CN" altLang="zh-CN" dirty="0" smtClean="0"/>
              <a:t>韩国</a:t>
            </a:r>
            <a:r>
              <a:rPr lang="zh-CN" altLang="en-US" dirty="0"/>
              <a:t>、</a:t>
            </a:r>
            <a:r>
              <a:rPr lang="zh-CN" altLang="zh-CN" dirty="0" smtClean="0"/>
              <a:t>马来西亚</a:t>
            </a:r>
            <a:r>
              <a:rPr lang="zh-CN" altLang="en-US" dirty="0" smtClean="0"/>
              <a:t>、</a:t>
            </a:r>
            <a:r>
              <a:rPr lang="zh-CN" altLang="zh-CN" dirty="0" smtClean="0"/>
              <a:t>日本</a:t>
            </a:r>
            <a:r>
              <a:rPr lang="zh-CN" altLang="en-US" dirty="0" smtClean="0"/>
              <a:t>、</a:t>
            </a:r>
            <a:r>
              <a:rPr lang="zh-CN" altLang="zh-CN" dirty="0" smtClean="0"/>
              <a:t>美国</a:t>
            </a:r>
            <a:r>
              <a:rPr lang="zh-CN" altLang="en-US" dirty="0"/>
              <a:t>、</a:t>
            </a:r>
            <a:r>
              <a:rPr lang="zh-CN" altLang="zh-CN" dirty="0" smtClean="0"/>
              <a:t>巴西</a:t>
            </a:r>
            <a:r>
              <a:rPr lang="zh-CN" altLang="en-US" dirty="0" smtClean="0"/>
              <a:t>、</a:t>
            </a:r>
            <a:r>
              <a:rPr lang="zh-CN" altLang="zh-CN" dirty="0" smtClean="0"/>
              <a:t>朝鲜</a:t>
            </a:r>
            <a:r>
              <a:rPr lang="zh-CN" altLang="en-US" dirty="0" smtClean="0"/>
              <a:t>、</a:t>
            </a:r>
            <a:r>
              <a:rPr lang="zh-CN" altLang="zh-CN" dirty="0" smtClean="0"/>
              <a:t>泰国</a:t>
            </a:r>
            <a:r>
              <a:rPr lang="zh-CN" altLang="en-US" dirty="0" smtClean="0"/>
              <a:t>、</a:t>
            </a:r>
            <a:r>
              <a:rPr lang="zh-CN" altLang="zh-CN" dirty="0" smtClean="0"/>
              <a:t>俄罗斯</a:t>
            </a:r>
            <a:r>
              <a:rPr lang="zh-CN" altLang="en-US" dirty="0" smtClean="0"/>
              <a:t>、</a:t>
            </a:r>
            <a:r>
              <a:rPr lang="zh-CN" altLang="zh-CN" dirty="0" smtClean="0"/>
              <a:t>菲律宾</a:t>
            </a:r>
            <a:r>
              <a:rPr lang="zh-CN" altLang="en-US" dirty="0" smtClean="0"/>
              <a:t>、</a:t>
            </a:r>
            <a:r>
              <a:rPr lang="zh-CN" altLang="zh-CN" dirty="0" smtClean="0"/>
              <a:t>缅甸</a:t>
            </a:r>
            <a:r>
              <a:rPr lang="zh-CN" altLang="en-US" dirty="0" smtClean="0"/>
              <a:t>、</a:t>
            </a:r>
            <a:r>
              <a:rPr lang="zh-CN" altLang="zh-CN" dirty="0" smtClean="0"/>
              <a:t>印度尼西亚</a:t>
            </a:r>
            <a:r>
              <a:rPr lang="zh-CN" altLang="en-US" dirty="0" smtClean="0"/>
              <a:t>、</a:t>
            </a:r>
            <a:r>
              <a:rPr lang="zh-CN" altLang="zh-CN" dirty="0" smtClean="0"/>
              <a:t>新西兰</a:t>
            </a:r>
            <a:r>
              <a:rPr lang="zh-CN" altLang="en-US" dirty="0" smtClean="0"/>
              <a:t>、</a:t>
            </a:r>
            <a:r>
              <a:rPr lang="zh-CN" altLang="zh-CN" dirty="0" smtClean="0"/>
              <a:t>阿根廷</a:t>
            </a:r>
            <a:r>
              <a:rPr lang="zh-CN" altLang="en-US" dirty="0" smtClean="0"/>
              <a:t>、</a:t>
            </a:r>
            <a:r>
              <a:rPr lang="zh-CN" altLang="zh-CN" dirty="0" smtClean="0"/>
              <a:t>法国</a:t>
            </a:r>
            <a:r>
              <a:rPr lang="zh-CN" altLang="en-US" dirty="0" smtClean="0"/>
              <a:t>、</a:t>
            </a:r>
            <a:r>
              <a:rPr lang="zh-CN" altLang="zh-CN" dirty="0" smtClean="0"/>
              <a:t>秘鲁</a:t>
            </a:r>
            <a:r>
              <a:rPr lang="zh-CN" altLang="en-US" dirty="0" smtClean="0"/>
              <a:t>、</a:t>
            </a:r>
            <a:r>
              <a:rPr lang="zh-CN" altLang="zh-CN" dirty="0" smtClean="0"/>
              <a:t>哥斯达黎加</a:t>
            </a:r>
            <a:r>
              <a:rPr lang="zh-CN" altLang="en-US" dirty="0" smtClean="0"/>
              <a:t>、</a:t>
            </a:r>
            <a:r>
              <a:rPr lang="zh-CN" altLang="zh-CN" dirty="0" smtClean="0"/>
              <a:t>古巴</a:t>
            </a:r>
            <a:r>
              <a:rPr lang="zh-CN" altLang="en-US" dirty="0" smtClean="0"/>
              <a:t>、</a:t>
            </a:r>
            <a:r>
              <a:rPr lang="zh-CN" altLang="zh-CN" dirty="0" smtClean="0"/>
              <a:t>加拿大</a:t>
            </a:r>
            <a:r>
              <a:rPr lang="zh-CN" altLang="en-US" dirty="0" smtClean="0"/>
              <a:t>、</a:t>
            </a:r>
            <a:r>
              <a:rPr lang="zh-CN" altLang="zh-CN" dirty="0" smtClean="0"/>
              <a:t>津巴布韦</a:t>
            </a:r>
            <a:r>
              <a:rPr lang="zh-CN" altLang="en-US" dirty="0" smtClean="0"/>
              <a:t>、</a:t>
            </a:r>
            <a:r>
              <a:rPr lang="zh-CN" altLang="zh-CN" dirty="0" smtClean="0"/>
              <a:t>南非</a:t>
            </a:r>
            <a:r>
              <a:rPr lang="zh-CN" altLang="en-US" dirty="0" smtClean="0"/>
              <a:t>、</a:t>
            </a:r>
            <a:r>
              <a:rPr lang="zh-CN" altLang="zh-CN" dirty="0" smtClean="0"/>
              <a:t>西班牙</a:t>
            </a:r>
            <a:r>
              <a:rPr lang="zh-CN" altLang="en-US" dirty="0" smtClean="0"/>
              <a:t>、</a:t>
            </a:r>
            <a:r>
              <a:rPr lang="zh-CN" altLang="zh-CN" dirty="0" smtClean="0"/>
              <a:t>新加坡</a:t>
            </a:r>
            <a:r>
              <a:rPr lang="zh-CN" altLang="en-US" dirty="0" smtClean="0"/>
              <a:t>、</a:t>
            </a:r>
            <a:r>
              <a:rPr lang="zh-CN" altLang="zh-CN" dirty="0" smtClean="0"/>
              <a:t>意大利</a:t>
            </a:r>
            <a:endParaRPr lang="zh-CN" altLang="en-US" dirty="0"/>
          </a:p>
        </p:txBody>
      </p:sp>
    </p:spTree>
    <p:extLst>
      <p:ext uri="{BB962C8B-B14F-4D97-AF65-F5344CB8AC3E}">
        <p14:creationId xmlns:p14="http://schemas.microsoft.com/office/powerpoint/2010/main" val="33964441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378457" y="2532254"/>
            <a:ext cx="5996704" cy="1344801"/>
          </a:xfrm>
          <a:prstGeom prst="rect">
            <a:avLst/>
          </a:prstGeom>
        </p:spPr>
        <p:txBody>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r>
              <a:rPr lang="zh-CN" altLang="en-US" sz="4400" dirty="0" smtClean="0"/>
              <a:t>清华自主选拔体系简介</a:t>
            </a:r>
            <a:endParaRPr lang="en-US" altLang="zh-CN" sz="4400" dirty="0" smtClean="0"/>
          </a:p>
          <a:p>
            <a:pPr>
              <a:lnSpc>
                <a:spcPct val="100000"/>
              </a:lnSpc>
              <a:spcBef>
                <a:spcPts val="600"/>
              </a:spcBef>
            </a:pPr>
            <a:r>
              <a:rPr lang="zh-CN" altLang="en-US" sz="3200" dirty="0" smtClean="0"/>
              <a:t>“不要错过这个重头戏！”</a:t>
            </a:r>
            <a:endParaRPr lang="zh-CN" altLang="en-US" sz="3200" dirty="0"/>
          </a:p>
        </p:txBody>
      </p:sp>
    </p:spTree>
    <p:extLst>
      <p:ext uri="{BB962C8B-B14F-4D97-AF65-F5344CB8AC3E}">
        <p14:creationId xmlns:p14="http://schemas.microsoft.com/office/powerpoint/2010/main" val="11864341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清华自主选拔体系</a:t>
            </a:r>
            <a:endParaRPr lang="zh-CN" altLang="en-US" dirty="0"/>
          </a:p>
        </p:txBody>
      </p:sp>
      <p:graphicFrame>
        <p:nvGraphicFramePr>
          <p:cNvPr id="4" name="内容占位符 3"/>
          <p:cNvGraphicFramePr>
            <a:graphicFrameLocks noGrp="1"/>
          </p:cNvGraphicFramePr>
          <p:nvPr>
            <p:ph idx="1"/>
            <p:extLst/>
          </p:nvPr>
        </p:nvGraphicFramePr>
        <p:xfrm>
          <a:off x="628650" y="1278384"/>
          <a:ext cx="7886700" cy="3648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内容占位符 2"/>
          <p:cNvSpPr txBox="1">
            <a:spLocks/>
          </p:cNvSpPr>
          <p:nvPr/>
        </p:nvSpPr>
        <p:spPr>
          <a:xfrm>
            <a:off x="481428" y="4785064"/>
            <a:ext cx="2584143" cy="1740394"/>
          </a:xfrm>
          <a:prstGeom prst="rect">
            <a:avLst/>
          </a:prstGeom>
        </p:spPr>
        <p:txBody>
          <a:bodyPr vert="horz" lIns="91440" tIns="45720" rIns="91440" bIns="45720" rtlCol="0">
            <a:normAutofit/>
          </a:bodyPr>
          <a:lstStyle>
            <a:lvl1pPr marL="360000" indent="-360000" algn="l" defTabSz="914400" rtl="0" eaLnBrk="1" latinLnBrk="0" hangingPunct="1">
              <a:lnSpc>
                <a:spcPct val="110000"/>
              </a:lnSpc>
              <a:spcBef>
                <a:spcPts val="1200"/>
              </a:spcBef>
              <a:buFont typeface="Arial" panose="020B0604020202020204" pitchFamily="34" charset="0"/>
              <a:buChar char="•"/>
              <a:defRPr lang="zh-CN" altLang="en-US" sz="3200" b="1" kern="1200" dirty="0" smtClean="0">
                <a:solidFill>
                  <a:srgbClr val="715096"/>
                </a:solidFill>
                <a:latin typeface="华文中宋" panose="02010600040101010101" pitchFamily="2" charset="-122"/>
                <a:ea typeface="华文中宋" panose="02010600040101010101" pitchFamily="2" charset="-122"/>
                <a:cs typeface="+mn-cs"/>
              </a:defRPr>
            </a:lvl1pPr>
            <a:lvl2pPr marL="720000" indent="-360000" algn="l" defTabSz="914400" rtl="0" eaLnBrk="1" latinLnBrk="0" hangingPunct="1">
              <a:lnSpc>
                <a:spcPct val="100000"/>
              </a:lnSpc>
              <a:spcBef>
                <a:spcPts val="12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2pPr>
            <a:lvl3pPr marL="1152000" indent="-228600" algn="l" defTabSz="914400" rtl="0" eaLnBrk="1" latinLnBrk="0" hangingPunct="1">
              <a:lnSpc>
                <a:spcPct val="90000"/>
              </a:lnSpc>
              <a:spcBef>
                <a:spcPts val="600"/>
              </a:spcBef>
              <a:buFont typeface="Arial" panose="020B0604020202020204" pitchFamily="34" charset="0"/>
              <a:buChar char="•"/>
              <a:defRPr sz="2000" b="1" kern="1200">
                <a:solidFill>
                  <a:schemeClr val="tx1"/>
                </a:solidFill>
                <a:latin typeface="华文仿宋" panose="02010600040101010101" pitchFamily="2" charset="-122"/>
                <a:ea typeface="华文仿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200" dirty="0" smtClean="0"/>
              <a:t>领军人才选拔全面覆盖</a:t>
            </a:r>
          </a:p>
          <a:p>
            <a:pPr marL="0" indent="0">
              <a:buFont typeface="Arial" panose="020B0604020202020204" pitchFamily="34" charset="0"/>
              <a:buNone/>
            </a:pPr>
            <a:r>
              <a:rPr lang="zh-CN" altLang="en-US" sz="1200" b="0" dirty="0" smtClean="0">
                <a:solidFill>
                  <a:schemeClr val="tx1"/>
                </a:solidFill>
              </a:rPr>
              <a:t>招生组全面考察领军人才候选人</a:t>
            </a:r>
          </a:p>
          <a:p>
            <a:pPr marL="0" indent="0">
              <a:buFont typeface="Arial" panose="020B0604020202020204" pitchFamily="34" charset="0"/>
              <a:buNone/>
            </a:pPr>
            <a:r>
              <a:rPr lang="zh-CN" altLang="en-US" sz="1200" b="0" dirty="0" smtClean="0">
                <a:solidFill>
                  <a:schemeClr val="tx1"/>
                </a:solidFill>
              </a:rPr>
              <a:t>经评审会决定领军“优秀”人选</a:t>
            </a:r>
          </a:p>
          <a:p>
            <a:pPr marL="0" indent="0">
              <a:buFont typeface="Arial" panose="020B0604020202020204" pitchFamily="34" charset="0"/>
              <a:buNone/>
            </a:pPr>
            <a:r>
              <a:rPr lang="zh-CN" altLang="en-US" sz="1200" b="0" dirty="0" smtClean="0">
                <a:solidFill>
                  <a:schemeClr val="tx1"/>
                </a:solidFill>
              </a:rPr>
              <a:t>经中学推荐、招生组考察、专家组综合评价决定领军初审入围名单</a:t>
            </a:r>
            <a:endParaRPr lang="zh-CN" altLang="en-US" sz="1200" dirty="0" smtClean="0"/>
          </a:p>
          <a:p>
            <a:pPr lvl="1"/>
            <a:endParaRPr lang="zh-CN" altLang="en-US" sz="1000" dirty="0"/>
          </a:p>
        </p:txBody>
      </p:sp>
      <p:sp>
        <p:nvSpPr>
          <p:cNvPr id="6" name="内容占位符 2"/>
          <p:cNvSpPr txBox="1">
            <a:spLocks/>
          </p:cNvSpPr>
          <p:nvPr/>
        </p:nvSpPr>
        <p:spPr>
          <a:xfrm>
            <a:off x="3494470" y="4665585"/>
            <a:ext cx="2601529" cy="1859873"/>
          </a:xfrm>
          <a:prstGeom prst="rect">
            <a:avLst/>
          </a:prstGeom>
        </p:spPr>
        <p:txBody>
          <a:bodyPr vert="horz" lIns="91440" tIns="45720" rIns="91440" bIns="45720" rtlCol="0">
            <a:noAutofit/>
          </a:bodyPr>
          <a:lstStyle>
            <a:lvl1pPr marL="360000" indent="-360000" algn="l" defTabSz="914400" rtl="0" eaLnBrk="1" latinLnBrk="0" hangingPunct="1">
              <a:lnSpc>
                <a:spcPct val="110000"/>
              </a:lnSpc>
              <a:spcBef>
                <a:spcPts val="1200"/>
              </a:spcBef>
              <a:buFont typeface="Arial" panose="020B0604020202020204" pitchFamily="34" charset="0"/>
              <a:buChar char="•"/>
              <a:defRPr lang="zh-CN" altLang="en-US" sz="3200" b="1" kern="1200" dirty="0" smtClean="0">
                <a:solidFill>
                  <a:srgbClr val="715096"/>
                </a:solidFill>
                <a:latin typeface="华文中宋" panose="02010600040101010101" pitchFamily="2" charset="-122"/>
                <a:ea typeface="华文中宋" panose="02010600040101010101" pitchFamily="2" charset="-122"/>
                <a:cs typeface="+mn-cs"/>
              </a:defRPr>
            </a:lvl1pPr>
            <a:lvl2pPr marL="720000" indent="-360000" algn="l" defTabSz="914400" rtl="0" eaLnBrk="1" latinLnBrk="0" hangingPunct="1">
              <a:lnSpc>
                <a:spcPct val="100000"/>
              </a:lnSpc>
              <a:spcBef>
                <a:spcPts val="12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2pPr>
            <a:lvl3pPr marL="1152000" indent="-228600" algn="l" defTabSz="914400" rtl="0" eaLnBrk="1" latinLnBrk="0" hangingPunct="1">
              <a:lnSpc>
                <a:spcPct val="90000"/>
              </a:lnSpc>
              <a:spcBef>
                <a:spcPts val="600"/>
              </a:spcBef>
              <a:buFont typeface="Arial" panose="020B0604020202020204" pitchFamily="34" charset="0"/>
              <a:buChar char="•"/>
              <a:defRPr sz="2000" b="1" kern="1200">
                <a:solidFill>
                  <a:schemeClr val="tx1"/>
                </a:solidFill>
                <a:latin typeface="华文仿宋" panose="02010600040101010101" pitchFamily="2" charset="-122"/>
                <a:ea typeface="华文仿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200" dirty="0"/>
              <a:t>自主招生特点突出</a:t>
            </a:r>
          </a:p>
          <a:p>
            <a:pPr marL="0" indent="0">
              <a:buNone/>
            </a:pPr>
            <a:r>
              <a:rPr lang="zh-CN" altLang="en-US" sz="1200" b="0" dirty="0">
                <a:solidFill>
                  <a:schemeClr val="tx1"/>
                </a:solidFill>
              </a:rPr>
              <a:t>对接学科优秀及特长突出的拔尖计划学生</a:t>
            </a:r>
          </a:p>
          <a:p>
            <a:pPr marL="0" indent="0">
              <a:buNone/>
            </a:pPr>
            <a:r>
              <a:rPr lang="zh-CN" altLang="en-US" sz="1200" b="0" dirty="0">
                <a:solidFill>
                  <a:schemeClr val="tx1"/>
                </a:solidFill>
              </a:rPr>
              <a:t>具备较高的学科竞赛成绩，杰出的研究成果或者突出的个人才能</a:t>
            </a:r>
          </a:p>
          <a:p>
            <a:pPr marL="0" indent="0">
              <a:buNone/>
            </a:pPr>
            <a:r>
              <a:rPr lang="zh-CN" altLang="en-US" sz="1200" b="0" dirty="0">
                <a:solidFill>
                  <a:schemeClr val="tx1"/>
                </a:solidFill>
              </a:rPr>
              <a:t>经各学科专业专家组深度</a:t>
            </a:r>
            <a:r>
              <a:rPr lang="zh-CN" altLang="en-US" sz="1200" b="0" dirty="0" smtClean="0">
                <a:solidFill>
                  <a:schemeClr val="tx1"/>
                </a:solidFill>
              </a:rPr>
              <a:t>评审</a:t>
            </a:r>
            <a:endParaRPr lang="zh-CN" altLang="en-US" sz="1600" dirty="0"/>
          </a:p>
        </p:txBody>
      </p:sp>
      <p:sp>
        <p:nvSpPr>
          <p:cNvPr id="7" name="内容占位符 2"/>
          <p:cNvSpPr txBox="1">
            <a:spLocks/>
          </p:cNvSpPr>
          <p:nvPr/>
        </p:nvSpPr>
        <p:spPr>
          <a:xfrm>
            <a:off x="6303977" y="4678716"/>
            <a:ext cx="2211373" cy="1318520"/>
          </a:xfrm>
          <a:prstGeom prst="rect">
            <a:avLst/>
          </a:prstGeom>
        </p:spPr>
        <p:txBody>
          <a:bodyPr vert="horz" lIns="91440" tIns="45720" rIns="91440" bIns="45720" rtlCol="0">
            <a:normAutofit/>
          </a:bodyPr>
          <a:lstStyle>
            <a:lvl1pPr marL="360000" indent="-360000" algn="l" defTabSz="914400" rtl="0" eaLnBrk="1" latinLnBrk="0" hangingPunct="1">
              <a:lnSpc>
                <a:spcPct val="110000"/>
              </a:lnSpc>
              <a:spcBef>
                <a:spcPts val="1200"/>
              </a:spcBef>
              <a:buFont typeface="Arial" panose="020B0604020202020204" pitchFamily="34" charset="0"/>
              <a:buChar char="•"/>
              <a:defRPr lang="zh-CN" altLang="en-US" sz="3200" b="1" kern="1200" dirty="0" smtClean="0">
                <a:solidFill>
                  <a:srgbClr val="715096"/>
                </a:solidFill>
                <a:latin typeface="华文中宋" panose="02010600040101010101" pitchFamily="2" charset="-122"/>
                <a:ea typeface="华文中宋" panose="02010600040101010101" pitchFamily="2" charset="-122"/>
                <a:cs typeface="+mn-cs"/>
              </a:defRPr>
            </a:lvl1pPr>
            <a:lvl2pPr marL="720000" indent="-360000" algn="l" defTabSz="914400" rtl="0" eaLnBrk="1" latinLnBrk="0" hangingPunct="1">
              <a:lnSpc>
                <a:spcPct val="100000"/>
              </a:lnSpc>
              <a:spcBef>
                <a:spcPts val="12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2pPr>
            <a:lvl3pPr marL="1152000" indent="-228600" algn="l" defTabSz="914400" rtl="0" eaLnBrk="1" latinLnBrk="0" hangingPunct="1">
              <a:lnSpc>
                <a:spcPct val="90000"/>
              </a:lnSpc>
              <a:spcBef>
                <a:spcPts val="600"/>
              </a:spcBef>
              <a:buFont typeface="Arial" panose="020B0604020202020204" pitchFamily="34" charset="0"/>
              <a:buChar char="•"/>
              <a:defRPr sz="2000" b="1" kern="1200">
                <a:solidFill>
                  <a:schemeClr val="tx1"/>
                </a:solidFill>
                <a:latin typeface="华文仿宋" panose="02010600040101010101" pitchFamily="2" charset="-122"/>
                <a:ea typeface="华文仿宋" panose="020106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200" dirty="0" smtClean="0"/>
              <a:t>自强计划覆盖面广</a:t>
            </a:r>
          </a:p>
          <a:p>
            <a:pPr marL="0" indent="0">
              <a:lnSpc>
                <a:spcPct val="100000"/>
              </a:lnSpc>
              <a:buNone/>
            </a:pPr>
            <a:r>
              <a:rPr lang="zh-CN" altLang="en-US" sz="1200" b="0" dirty="0" smtClean="0">
                <a:solidFill>
                  <a:schemeClr val="tx1"/>
                </a:solidFill>
              </a:rPr>
              <a:t>对接国家“高校专项计划”，除京、津、沪外各省均有区域符合报名要求</a:t>
            </a:r>
            <a:endParaRPr lang="zh-CN" altLang="en-US" sz="1200" b="0" dirty="0">
              <a:solidFill>
                <a:schemeClr val="tx1"/>
              </a:solidFill>
            </a:endParaRPr>
          </a:p>
        </p:txBody>
      </p:sp>
    </p:spTree>
    <p:extLst>
      <p:ext uri="{BB962C8B-B14F-4D97-AF65-F5344CB8AC3E}">
        <p14:creationId xmlns:p14="http://schemas.microsoft.com/office/powerpoint/2010/main" val="2063116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清华自主选拔体系</a:t>
            </a:r>
          </a:p>
        </p:txBody>
      </p:sp>
      <p:sp>
        <p:nvSpPr>
          <p:cNvPr id="3" name="内容占位符 2"/>
          <p:cNvSpPr>
            <a:spLocks noGrp="1"/>
          </p:cNvSpPr>
          <p:nvPr>
            <p:ph idx="1"/>
          </p:nvPr>
        </p:nvSpPr>
        <p:spPr/>
        <p:txBody>
          <a:bodyPr>
            <a:normAutofit fontScale="92500" lnSpcReduction="10000"/>
          </a:bodyPr>
          <a:lstStyle/>
          <a:p>
            <a:r>
              <a:rPr lang="zh-CN" altLang="en-US" dirty="0" smtClean="0"/>
              <a:t>浙江“三位一体”综合评价招生</a:t>
            </a:r>
            <a:endParaRPr lang="en-US" altLang="zh-CN" dirty="0" smtClean="0"/>
          </a:p>
          <a:p>
            <a:pPr lvl="1"/>
            <a:r>
              <a:rPr lang="zh-CN" altLang="en-US" dirty="0"/>
              <a:t>以学生高考成绩、高中学业水平测试成绩和高校测试成绩为依据的综合评价</a:t>
            </a:r>
          </a:p>
          <a:p>
            <a:pPr lvl="2"/>
            <a:r>
              <a:rPr lang="zh-CN" altLang="en-US" dirty="0"/>
              <a:t>综合成绩按照中学学业水平测试成绩（折算成满分</a:t>
            </a:r>
            <a:r>
              <a:rPr lang="en-US" altLang="zh-CN" dirty="0"/>
              <a:t>10</a:t>
            </a:r>
            <a:r>
              <a:rPr lang="zh-CN" altLang="en-US" dirty="0"/>
              <a:t>分</a:t>
            </a:r>
            <a:r>
              <a:rPr lang="zh-CN" altLang="en-US" dirty="0" smtClean="0"/>
              <a:t>）、高校</a:t>
            </a:r>
            <a:r>
              <a:rPr lang="zh-CN" altLang="en-US" dirty="0"/>
              <a:t>测试成绩（折算成满分</a:t>
            </a:r>
            <a:r>
              <a:rPr lang="en-US" altLang="zh-CN" dirty="0"/>
              <a:t>30</a:t>
            </a:r>
            <a:r>
              <a:rPr lang="zh-CN" altLang="en-US" dirty="0"/>
              <a:t>分</a:t>
            </a:r>
            <a:r>
              <a:rPr lang="zh-CN" altLang="en-US" dirty="0" smtClean="0"/>
              <a:t>）、高考</a:t>
            </a:r>
            <a:r>
              <a:rPr lang="zh-CN" altLang="en-US" dirty="0"/>
              <a:t>总分（折算成满分</a:t>
            </a:r>
            <a:r>
              <a:rPr lang="en-US" altLang="zh-CN" dirty="0"/>
              <a:t>60</a:t>
            </a:r>
            <a:r>
              <a:rPr lang="zh-CN" altLang="en-US" dirty="0"/>
              <a:t>分</a:t>
            </a:r>
            <a:r>
              <a:rPr lang="zh-CN" altLang="en-US" dirty="0" smtClean="0"/>
              <a:t>）计算</a:t>
            </a:r>
            <a:endParaRPr lang="en-US" altLang="zh-CN" dirty="0" smtClean="0"/>
          </a:p>
          <a:p>
            <a:pPr lvl="1"/>
            <a:r>
              <a:rPr lang="en-US" altLang="zh-CN" dirty="0" smtClean="0"/>
              <a:t>40</a:t>
            </a:r>
            <a:r>
              <a:rPr lang="zh-CN" altLang="en-US" dirty="0" smtClean="0"/>
              <a:t>余名专家赴浙江开展面试工作</a:t>
            </a:r>
            <a:endParaRPr lang="en-US" altLang="zh-CN" dirty="0" smtClean="0"/>
          </a:p>
          <a:p>
            <a:pPr lvl="1"/>
            <a:r>
              <a:rPr lang="zh-CN" altLang="en-US" dirty="0" smtClean="0">
                <a:solidFill>
                  <a:srgbClr val="FF0000"/>
                </a:solidFill>
              </a:rPr>
              <a:t>真正体现了学校的评价与选拔在招生过程中的重要作用，实现“</a:t>
            </a:r>
            <a:r>
              <a:rPr lang="zh-CN" altLang="en-US" dirty="0">
                <a:solidFill>
                  <a:srgbClr val="FF0000"/>
                </a:solidFill>
              </a:rPr>
              <a:t>招分</a:t>
            </a:r>
            <a:r>
              <a:rPr lang="zh-CN" altLang="en-US" dirty="0" smtClean="0">
                <a:solidFill>
                  <a:srgbClr val="FF0000"/>
                </a:solidFill>
              </a:rPr>
              <a:t>” 向“</a:t>
            </a:r>
            <a:r>
              <a:rPr lang="zh-CN" altLang="en-US" dirty="0">
                <a:solidFill>
                  <a:srgbClr val="FF0000"/>
                </a:solidFill>
              </a:rPr>
              <a:t>招生</a:t>
            </a:r>
            <a:r>
              <a:rPr lang="zh-CN" altLang="en-US" dirty="0" smtClean="0">
                <a:solidFill>
                  <a:srgbClr val="FF0000"/>
                </a:solidFill>
              </a:rPr>
              <a:t>” 的重要转变</a:t>
            </a:r>
            <a:endParaRPr lang="en-US" altLang="zh-CN" dirty="0" smtClean="0">
              <a:solidFill>
                <a:srgbClr val="FF0000"/>
              </a:solidFill>
            </a:endParaRPr>
          </a:p>
          <a:p>
            <a:pPr lvl="1"/>
            <a:r>
              <a:rPr lang="zh-CN" altLang="en-US" dirty="0" smtClean="0"/>
              <a:t>提前录取，不参与志愿填报环节</a:t>
            </a:r>
            <a:endParaRPr lang="en-US" altLang="zh-CN" dirty="0" smtClean="0"/>
          </a:p>
          <a:p>
            <a:r>
              <a:rPr lang="en-US" altLang="zh-CN" dirty="0" smtClean="0"/>
              <a:t>2017</a:t>
            </a:r>
            <a:r>
              <a:rPr lang="zh-CN" altLang="en-US" dirty="0" smtClean="0"/>
              <a:t>年起陆续在有条件的省份推广</a:t>
            </a:r>
            <a:endParaRPr lang="en-US" altLang="zh-CN" dirty="0" smtClean="0"/>
          </a:p>
          <a:p>
            <a:pPr lvl="1"/>
            <a:endParaRPr lang="zh-CN" altLang="en-US" dirty="0"/>
          </a:p>
        </p:txBody>
      </p:sp>
    </p:spTree>
    <p:extLst>
      <p:ext uri="{BB962C8B-B14F-4D97-AF65-F5344CB8AC3E}">
        <p14:creationId xmlns:p14="http://schemas.microsoft.com/office/powerpoint/2010/main" val="2409336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清华自主选拔体系</a:t>
            </a:r>
          </a:p>
        </p:txBody>
      </p:sp>
      <p:sp>
        <p:nvSpPr>
          <p:cNvPr id="3" name="内容占位符 2"/>
          <p:cNvSpPr>
            <a:spLocks noGrp="1"/>
          </p:cNvSpPr>
          <p:nvPr>
            <p:ph idx="1"/>
          </p:nvPr>
        </p:nvSpPr>
        <p:spPr/>
        <p:txBody>
          <a:bodyPr>
            <a:normAutofit fontScale="92500" lnSpcReduction="10000"/>
          </a:bodyPr>
          <a:lstStyle/>
          <a:p>
            <a:r>
              <a:rPr lang="zh-CN" altLang="en-US" dirty="0"/>
              <a:t>每年多次进行联络走访</a:t>
            </a:r>
            <a:endParaRPr lang="en-US" altLang="zh-CN" dirty="0"/>
          </a:p>
          <a:p>
            <a:pPr lvl="1"/>
            <a:r>
              <a:rPr lang="zh-CN" altLang="en-US" dirty="0"/>
              <a:t>伴随学生高中成长，</a:t>
            </a:r>
            <a:r>
              <a:rPr lang="zh-CN" altLang="en-US" dirty="0" smtClean="0"/>
              <a:t>建立长效联系</a:t>
            </a:r>
            <a:endParaRPr lang="en-US" altLang="zh-CN" dirty="0" smtClean="0"/>
          </a:p>
          <a:p>
            <a:r>
              <a:rPr lang="zh-CN" altLang="en-US" dirty="0" smtClean="0"/>
              <a:t>多</a:t>
            </a:r>
            <a:r>
              <a:rPr lang="zh-CN" altLang="en-US" dirty="0"/>
              <a:t>类型招生</a:t>
            </a:r>
            <a:r>
              <a:rPr lang="zh-CN" altLang="en-US" dirty="0" smtClean="0"/>
              <a:t>项目关注多样学生</a:t>
            </a:r>
            <a:endParaRPr lang="en-US" altLang="zh-CN" dirty="0"/>
          </a:p>
          <a:p>
            <a:pPr lvl="1"/>
            <a:r>
              <a:rPr lang="zh-CN" altLang="en-US" dirty="0"/>
              <a:t>不同类型适应不同学生，</a:t>
            </a:r>
            <a:r>
              <a:rPr lang="zh-CN" altLang="en-US" dirty="0" smtClean="0"/>
              <a:t>不只关注小范围</a:t>
            </a:r>
            <a:endParaRPr lang="en-US" altLang="zh-CN" dirty="0"/>
          </a:p>
          <a:p>
            <a:r>
              <a:rPr lang="zh-CN" altLang="en-US" dirty="0"/>
              <a:t>足够多的参试</a:t>
            </a:r>
            <a:r>
              <a:rPr lang="zh-CN" altLang="en-US" dirty="0" smtClean="0"/>
              <a:t>机会</a:t>
            </a:r>
            <a:endParaRPr lang="en-US" altLang="zh-CN" dirty="0"/>
          </a:p>
          <a:p>
            <a:pPr lvl="1"/>
            <a:r>
              <a:rPr lang="zh-CN" altLang="en-US" dirty="0"/>
              <a:t>各类优秀的学生都有机会，不只是</a:t>
            </a:r>
            <a:r>
              <a:rPr lang="zh-CN" altLang="en-US" dirty="0" smtClean="0"/>
              <a:t>少数人</a:t>
            </a:r>
            <a:endParaRPr lang="en-US" altLang="zh-CN" dirty="0" smtClean="0"/>
          </a:p>
          <a:p>
            <a:r>
              <a:rPr lang="zh-CN" altLang="en-US" dirty="0" smtClean="0"/>
              <a:t>互动过程贯穿始终</a:t>
            </a:r>
            <a:endParaRPr lang="en-US" altLang="zh-CN" dirty="0" smtClean="0"/>
          </a:p>
          <a:p>
            <a:pPr lvl="1"/>
            <a:r>
              <a:rPr lang="zh-CN" altLang="en-US" dirty="0" smtClean="0"/>
              <a:t>严谨</a:t>
            </a:r>
            <a:r>
              <a:rPr lang="zh-CN" altLang="en-US" dirty="0"/>
              <a:t>的测试流程与温馨的咨询过程相结合</a:t>
            </a:r>
            <a:r>
              <a:rPr lang="zh-CN" altLang="en-US" dirty="0" smtClean="0"/>
              <a:t>，带来更多收获</a:t>
            </a:r>
            <a:endParaRPr lang="zh-CN" altLang="en-US" dirty="0"/>
          </a:p>
        </p:txBody>
      </p:sp>
    </p:spTree>
    <p:extLst>
      <p:ext uri="{BB962C8B-B14F-4D97-AF65-F5344CB8AC3E}">
        <p14:creationId xmlns:p14="http://schemas.microsoft.com/office/powerpoint/2010/main" val="119812639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自主选拔</a:t>
            </a:r>
            <a:r>
              <a:rPr lang="en-US" altLang="zh-CN" dirty="0" smtClean="0"/>
              <a:t>”</a:t>
            </a:r>
            <a:r>
              <a:rPr lang="zh-CN" altLang="en-US" dirty="0" smtClean="0"/>
              <a:t>准</a:t>
            </a:r>
            <a:r>
              <a:rPr lang="en-US" altLang="zh-CN" dirty="0" smtClean="0"/>
              <a:t>”</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共</a:t>
            </a:r>
            <a:r>
              <a:rPr lang="en-US" altLang="zh-CN" dirty="0" smtClean="0"/>
              <a:t>2300</a:t>
            </a:r>
            <a:r>
              <a:rPr lang="zh-CN" altLang="en-US" dirty="0" smtClean="0"/>
              <a:t>多人次</a:t>
            </a:r>
            <a:r>
              <a:rPr lang="zh-CN" altLang="en-US" dirty="0"/>
              <a:t>获得各类型</a:t>
            </a:r>
            <a:r>
              <a:rPr lang="zh-CN" altLang="en-US" dirty="0" smtClean="0"/>
              <a:t>认定</a:t>
            </a:r>
            <a:endParaRPr lang="en-US" altLang="zh-CN" dirty="0" smtClean="0"/>
          </a:p>
          <a:p>
            <a:pPr lvl="1"/>
            <a:r>
              <a:rPr lang="en-US" altLang="zh-CN" dirty="0" smtClean="0"/>
              <a:t>81</a:t>
            </a:r>
            <a:r>
              <a:rPr lang="zh-CN" altLang="en-US" dirty="0" smtClean="0"/>
              <a:t>个各</a:t>
            </a:r>
            <a:r>
              <a:rPr lang="zh-CN" altLang="en-US" dirty="0"/>
              <a:t>省</a:t>
            </a:r>
            <a:r>
              <a:rPr lang="zh-CN" altLang="en-US" dirty="0" smtClean="0"/>
              <a:t>文理科第一名中</a:t>
            </a:r>
            <a:r>
              <a:rPr lang="zh-CN" altLang="en-US" dirty="0"/>
              <a:t>，有</a:t>
            </a:r>
            <a:r>
              <a:rPr lang="en-US" altLang="zh-CN" dirty="0" smtClean="0"/>
              <a:t>34</a:t>
            </a:r>
            <a:r>
              <a:rPr lang="zh-CN" altLang="en-US" dirty="0" smtClean="0"/>
              <a:t>人（</a:t>
            </a:r>
            <a:r>
              <a:rPr lang="en-US" altLang="zh-CN" dirty="0" smtClean="0"/>
              <a:t>42.0</a:t>
            </a:r>
            <a:r>
              <a:rPr lang="en-US" altLang="zh-CN" dirty="0"/>
              <a:t>%</a:t>
            </a:r>
            <a:r>
              <a:rPr lang="zh-CN" altLang="en-US" dirty="0" smtClean="0"/>
              <a:t>）获我</a:t>
            </a:r>
            <a:r>
              <a:rPr lang="zh-CN" altLang="en-US" dirty="0"/>
              <a:t>校</a:t>
            </a:r>
            <a:r>
              <a:rPr lang="zh-CN" altLang="en-US" dirty="0" smtClean="0"/>
              <a:t>认定</a:t>
            </a:r>
            <a:endParaRPr lang="en-US" altLang="zh-CN" dirty="0" smtClean="0"/>
          </a:p>
          <a:p>
            <a:pPr lvl="1"/>
            <a:r>
              <a:rPr lang="en-US" altLang="zh-CN" dirty="0" smtClean="0"/>
              <a:t>326</a:t>
            </a:r>
            <a:r>
              <a:rPr lang="zh-CN" altLang="en-US" dirty="0" smtClean="0"/>
              <a:t>个各省理科前</a:t>
            </a:r>
            <a:r>
              <a:rPr lang="zh-CN" altLang="en-US" dirty="0"/>
              <a:t>十名中，有</a:t>
            </a:r>
            <a:r>
              <a:rPr lang="en-US" altLang="zh-CN" dirty="0" smtClean="0"/>
              <a:t>135</a:t>
            </a:r>
            <a:r>
              <a:rPr lang="zh-CN" altLang="en-US" dirty="0" smtClean="0"/>
              <a:t>人（</a:t>
            </a:r>
            <a:r>
              <a:rPr lang="en-US" altLang="zh-CN" dirty="0"/>
              <a:t>41.4%</a:t>
            </a:r>
            <a:r>
              <a:rPr lang="zh-CN" altLang="en-US" dirty="0" smtClean="0"/>
              <a:t>）获我</a:t>
            </a:r>
            <a:r>
              <a:rPr lang="zh-CN" altLang="en-US" dirty="0"/>
              <a:t>校</a:t>
            </a:r>
            <a:r>
              <a:rPr lang="zh-CN" altLang="en-US" dirty="0" smtClean="0"/>
              <a:t>认定</a:t>
            </a:r>
            <a:endParaRPr lang="en-US" altLang="zh-CN" dirty="0" smtClean="0"/>
          </a:p>
          <a:p>
            <a:pPr lvl="1"/>
            <a:r>
              <a:rPr lang="zh-CN" altLang="en-US" dirty="0" smtClean="0"/>
              <a:t>我</a:t>
            </a:r>
            <a:r>
              <a:rPr lang="zh-CN" altLang="en-US" dirty="0"/>
              <a:t>校</a:t>
            </a:r>
            <a:r>
              <a:rPr lang="zh-CN" altLang="en-US" dirty="0" smtClean="0"/>
              <a:t>招收的</a:t>
            </a:r>
            <a:r>
              <a:rPr lang="en-US" altLang="zh-CN" dirty="0" smtClean="0"/>
              <a:t>90</a:t>
            </a:r>
            <a:r>
              <a:rPr lang="zh-CN" altLang="en-US" dirty="0" smtClean="0"/>
              <a:t>个文科前</a:t>
            </a:r>
            <a:r>
              <a:rPr lang="zh-CN" altLang="en-US" dirty="0"/>
              <a:t>十名中，有</a:t>
            </a:r>
            <a:r>
              <a:rPr lang="en-US" altLang="zh-CN" dirty="0" smtClean="0"/>
              <a:t>35</a:t>
            </a:r>
            <a:r>
              <a:rPr lang="zh-CN" altLang="en-US" dirty="0" smtClean="0"/>
              <a:t>人（</a:t>
            </a:r>
            <a:r>
              <a:rPr lang="en-US" altLang="zh-CN" dirty="0" smtClean="0"/>
              <a:t>38.9%</a:t>
            </a:r>
            <a:r>
              <a:rPr lang="zh-CN" altLang="en-US" dirty="0"/>
              <a:t>）</a:t>
            </a:r>
            <a:r>
              <a:rPr lang="zh-CN" altLang="en-US" dirty="0" smtClean="0"/>
              <a:t>获我</a:t>
            </a:r>
            <a:r>
              <a:rPr lang="zh-CN" altLang="en-US" dirty="0"/>
              <a:t>校</a:t>
            </a:r>
            <a:r>
              <a:rPr lang="zh-CN" altLang="en-US" dirty="0" smtClean="0"/>
              <a:t>认定</a:t>
            </a:r>
            <a:endParaRPr lang="en-US" altLang="zh-CN" dirty="0" smtClean="0"/>
          </a:p>
          <a:p>
            <a:pPr marL="360000" lvl="1">
              <a:lnSpc>
                <a:spcPct val="110000"/>
              </a:lnSpc>
            </a:pPr>
            <a:r>
              <a:rPr lang="zh-CN" altLang="en-US" sz="3200" dirty="0" smtClean="0">
                <a:solidFill>
                  <a:srgbClr val="715096"/>
                </a:solidFill>
                <a:latin typeface="华文中宋" panose="02010600040101010101" pitchFamily="2" charset="-122"/>
                <a:ea typeface="华文中宋" panose="02010600040101010101" pitchFamily="2" charset="-122"/>
              </a:rPr>
              <a:t>在科学测算的自主认定规模的前提下</a:t>
            </a:r>
            <a:r>
              <a:rPr lang="en-US" altLang="zh-CN" sz="3200" dirty="0" smtClean="0">
                <a:solidFill>
                  <a:srgbClr val="715096"/>
                </a:solidFill>
                <a:latin typeface="华文中宋" panose="02010600040101010101" pitchFamily="2" charset="-122"/>
                <a:ea typeface="华文中宋" panose="02010600040101010101" pitchFamily="2" charset="-122"/>
              </a:rPr>
              <a:t>,</a:t>
            </a:r>
            <a:r>
              <a:rPr lang="zh-CN" altLang="en-US" sz="3200" dirty="0" smtClean="0">
                <a:solidFill>
                  <a:srgbClr val="715096"/>
                </a:solidFill>
                <a:latin typeface="华文中宋" panose="02010600040101010101" pitchFamily="2" charset="-122"/>
                <a:ea typeface="华文中宋" panose="02010600040101010101" pitchFamily="2" charset="-122"/>
              </a:rPr>
              <a:t>总体招生规模得到了很好的控制</a:t>
            </a:r>
            <a:endParaRPr lang="zh-CN" altLang="en-US" sz="3200" dirty="0">
              <a:solidFill>
                <a:srgbClr val="715096"/>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447835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232153" y="2495678"/>
            <a:ext cx="6922495" cy="2331155"/>
          </a:xfrm>
          <a:prstGeom prst="rect">
            <a:avLst/>
          </a:prstGeom>
        </p:spPr>
        <p:txBody>
          <a:bodyPr/>
          <a:lstStyle>
            <a:lvl1pPr algn="l" defTabSz="914400" rtl="0" eaLnBrk="1" latinLnBrk="0" hangingPunct="1">
              <a:lnSpc>
                <a:spcPct val="90000"/>
              </a:lnSpc>
              <a:spcBef>
                <a:spcPct val="0"/>
              </a:spcBef>
              <a:buNone/>
              <a:defRPr lang="en-US" altLang="en-US" sz="4000" b="1" kern="1200" dirty="0">
                <a:solidFill>
                  <a:srgbClr val="715096"/>
                </a:solidFill>
                <a:latin typeface="微软雅黑" panose="020B0503020204020204" pitchFamily="34" charset="-122"/>
                <a:ea typeface="微软雅黑" panose="020B0503020204020204" pitchFamily="34" charset="-122"/>
                <a:cs typeface="+mn-cs"/>
              </a:defRPr>
            </a:lvl1pPr>
          </a:lstStyle>
          <a:p>
            <a:pPr>
              <a:lnSpc>
                <a:spcPct val="100000"/>
              </a:lnSpc>
              <a:spcBef>
                <a:spcPts val="600"/>
              </a:spcBef>
            </a:pPr>
            <a:r>
              <a:rPr lang="zh-CN" altLang="en-US" sz="4400" dirty="0" smtClean="0"/>
              <a:t>最新招生政策</a:t>
            </a:r>
            <a:endParaRPr lang="en-US" altLang="zh-CN" sz="4400" dirty="0" smtClean="0"/>
          </a:p>
          <a:p>
            <a:pPr>
              <a:lnSpc>
                <a:spcPct val="100000"/>
              </a:lnSpc>
              <a:spcBef>
                <a:spcPts val="600"/>
              </a:spcBef>
            </a:pPr>
            <a:r>
              <a:rPr lang="zh-CN" altLang="en-US" sz="3200" dirty="0" smtClean="0"/>
              <a:t>陆续出炉</a:t>
            </a:r>
            <a:r>
              <a:rPr lang="en-US" altLang="zh-CN" sz="3200" dirty="0" err="1" smtClean="0"/>
              <a:t>ing</a:t>
            </a:r>
            <a:r>
              <a:rPr lang="en-US" altLang="zh-CN" sz="3200" dirty="0" smtClean="0"/>
              <a:t>……</a:t>
            </a:r>
          </a:p>
          <a:p>
            <a:pPr>
              <a:lnSpc>
                <a:spcPct val="100000"/>
              </a:lnSpc>
              <a:spcBef>
                <a:spcPts val="600"/>
              </a:spcBef>
            </a:pPr>
            <a:endParaRPr lang="en-US" altLang="zh-CN" sz="3200" dirty="0" smtClean="0"/>
          </a:p>
          <a:p>
            <a:pPr>
              <a:lnSpc>
                <a:spcPct val="100000"/>
              </a:lnSpc>
              <a:spcBef>
                <a:spcPts val="600"/>
              </a:spcBef>
            </a:pPr>
            <a:r>
              <a:rPr lang="zh-CN" altLang="en-US" sz="2400" dirty="0" smtClean="0"/>
              <a:t>具体可关注“清小华”，清华大学本科招生网</a:t>
            </a:r>
            <a:endParaRPr lang="zh-CN" altLang="en-US" sz="2400" dirty="0"/>
          </a:p>
        </p:txBody>
      </p:sp>
    </p:spTree>
    <p:extLst>
      <p:ext uri="{BB962C8B-B14F-4D97-AF65-F5344CB8AC3E}">
        <p14:creationId xmlns:p14="http://schemas.microsoft.com/office/powerpoint/2010/main" val="8602016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紫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13342</TotalTime>
  <Words>7697</Words>
  <Application>Microsoft Office PowerPoint</Application>
  <PresentationFormat>全屏显示(4:3)</PresentationFormat>
  <Paragraphs>818</Paragraphs>
  <Slides>100</Slides>
  <Notes>22</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100</vt:i4>
      </vt:variant>
    </vt:vector>
  </HeadingPairs>
  <TitlesOfParts>
    <vt:vector size="132" baseType="lpstr">
      <vt:lpstr>Adobe 明體 Std L</vt:lpstr>
      <vt:lpstr>Avenir Next</vt:lpstr>
      <vt:lpstr>Courier</vt:lpstr>
      <vt:lpstr>FZLanTingHei-R-GBK</vt:lpstr>
      <vt:lpstr>FZLanTingHeiS-DB1-GBK</vt:lpstr>
      <vt:lpstr>궁서체</vt:lpstr>
      <vt:lpstr>Hiragino Sans GB W3</vt:lpstr>
      <vt:lpstr>Lantinghei SC Extralight</vt:lpstr>
      <vt:lpstr>Open Sans</vt:lpstr>
      <vt:lpstr>PMingLiU</vt:lpstr>
      <vt:lpstr>PMingLiU</vt:lpstr>
      <vt:lpstr>方正兰亭粗黑_GBK</vt:lpstr>
      <vt:lpstr>方正兰亭黑简体</vt:lpstr>
      <vt:lpstr>黑体</vt:lpstr>
      <vt:lpstr>华文仿宋</vt:lpstr>
      <vt:lpstr>华文楷体</vt:lpstr>
      <vt:lpstr>华文隶书</vt:lpstr>
      <vt:lpstr>华文中宋</vt:lpstr>
      <vt:lpstr>楷体</vt:lpstr>
      <vt:lpstr>隶书</vt:lpstr>
      <vt:lpstr>書體坊顏體㊣</vt:lpstr>
      <vt:lpstr>宋体</vt:lpstr>
      <vt:lpstr>微软雅黑</vt:lpstr>
      <vt:lpstr>Arial</vt:lpstr>
      <vt:lpstr>Arial</vt:lpstr>
      <vt:lpstr>Arial Black</vt:lpstr>
      <vt:lpstr>Calibri</vt:lpstr>
      <vt:lpstr>Calibri Light</vt:lpstr>
      <vt:lpstr>Helvetica</vt:lpstr>
      <vt:lpstr>Times New Roman</vt:lpstr>
      <vt:lpstr>Wingdings</vt:lpstr>
      <vt:lpstr>Office 主题</vt:lpstr>
      <vt:lpstr>PowerPoint 演示文稿</vt:lpstr>
      <vt:lpstr>清华是一所什么样的大学？</vt:lpstr>
      <vt:lpstr>百年风雨 百年辉煌之 百年清华故事</vt:lpstr>
      <vt:lpstr>百年风雨 百年辉煌</vt:lpstr>
      <vt:lpstr>PowerPoint 演示文稿</vt:lpstr>
      <vt:lpstr>PowerPoint 演示文稿</vt:lpstr>
      <vt:lpstr>PowerPoint 演示文稿</vt:lpstr>
      <vt:lpstr>PowerPoint 演示文稿</vt:lpstr>
      <vt:lpstr>PowerPoint 演示文稿</vt:lpstr>
      <vt:lpstr>PowerPoint 演示文稿</vt:lpstr>
      <vt:lpstr>伟大的校友成就伟大的母校</vt:lpstr>
      <vt:lpstr>PowerPoint 演示文稿</vt:lpstr>
      <vt:lpstr>PowerPoint 演示文稿</vt:lpstr>
      <vt:lpstr>PowerPoint 演示文稿</vt:lpstr>
      <vt:lpstr>PowerPoint 演示文稿</vt:lpstr>
      <vt:lpstr>PowerPoint 演示文稿</vt:lpstr>
      <vt:lpstr>新百年的清华是什么样的？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2015学校概况</vt:lpstr>
      <vt:lpstr>PowerPoint 演示文稿</vt:lpstr>
      <vt:lpstr>更创新 之 创新能力培养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更国际 之 中外学生招生统一管理</vt:lpstr>
      <vt:lpstr>PowerPoint 演示文稿</vt:lpstr>
      <vt:lpstr>PowerPoint 演示文稿</vt:lpstr>
      <vt:lpstr>PowerPoint 演示文稿</vt:lpstr>
      <vt:lpstr>PowerPoint 演示文稿</vt:lpstr>
      <vt:lpstr>PowerPoint 演示文稿</vt:lpstr>
      <vt:lpstr>实施学生深度阅读计划 倡导读书，强调读书是一种生活态度</vt:lpstr>
      <vt:lpstr>PowerPoint 演示文稿</vt:lpstr>
      <vt:lpstr>PowerPoint 演示文稿</vt:lpstr>
      <vt:lpstr>PowerPoint 演示文稿</vt:lpstr>
      <vt:lpstr>PowerPoint 演示文稿</vt:lpstr>
      <vt:lpstr>更人文 之 工科男的文艺范儿</vt:lpstr>
      <vt:lpstr>PowerPoint 演示文稿</vt:lpstr>
      <vt:lpstr>PowerPoint 演示文稿</vt:lpstr>
      <vt:lpstr>在清华，你能获得什么？</vt:lpstr>
      <vt:lpstr>PowerPoint 演示文稿</vt:lpstr>
      <vt:lpstr>PowerPoint 演示文稿</vt:lpstr>
      <vt:lpstr>PowerPoint 演示文稿</vt:lpstr>
      <vt:lpstr>总之，清华没有“差”专业</vt:lpstr>
      <vt:lpstr>PowerPoint 演示文稿</vt:lpstr>
      <vt:lpstr>PowerPoint 演示文稿</vt:lpstr>
      <vt:lpstr>以学为主 | 学生对于课程等培养环节有更大的话语权</vt:lpstr>
      <vt:lpstr>PowerPoint 演示文稿</vt:lpstr>
      <vt:lpstr>选择心仪的二学位、辅修专业</vt:lpstr>
      <vt:lpstr>荣誉学位 |“学神”们有了更高的奋斗目标</vt:lpstr>
      <vt:lpstr>多样成长 | 培养方案从刚性到柔性，自由度大增</vt:lpstr>
      <vt:lpstr>多样成长 |《iTsinghua，自定义》</vt:lpstr>
      <vt:lpstr>PowerPoint 演示文稿</vt:lpstr>
      <vt:lpstr>校园达人 独领风骚</vt:lpstr>
      <vt:lpstr>别样青春 活出真我</vt:lpstr>
      <vt:lpstr>PowerPoint 演示文稿</vt:lpstr>
      <vt:lpstr>PowerPoint 演示文稿</vt:lpstr>
      <vt:lpstr>全球最美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《iTsinghua，自定义》 一镜到底</vt:lpstr>
      <vt:lpstr>怎样才能进入清华大学？</vt:lpstr>
      <vt:lpstr>十种途径进清华</vt:lpstr>
      <vt:lpstr>PowerPoint 演示文稿</vt:lpstr>
      <vt:lpstr>2016录取统计-概况</vt:lpstr>
      <vt:lpstr>2016录取统计-专业选择</vt:lpstr>
      <vt:lpstr>榜首录取专业覆盖全校近半院系</vt:lpstr>
      <vt:lpstr>PowerPoint 演示文稿</vt:lpstr>
      <vt:lpstr>2016录取统计-高分段情况</vt:lpstr>
      <vt:lpstr>留学生招生</vt:lpstr>
      <vt:lpstr>PowerPoint 演示文稿</vt:lpstr>
      <vt:lpstr>清华自主选拔体系</vt:lpstr>
      <vt:lpstr>清华自主选拔体系</vt:lpstr>
      <vt:lpstr>清华自主选拔体系</vt:lpstr>
      <vt:lpstr>自主选拔”准”</vt:lpstr>
      <vt:lpstr>PowerPoint 演示文稿</vt:lpstr>
      <vt:lpstr>你的清华你定义！</vt:lpstr>
    </vt:vector>
  </TitlesOfParts>
  <Company>thu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充满信心的创造清华招生梦</dc:title>
  <dc:creator>dodo</dc:creator>
  <cp:lastModifiedBy>徐宁汉</cp:lastModifiedBy>
  <cp:revision>522</cp:revision>
  <dcterms:created xsi:type="dcterms:W3CDTF">2013-09-23T02:49:13Z</dcterms:created>
  <dcterms:modified xsi:type="dcterms:W3CDTF">2017-03-10T05:12:25Z</dcterms:modified>
</cp:coreProperties>
</file>